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notesMasterIdLst>
    <p:notesMasterId r:id="rId8"/>
  </p:notesMasterIdLst>
  <p:handoutMasterIdLst>
    <p:handoutMasterId r:id="rId9"/>
  </p:handoutMasterIdLst>
  <p:sldIdLst>
    <p:sldId id="302" r:id="rId3"/>
    <p:sldId id="385" r:id="rId4"/>
    <p:sldId id="386" r:id="rId5"/>
    <p:sldId id="387" r:id="rId6"/>
    <p:sldId id="388" r:id="rId7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anori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00"/>
    <a:srgbClr val="DCF175"/>
    <a:srgbClr val="CCCC00"/>
    <a:srgbClr val="0000FF"/>
    <a:srgbClr val="496481"/>
    <a:srgbClr val="6D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72" autoAdjust="0"/>
  </p:normalViewPr>
  <p:slideViewPr>
    <p:cSldViewPr>
      <p:cViewPr varScale="1">
        <p:scale>
          <a:sx n="94" d="100"/>
          <a:sy n="94" d="100"/>
        </p:scale>
        <p:origin x="-10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80" d="100"/>
          <a:sy n="80" d="100"/>
        </p:scale>
        <p:origin x="-2022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5DC63-872B-40D8-9736-2394DA065156}" type="datetimeFigureOut">
              <a:rPr kumimoji="1" lang="ja-JP" altLang="en-US" smtClean="0"/>
              <a:pPr/>
              <a:t>2018/11/20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EE0B-2D31-4269-B2E6-0558F50FB4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50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F79EC0-9E3C-4CEF-A405-C6EF1757EFD7}" type="datetimeFigureOut">
              <a:rPr lang="en-US"/>
              <a:pPr>
                <a:defRPr/>
              </a:pPr>
              <a:t>11/20/2018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en-US" noProof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8950707-6B44-4D60-B310-2D21583B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50707-6B44-4D60-B310-2D21583BD81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026" name="Picture 2" descr="C:\Documents and Settings\JMA3214\デスクトップ\トップ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C30F-9608-4C5C-ADA7-C5CBBAF824A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183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213E-8A34-443A-8715-A6596AEBE3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F0D8-8ADA-4B70-A11F-BA660F94498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B6A-107A-4980-9A2D-CDC1DB1D55B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3DEB-6F96-4E7B-AA5A-CC83EACCB4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87C1-93AC-4071-8322-170071EC522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697-4AE2-42C1-BB64-288C8DBD8A5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0FEA-66F4-4325-A3B9-606E39A040E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5C\デスクトップ\新しい画像.jpg"/>
          <p:cNvPicPr>
            <a:picLocks noChangeAspect="1" noChangeArrowheads="1"/>
          </p:cNvPicPr>
          <p:nvPr/>
        </p:nvPicPr>
        <p:blipFill>
          <a:blip r:embed="rId2" cstate="print"/>
          <a:srcRect l="275" t="954" r="275"/>
          <a:stretch>
            <a:fillRect/>
          </a:stretch>
        </p:blipFill>
        <p:spPr bwMode="auto">
          <a:xfrm>
            <a:off x="1588" y="0"/>
            <a:ext cx="91424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6048-3F47-4A81-8449-62E23E9F92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A3B3-37D4-4D9C-A05C-246F6AC09BA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50EF-ECDA-4ECE-8DA7-C6B35CBD466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rrowheads="1"/>
          </p:cNvPicPr>
          <p:nvPr/>
        </p:nvPicPr>
        <p:blipFill>
          <a:blip r:embed="rId2" cstate="print"/>
          <a:srcRect l="6076" r="49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3B722C-9FB3-414E-B92B-51EDE2E16BF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rrowheads="1"/>
          </p:cNvPicPr>
          <p:nvPr/>
        </p:nvPicPr>
        <p:blipFill>
          <a:blip r:embed="rId2" cstate="print"/>
          <a:srcRect l="11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7A5F1-E805-46C8-B67F-12EE3EE49D4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3.JPG"/>
          <p:cNvPicPr>
            <a:picLocks noChangeArrowheads="1"/>
          </p:cNvPicPr>
          <p:nvPr/>
        </p:nvPicPr>
        <p:blipFill>
          <a:blip r:embed="rId2" cstate="print"/>
          <a:srcRect l="111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C99AA9-80E0-48AC-B925-817826029DE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B641-90FF-4506-9A63-88F9156F4C6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FC0A-922E-49BF-B27C-A1096B0F77B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C575-4982-47D4-BE14-0E0D8E88F53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41B9-7389-4A95-9B4B-169ED59D7B8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rrowheads="1"/>
          </p:cNvPicPr>
          <p:nvPr/>
        </p:nvPicPr>
        <p:blipFill>
          <a:blip r:embed="rId2" cstate="print"/>
          <a:srcRect l="6076" r="49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5E5E9-1852-4C39-8493-00E30D94508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EFAD-FD09-4227-A511-2427B1BD5BC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3D4F-9E50-47F7-9DCF-4AF299BBEEE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FA11-CDFE-4372-B4EE-E8EA764DC58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8B7A-E095-4C6D-8FFE-FA294E16405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ED53-6D4D-48E7-89C2-16C25E47F37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rrowheads="1"/>
          </p:cNvPicPr>
          <p:nvPr/>
        </p:nvPicPr>
        <p:blipFill>
          <a:blip r:embed="rId2" cstate="print"/>
          <a:srcRect l="11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33DA48-C814-4300-A35E-1652EC6D97F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25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D45F-CB8C-4AFE-831E-212F8161C2A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:\Documents and Settings\JMA3214\デスクトップ\図\下枠JMA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625" y="5911850"/>
            <a:ext cx="909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11413" y="6381750"/>
            <a:ext cx="4408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04025" y="6381750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1D7E6F-8CFD-4309-83DF-4EFD1A91320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26" r:id="rId2"/>
    <p:sldLayoutId id="2147484747" r:id="rId3"/>
    <p:sldLayoutId id="2147484748" r:id="rId4"/>
    <p:sldLayoutId id="2147484755" r:id="rId5"/>
    <p:sldLayoutId id="2147484756" r:id="rId6"/>
    <p:sldLayoutId id="2147484757" r:id="rId7"/>
    <p:sldLayoutId id="2147484758" r:id="rId8"/>
    <p:sldLayoutId id="2147484727" r:id="rId9"/>
    <p:sldLayoutId id="2147484728" r:id="rId10"/>
    <p:sldLayoutId id="2147484729" r:id="rId11"/>
    <p:sldLayoutId id="2147484730" r:id="rId12"/>
    <p:sldLayoutId id="2147484731" r:id="rId13"/>
    <p:sldLayoutId id="2147484732" r:id="rId14"/>
    <p:sldLayoutId id="2147484733" r:id="rId15"/>
    <p:sldLayoutId id="2147484734" r:id="rId16"/>
    <p:sldLayoutId id="214748473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Documents and Settings\JMA3214\デスクトップ\図\下枠数値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625" y="5911850"/>
            <a:ext cx="909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67544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11413" y="6381750"/>
            <a:ext cx="316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580063" y="6381750"/>
            <a:ext cx="909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DECC9C-661C-4911-8232-4FEB5099A8D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36" r:id="rId2"/>
    <p:sldLayoutId id="2147484751" r:id="rId3"/>
    <p:sldLayoutId id="2147484752" r:id="rId4"/>
    <p:sldLayoutId id="2147484753" r:id="rId5"/>
    <p:sldLayoutId id="2147484760" r:id="rId6"/>
    <p:sldLayoutId id="2147484761" r:id="rId7"/>
    <p:sldLayoutId id="2147484762" r:id="rId8"/>
    <p:sldLayoutId id="2147484737" r:id="rId9"/>
    <p:sldLayoutId id="2147484738" r:id="rId10"/>
    <p:sldLayoutId id="2147484739" r:id="rId11"/>
    <p:sldLayoutId id="2147484740" r:id="rId12"/>
    <p:sldLayoutId id="2147484741" r:id="rId13"/>
    <p:sldLayoutId id="2147484742" r:id="rId14"/>
    <p:sldLayoutId id="2147484743" r:id="rId15"/>
    <p:sldLayoutId id="2147484744" r:id="rId16"/>
    <p:sldLayoutId id="2147484745" r:id="rId1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649796" y="1556792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気象庁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障害者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雇用業務説明</a:t>
            </a: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531912" y="3140968"/>
            <a:ext cx="5624264" cy="1800200"/>
          </a:xfrm>
          <a:ln w="19050" cmpd="dbl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ja-JP" altLang="en-US" sz="3200" dirty="0" smtClean="0">
                <a:latin typeface="+mj-ea"/>
                <a:ea typeface="+mj-ea"/>
              </a:rPr>
              <a:t>１．仕事内容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l"/>
            <a:r>
              <a:rPr lang="ja-JP" altLang="en-US" sz="3200" dirty="0" smtClean="0">
                <a:latin typeface="+mj-ea"/>
                <a:ea typeface="+mj-ea"/>
              </a:rPr>
              <a:t>２．勤務形態・採用場所・採用数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l"/>
            <a:r>
              <a:rPr kumimoji="1" lang="ja-JP" altLang="en-US" sz="3200" dirty="0" smtClean="0">
                <a:latin typeface="+mj-ea"/>
                <a:ea typeface="+mj-ea"/>
              </a:rPr>
              <a:t>３．気象庁職場の魅力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288256"/>
              </p:ext>
            </p:extLst>
          </p:nvPr>
        </p:nvGraphicFramePr>
        <p:xfrm>
          <a:off x="6506090" y="3495679"/>
          <a:ext cx="2106613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hoto Editor Photo" r:id="rId4" imgW="5923810" imgH="5742857" progId="">
                  <p:embed/>
                </p:oleObj>
              </mc:Choice>
              <mc:Fallback>
                <p:oleObj name="Photo Editor Photo" r:id="rId4" imgW="5923810" imgH="574285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090" y="3495679"/>
                        <a:ext cx="2106613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19800" y="5445224"/>
            <a:ext cx="3124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100" dirty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</a:rPr>
              <a:t>気象庁マスコットキャラクター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ja-JP" altLang="en-US" sz="1100" dirty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</a:rPr>
              <a:t>「はれるん</a:t>
            </a:r>
            <a:r>
              <a:rPr lang="ja-JP" altLang="en-US" sz="11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</a:rPr>
              <a:t>」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15816" y="544522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業務説明会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平成３０年１１月２７日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23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292" y="188640"/>
            <a:ext cx="8757975" cy="1529550"/>
          </a:xfrm>
        </p:spPr>
        <p:txBody>
          <a:bodyPr/>
          <a:lstStyle/>
          <a:p>
            <a:pPr algn="l"/>
            <a:r>
              <a:rPr lang="ja-JP" altLang="en-US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１．仕事内容</a:t>
            </a:r>
            <a:r>
              <a:rPr lang="en-US" altLang="ja-JP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気象庁</a:t>
            </a:r>
            <a:r>
              <a: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lang="ja-JP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、防災気象情報等</a:t>
            </a:r>
            <a:r>
              <a: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でお馴染みですが・</a:t>
            </a:r>
            <a:r>
              <a:rPr lang="ja-JP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・・</a:t>
            </a:r>
            <a: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気象庁での仕事内容は、大きく２つに分かれます。</a:t>
            </a:r>
            <a:br>
              <a: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9719" y="1465261"/>
            <a:ext cx="4536504" cy="5348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635624" y="1413780"/>
            <a:ext cx="4386932" cy="53692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9097" y="1529550"/>
            <a:ext cx="40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000000"/>
                </a:solidFill>
              </a:rPr>
              <a:t>事務系部門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8333" y="2490434"/>
            <a:ext cx="44656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0000"/>
                </a:solidFill>
              </a:rPr>
              <a:t>総務部門（総務・人事・会計）事務補助の仕事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</a:rPr>
              <a:t>※</a:t>
            </a:r>
            <a:r>
              <a:rPr lang="ja-JP" altLang="en-US" sz="2000" dirty="0" smtClean="0">
                <a:solidFill>
                  <a:srgbClr val="000000"/>
                </a:solidFill>
              </a:rPr>
              <a:t>総務・人事・会計各種資料作成等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</a:rPr>
              <a:t>（コピー・ファイリング・ＰＣ</a:t>
            </a:r>
            <a:r>
              <a:rPr lang="ja-JP" altLang="en-US" sz="2000" dirty="0">
                <a:solidFill>
                  <a:srgbClr val="000000"/>
                </a:solidFill>
              </a:rPr>
              <a:t>データ</a:t>
            </a:r>
            <a:r>
              <a:rPr lang="ja-JP" altLang="en-US" sz="2000" dirty="0" smtClean="0">
                <a:solidFill>
                  <a:srgbClr val="000000"/>
                </a:solidFill>
              </a:rPr>
              <a:t>入力等</a:t>
            </a:r>
            <a:r>
              <a:rPr lang="ja-JP" altLang="en-US" sz="2000" dirty="0">
                <a:solidFill>
                  <a:srgbClr val="000000"/>
                </a:solidFill>
              </a:rPr>
              <a:t>）</a:t>
            </a:r>
            <a:endParaRPr lang="en-US" altLang="ja-JP" sz="2000" dirty="0">
              <a:solidFill>
                <a:srgbClr val="000000"/>
              </a:solidFill>
            </a:endParaRPr>
          </a:p>
          <a:p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気象庁の業務を円滑に行う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ため重要な土台を支えている「縁の下の力持ち」的な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役割です。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endParaRPr kumimoji="1" lang="en-US" altLang="ja-JP" dirty="0">
              <a:solidFill>
                <a:srgbClr val="000000"/>
              </a:solidFill>
            </a:endParaRPr>
          </a:p>
          <a:p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7" descr="http://jsviwebi05.met.kishou.go.jp/koho/character/poses_s/19x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33644"/>
            <a:ext cx="1506612" cy="20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840801" y="1419234"/>
            <a:ext cx="3976577" cy="744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49185" y="1492139"/>
            <a:ext cx="40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000000"/>
                </a:solidFill>
              </a:rPr>
              <a:t>技術系部門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8325" y="2464747"/>
            <a:ext cx="446567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0000"/>
                </a:solidFill>
              </a:rPr>
              <a:t>気象業務の技術系部門の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（予報・地震火山・海洋等）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庶務業務や観測</a:t>
            </a:r>
            <a:r>
              <a:rPr lang="ja-JP" altLang="en-US" sz="2800" dirty="0">
                <a:solidFill>
                  <a:srgbClr val="000000"/>
                </a:solidFill>
              </a:rPr>
              <a:t>・統計等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業務補助の仕事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</a:rPr>
              <a:t>※</a:t>
            </a:r>
            <a:r>
              <a:rPr lang="ja-JP" altLang="en-US" sz="2000" dirty="0" smtClean="0">
                <a:solidFill>
                  <a:srgbClr val="000000"/>
                </a:solidFill>
              </a:rPr>
              <a:t>庶務業務（人事・会計関連資料作成）や観測等データ入力・資料作成等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実際に気象業務を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身近で感じる事が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出来ます。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endParaRPr lang="en-US" altLang="ja-JP" sz="2800" dirty="0" smtClean="0">
              <a:solidFill>
                <a:srgbClr val="000000"/>
              </a:solidFill>
            </a:endParaRPr>
          </a:p>
          <a:p>
            <a:endParaRPr lang="en-US" altLang="ja-JP" sz="2800" dirty="0" smtClean="0">
              <a:solidFill>
                <a:srgbClr val="000000"/>
              </a:solidFill>
            </a:endParaRPr>
          </a:p>
          <a:p>
            <a:endParaRPr kumimoji="1" lang="en-US" altLang="ja-JP" dirty="0">
              <a:solidFill>
                <a:srgbClr val="000000"/>
              </a:solidFill>
            </a:endParaRPr>
          </a:p>
          <a:p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39682" y="1449797"/>
            <a:ext cx="3976577" cy="7442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9682" y="1492139"/>
            <a:ext cx="404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000000"/>
                </a:solidFill>
              </a:rPr>
              <a:t>事務系部門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tokyo-yohou\AppData\Local\Microsoft\Windows\Temporary Internet Files\Content.IE5\R3O4Z7AR\20091119101215[1]\poses_bmp_m\01m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278443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1830" y="121196"/>
            <a:ext cx="8496944" cy="1143000"/>
          </a:xfrm>
        </p:spPr>
        <p:txBody>
          <a:bodyPr/>
          <a:lstStyle/>
          <a:p>
            <a:pPr algn="l"/>
            <a:r>
              <a:rPr lang="ja-JP" altLang="en-US" sz="4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２．勤務形態・採用場所・採用数</a:t>
            </a:r>
            <a:r>
              <a:rPr lang="ja-JP" altLang="en-US" sz="4000" dirty="0">
                <a:solidFill>
                  <a:srgbClr val="000000"/>
                </a:solidFill>
              </a:rPr>
              <a:t/>
            </a:r>
            <a:br>
              <a:rPr lang="ja-JP" altLang="en-US" sz="4000" dirty="0">
                <a:solidFill>
                  <a:srgbClr val="000000"/>
                </a:solidFill>
              </a:rPr>
            </a:br>
            <a:endParaRPr kumimoji="1" lang="ja-JP" altLang="en-US" sz="4000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95436" y="1772816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endParaRPr lang="en-US" altLang="ja-JP" sz="3200" dirty="0" smtClean="0">
              <a:solidFill>
                <a:srgbClr val="000000"/>
              </a:solidFill>
            </a:endParaRPr>
          </a:p>
          <a:p>
            <a:pPr algn="l"/>
            <a:r>
              <a:rPr lang="ja-JP" altLang="en-US" sz="3200" dirty="0">
                <a:solidFill>
                  <a:srgbClr val="000000"/>
                </a:solidFill>
              </a:rPr>
              <a:t>　</a:t>
            </a:r>
            <a:r>
              <a:rPr lang="ja-JP" altLang="en-US" sz="3200" dirty="0" smtClean="0">
                <a:solidFill>
                  <a:srgbClr val="000000"/>
                </a:solidFill>
              </a:rPr>
              <a:t>　</a:t>
            </a:r>
            <a:endParaRPr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92696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　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常勤職員１０名程度採用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事務系部門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</a:p>
          <a:p>
            <a:r>
              <a:rPr kumimoji="1" lang="ja-JP" altLang="en-US" sz="2800" dirty="0" smtClean="0"/>
              <a:t>　（気象庁本庁（東京都千代田区大手町）４名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・札幌・仙台・東京・大阪・福岡・</a:t>
            </a:r>
            <a:r>
              <a:rPr lang="ja-JP" altLang="en-US" sz="2800" dirty="0" smtClean="0"/>
              <a:t>沖縄</a:t>
            </a:r>
            <a:r>
              <a:rPr kumimoji="1" lang="ja-JP" altLang="en-US" sz="2800" dirty="0" smtClean="0"/>
              <a:t>の管区気象台各１名）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　　　</a:t>
            </a:r>
            <a:endParaRPr lang="en-US" altLang="ja-JP" sz="2800" dirty="0"/>
          </a:p>
          <a:p>
            <a:r>
              <a:rPr kumimoji="1" lang="ja-JP" altLang="en-US" sz="2800" dirty="0" smtClean="0"/>
              <a:t>　　</a:t>
            </a:r>
            <a:r>
              <a:rPr kumimoji="1" lang="ja-JP" altLang="en-US" sz="2800" u="sng" dirty="0" smtClean="0"/>
              <a:t>国家公務員　障害者選考試験により採用</a:t>
            </a:r>
            <a:endParaRPr kumimoji="1" lang="en-US" altLang="ja-JP" sz="2800" u="sng" dirty="0" smtClean="0"/>
          </a:p>
          <a:p>
            <a:r>
              <a:rPr lang="ja-JP" altLang="en-US" sz="2800" dirty="0" smtClean="0"/>
              <a:t>　　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　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非常勤職員６０名程度採用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事務・技術系部門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</a:p>
          <a:p>
            <a:r>
              <a:rPr lang="ja-JP" altLang="en-US" sz="2800" dirty="0" smtClean="0"/>
              <a:t>　（気象庁本庁（７名）の他、全国（都道府県）の気象官署）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　　 </a:t>
            </a:r>
            <a:r>
              <a:rPr lang="ja-JP" altLang="en-US" sz="2800" u="sng" dirty="0" smtClean="0"/>
              <a:t>全国のハローワークにより公募</a:t>
            </a:r>
            <a:endParaRPr lang="en-US" altLang="ja-JP" sz="2800" u="sng" dirty="0" smtClean="0"/>
          </a:p>
          <a:p>
            <a:endParaRPr lang="en-US" altLang="ja-JP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2800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77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96944" cy="1143000"/>
          </a:xfrm>
        </p:spPr>
        <p:txBody>
          <a:bodyPr/>
          <a:lstStyle/>
          <a:p>
            <a:pPr algn="l"/>
            <a:r>
              <a:rPr lang="ja-JP" altLang="en-US" sz="4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３．気象庁職場の魅力</a:t>
            </a:r>
            <a:r>
              <a:rPr lang="ja-JP" altLang="en-US" sz="4000" dirty="0">
                <a:solidFill>
                  <a:srgbClr val="000000"/>
                </a:solidFill>
              </a:rPr>
              <a:t/>
            </a:r>
            <a:br>
              <a:rPr lang="ja-JP" altLang="en-US" sz="4000" dirty="0">
                <a:solidFill>
                  <a:srgbClr val="000000"/>
                </a:solidFill>
              </a:rPr>
            </a:br>
            <a:endParaRPr kumimoji="1" lang="ja-JP" altLang="en-US" sz="4000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95436" y="1772816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endParaRPr lang="en-US" altLang="ja-JP" sz="3200" dirty="0" smtClean="0">
              <a:solidFill>
                <a:srgbClr val="000000"/>
              </a:solidFill>
            </a:endParaRPr>
          </a:p>
          <a:p>
            <a:pPr algn="l"/>
            <a:r>
              <a:rPr lang="ja-JP" altLang="en-US" sz="3200" dirty="0">
                <a:solidFill>
                  <a:srgbClr val="000000"/>
                </a:solidFill>
              </a:rPr>
              <a:t>　</a:t>
            </a:r>
            <a:r>
              <a:rPr lang="ja-JP" altLang="en-US" sz="3200" dirty="0" smtClean="0">
                <a:solidFill>
                  <a:srgbClr val="000000"/>
                </a:solidFill>
              </a:rPr>
              <a:t>　</a:t>
            </a:r>
            <a:endParaRPr lang="ja-JP" altLang="en-US" sz="32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2320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2504" y="1037438"/>
            <a:ext cx="88919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2700" dirty="0" smtClean="0"/>
              <a:t>気象庁では、現在も育児休業職員の代替職員（任期付職員）として障害をお持ちの方を積極的に採用しています。既に障害をお持ちの方が活躍している職場です。</a:t>
            </a:r>
            <a:endParaRPr kumimoji="1" lang="en-US" altLang="ja-JP" sz="2700" dirty="0" smtClean="0"/>
          </a:p>
          <a:p>
            <a:r>
              <a:rPr lang="ja-JP" altLang="en-US" sz="2700" dirty="0"/>
              <a:t>　</a:t>
            </a:r>
            <a:endParaRPr lang="en-US" altLang="ja-JP" sz="27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700" dirty="0" smtClean="0"/>
              <a:t>アットホーム</a:t>
            </a:r>
            <a:r>
              <a:rPr lang="ja-JP" altLang="en-US" sz="2700" dirty="0" smtClean="0"/>
              <a:t>な雰囲気で働きやすい職場です。</a:t>
            </a:r>
            <a:endParaRPr lang="en-US" altLang="ja-JP" sz="2700" dirty="0" smtClean="0"/>
          </a:p>
          <a:p>
            <a:r>
              <a:rPr kumimoji="1" lang="ja-JP" altLang="en-US" sz="2700" dirty="0"/>
              <a:t>　</a:t>
            </a:r>
            <a:r>
              <a:rPr kumimoji="1" lang="ja-JP" altLang="en-US" sz="2700" dirty="0" smtClean="0"/>
              <a:t>　配属後は得意分野を活かしながら</a:t>
            </a:r>
            <a:endParaRPr kumimoji="1" lang="en-US" altLang="ja-JP" sz="2700" dirty="0" smtClean="0"/>
          </a:p>
          <a:p>
            <a:r>
              <a:rPr lang="ja-JP" altLang="en-US" sz="2700" dirty="0"/>
              <a:t>　</a:t>
            </a:r>
            <a:r>
              <a:rPr lang="ja-JP" altLang="en-US" sz="2700" dirty="0" smtClean="0"/>
              <a:t>　</a:t>
            </a:r>
            <a:r>
              <a:rPr kumimoji="1" lang="ja-JP" altLang="en-US" sz="2700" dirty="0" smtClean="0"/>
              <a:t>仕事の内容も相談して</a:t>
            </a:r>
            <a:r>
              <a:rPr lang="ja-JP" altLang="en-US" sz="2700" dirty="0" smtClean="0"/>
              <a:t>決めていきます。</a:t>
            </a:r>
            <a:endParaRPr kumimoji="1" lang="en-US" altLang="ja-JP" sz="2700" dirty="0" smtClean="0"/>
          </a:p>
          <a:p>
            <a:endParaRPr lang="en-US" altLang="ja-JP" sz="27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700" dirty="0" smtClean="0"/>
              <a:t>気象業務を身近で実感出来るため、</a:t>
            </a:r>
            <a:endParaRPr lang="en-US" altLang="ja-JP" sz="2700" dirty="0" smtClean="0"/>
          </a:p>
          <a:p>
            <a:r>
              <a:rPr lang="ja-JP" altLang="en-US" sz="2700" dirty="0"/>
              <a:t>　</a:t>
            </a:r>
            <a:r>
              <a:rPr lang="ja-JP" altLang="en-US" sz="2700" dirty="0" smtClean="0"/>
              <a:t>　気象や防災に興味のある方など</a:t>
            </a:r>
            <a:endParaRPr lang="en-US" altLang="ja-JP" sz="2700" dirty="0" smtClean="0"/>
          </a:p>
          <a:p>
            <a:r>
              <a:rPr kumimoji="1" lang="ja-JP" altLang="en-US" sz="2700" dirty="0" smtClean="0"/>
              <a:t>　　是非一緒に働いてみませんか。</a:t>
            </a:r>
            <a:endParaRPr kumimoji="1" lang="en-US" altLang="ja-JP" sz="2700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30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96944" cy="1143000"/>
          </a:xfrm>
        </p:spPr>
        <p:txBody>
          <a:bodyPr/>
          <a:lstStyle/>
          <a:p>
            <a:pPr algn="l"/>
            <a:r>
              <a:rPr lang="ja-JP" altLang="en-US" sz="4000" dirty="0">
                <a:solidFill>
                  <a:srgbClr val="000000"/>
                </a:solidFill>
              </a:rPr>
              <a:t/>
            </a:r>
            <a:br>
              <a:rPr lang="ja-JP" altLang="en-US" sz="4000" dirty="0">
                <a:solidFill>
                  <a:srgbClr val="000000"/>
                </a:solidFill>
              </a:rPr>
            </a:br>
            <a:endParaRPr kumimoji="1" lang="ja-JP" altLang="en-US" sz="4000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95436" y="1772816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endParaRPr lang="en-US" altLang="ja-JP" sz="3200" dirty="0" smtClean="0">
              <a:solidFill>
                <a:srgbClr val="000000"/>
              </a:solidFill>
            </a:endParaRPr>
          </a:p>
          <a:p>
            <a:pPr algn="l"/>
            <a:r>
              <a:rPr lang="ja-JP" altLang="en-US" sz="3200" dirty="0">
                <a:solidFill>
                  <a:srgbClr val="000000"/>
                </a:solidFill>
              </a:rPr>
              <a:t>　</a:t>
            </a:r>
            <a:r>
              <a:rPr lang="ja-JP" altLang="en-US" sz="3200" dirty="0" smtClean="0">
                <a:solidFill>
                  <a:srgbClr val="000000"/>
                </a:solidFill>
              </a:rPr>
              <a:t>　</a:t>
            </a:r>
            <a:endParaRPr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600" y="740871"/>
            <a:ext cx="87227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sz="3600" dirty="0" smtClean="0"/>
              <a:t>　　</a:t>
            </a:r>
            <a:r>
              <a:rPr lang="en-US" altLang="ja-JP" sz="3600" dirty="0" smtClean="0"/>
              <a:t>【</a:t>
            </a:r>
            <a:r>
              <a:rPr lang="ja-JP" altLang="en-US" sz="3600" dirty="0" smtClean="0"/>
              <a:t>気象庁障害者雇用問い合わせ先</a:t>
            </a:r>
            <a:r>
              <a:rPr lang="en-US" altLang="ja-JP" sz="3600" dirty="0"/>
              <a:t>】</a:t>
            </a:r>
            <a:br>
              <a:rPr lang="en-US" altLang="ja-JP" sz="3600" dirty="0"/>
            </a:br>
            <a:r>
              <a:rPr lang="ja-JP" altLang="en-US" sz="3600" dirty="0"/>
              <a:t>　　　　　　　　</a:t>
            </a:r>
            <a:r>
              <a:rPr lang="ja-JP" altLang="en-US" sz="3600" dirty="0" smtClean="0"/>
              <a:t>気象庁総務部人事課任用係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　　　　　　</a:t>
            </a:r>
            <a:r>
              <a:rPr lang="en-US" altLang="ja-JP" sz="3600" dirty="0" smtClean="0"/>
              <a:t>03-3212-8341</a:t>
            </a:r>
            <a:r>
              <a:rPr lang="ja-JP" altLang="en-US" sz="3600" dirty="0" smtClean="0"/>
              <a:t>（内線</a:t>
            </a:r>
            <a:r>
              <a:rPr lang="en-US" altLang="ja-JP" sz="3600" dirty="0" smtClean="0"/>
              <a:t>2138</a:t>
            </a:r>
            <a:r>
              <a:rPr lang="ja-JP" altLang="en-US" sz="3600" dirty="0" smtClean="0"/>
              <a:t>）</a:t>
            </a:r>
            <a:endParaRPr lang="en-US" altLang="ja-JP" sz="36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　ご不明な点がありましたら、お気軽にお問合せ下さい。</a:t>
            </a:r>
            <a:endParaRPr lang="en-US" altLang="ja-JP" sz="2800" dirty="0" smtClean="0"/>
          </a:p>
          <a:p>
            <a:pPr algn="ctr"/>
            <a:r>
              <a:rPr lang="ja-JP" altLang="en-US" sz="2800" dirty="0"/>
              <a:t>　</a:t>
            </a:r>
            <a:r>
              <a:rPr lang="ja-JP" altLang="en-US" sz="2800" dirty="0" smtClean="0"/>
              <a:t>　　　皆様のご応募お待ちしております！</a:t>
            </a:r>
            <a:endParaRPr lang="en-US" altLang="ja-JP" sz="2800" dirty="0" smtClean="0"/>
          </a:p>
          <a:p>
            <a:r>
              <a:rPr lang="en-US" altLang="ja-JP" sz="3600" dirty="0">
                <a:solidFill>
                  <a:srgbClr val="002060"/>
                </a:solidFill>
              </a:rPr>
              <a:t/>
            </a:r>
            <a:br>
              <a:rPr lang="en-US" altLang="ja-JP" sz="3600" dirty="0">
                <a:solidFill>
                  <a:srgbClr val="002060"/>
                </a:solidFill>
              </a:rPr>
            </a:br>
            <a:r>
              <a:rPr lang="en-US" altLang="ja-JP" sz="3600" dirty="0">
                <a:solidFill>
                  <a:srgbClr val="002060"/>
                </a:solidFill>
              </a:rPr>
              <a:t/>
            </a:r>
            <a:br>
              <a:rPr lang="en-US" altLang="ja-JP" sz="3600" dirty="0">
                <a:solidFill>
                  <a:srgbClr val="002060"/>
                </a:solidFill>
              </a:rPr>
            </a:br>
            <a:endParaRPr lang="en-US" altLang="ja-JP" sz="3600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27370"/>
              </p:ext>
            </p:extLst>
          </p:nvPr>
        </p:nvGraphicFramePr>
        <p:xfrm>
          <a:off x="7164288" y="4581128"/>
          <a:ext cx="1931641" cy="187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hoto Editor Photo" r:id="rId3" imgW="5923810" imgH="5742857" progId="">
                  <p:embed/>
                </p:oleObj>
              </mc:Choice>
              <mc:Fallback>
                <p:oleObj name="Photo Editor Photo" r:id="rId3" imgW="5923810" imgH="5742857" progId="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581128"/>
                        <a:ext cx="1931641" cy="1871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円/楕円 12"/>
          <p:cNvSpPr/>
          <p:nvPr/>
        </p:nvSpPr>
        <p:spPr>
          <a:xfrm>
            <a:off x="69600" y="188640"/>
            <a:ext cx="8882313" cy="525658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16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数値予報課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数値予報課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数値予報課テンプレート.potx</Template>
  <TotalTime>1827</TotalTime>
  <Words>227</Words>
  <Application>Microsoft Office PowerPoint</Application>
  <PresentationFormat>画面に合わせる (4:3)</PresentationFormat>
  <Paragraphs>73</Paragraphs>
  <Slides>5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8" baseType="lpstr">
      <vt:lpstr>数値予報課テンプレート</vt:lpstr>
      <vt:lpstr>数値予報課標準テンプレート</vt:lpstr>
      <vt:lpstr>Photo Editor Photo</vt:lpstr>
      <vt:lpstr>気象庁障害者雇用業務説明</vt:lpstr>
      <vt:lpstr>１．仕事内容 気象庁は、防災気象情報等でお馴染みですが・・・ 気象庁での仕事内容は、大きく２つに分かれます。 </vt:lpstr>
      <vt:lpstr>２．勤務形態・採用場所・採用数 </vt:lpstr>
      <vt:lpstr>３．気象庁職場の魅力 </vt:lpstr>
      <vt:lpstr> 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気象庁(平原)</dc:creator>
  <cp:lastModifiedBy>気象庁</cp:lastModifiedBy>
  <cp:revision>209</cp:revision>
  <cp:lastPrinted>2018-11-20T09:24:39Z</cp:lastPrinted>
  <dcterms:created xsi:type="dcterms:W3CDTF">2013-02-07T01:59:16Z</dcterms:created>
  <dcterms:modified xsi:type="dcterms:W3CDTF">2018-11-20T09:25:53Z</dcterms:modified>
</cp:coreProperties>
</file>