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737" r:id="rId2"/>
    <p:sldMasterId id="2147483754" r:id="rId3"/>
  </p:sldMasterIdLst>
  <p:notesMasterIdLst>
    <p:notesMasterId r:id="rId10"/>
  </p:notesMasterIdLst>
  <p:handoutMasterIdLst>
    <p:handoutMasterId r:id="rId11"/>
  </p:handoutMasterIdLst>
  <p:sldIdLst>
    <p:sldId id="379" r:id="rId4"/>
    <p:sldId id="454" r:id="rId5"/>
    <p:sldId id="453" r:id="rId6"/>
    <p:sldId id="450" r:id="rId7"/>
    <p:sldId id="496" r:id="rId8"/>
    <p:sldId id="451" r:id="rId9"/>
  </p:sldIdLst>
  <p:sldSz cx="9906000" cy="6858000" type="A4"/>
  <p:notesSz cx="6797675" cy="9926638"/>
  <p:defaultTextStyle>
    <a:defPPr>
      <a:defRPr lang="ja-JP"/>
    </a:defPPr>
    <a:lvl1pPr algn="l" rtl="0" fontAlgn="base">
      <a:spcBef>
        <a:spcPct val="0"/>
      </a:spcBef>
      <a:spcAft>
        <a:spcPct val="0"/>
      </a:spcAft>
      <a:defRPr kumimoji="1" sz="1200" kern="1200">
        <a:solidFill>
          <a:schemeClr val="tx2"/>
        </a:solidFill>
        <a:latin typeface="Arial" charset="0"/>
        <a:ea typeface="ＭＳ Ｐゴシック" charset="-128"/>
        <a:cs typeface="+mn-cs"/>
      </a:defRPr>
    </a:lvl1pPr>
    <a:lvl2pPr marL="457200" algn="l" rtl="0" fontAlgn="base">
      <a:spcBef>
        <a:spcPct val="0"/>
      </a:spcBef>
      <a:spcAft>
        <a:spcPct val="0"/>
      </a:spcAft>
      <a:defRPr kumimoji="1" sz="1200" kern="1200">
        <a:solidFill>
          <a:schemeClr val="tx2"/>
        </a:solidFill>
        <a:latin typeface="Arial" charset="0"/>
        <a:ea typeface="ＭＳ Ｐゴシック" charset="-128"/>
        <a:cs typeface="+mn-cs"/>
      </a:defRPr>
    </a:lvl2pPr>
    <a:lvl3pPr marL="914400" algn="l" rtl="0" fontAlgn="base">
      <a:spcBef>
        <a:spcPct val="0"/>
      </a:spcBef>
      <a:spcAft>
        <a:spcPct val="0"/>
      </a:spcAft>
      <a:defRPr kumimoji="1" sz="1200" kern="1200">
        <a:solidFill>
          <a:schemeClr val="tx2"/>
        </a:solidFill>
        <a:latin typeface="Arial" charset="0"/>
        <a:ea typeface="ＭＳ Ｐゴシック" charset="-128"/>
        <a:cs typeface="+mn-cs"/>
      </a:defRPr>
    </a:lvl3pPr>
    <a:lvl4pPr marL="1371600" algn="l" rtl="0" fontAlgn="base">
      <a:spcBef>
        <a:spcPct val="0"/>
      </a:spcBef>
      <a:spcAft>
        <a:spcPct val="0"/>
      </a:spcAft>
      <a:defRPr kumimoji="1" sz="1200" kern="1200">
        <a:solidFill>
          <a:schemeClr val="tx2"/>
        </a:solidFill>
        <a:latin typeface="Arial" charset="0"/>
        <a:ea typeface="ＭＳ Ｐゴシック" charset="-128"/>
        <a:cs typeface="+mn-cs"/>
      </a:defRPr>
    </a:lvl4pPr>
    <a:lvl5pPr marL="1828800" algn="l" rtl="0" fontAlgn="base">
      <a:spcBef>
        <a:spcPct val="0"/>
      </a:spcBef>
      <a:spcAft>
        <a:spcPct val="0"/>
      </a:spcAft>
      <a:defRPr kumimoji="1" sz="1200" kern="1200">
        <a:solidFill>
          <a:schemeClr val="tx2"/>
        </a:solidFill>
        <a:latin typeface="Arial" charset="0"/>
        <a:ea typeface="ＭＳ Ｐゴシック" charset="-128"/>
        <a:cs typeface="+mn-cs"/>
      </a:defRPr>
    </a:lvl5pPr>
    <a:lvl6pPr marL="2286000" algn="l" defTabSz="914400" rtl="0" eaLnBrk="1" latinLnBrk="0" hangingPunct="1">
      <a:defRPr kumimoji="1" sz="1200" kern="1200">
        <a:solidFill>
          <a:schemeClr val="tx2"/>
        </a:solidFill>
        <a:latin typeface="Arial" charset="0"/>
        <a:ea typeface="ＭＳ Ｐゴシック" charset="-128"/>
        <a:cs typeface="+mn-cs"/>
      </a:defRPr>
    </a:lvl6pPr>
    <a:lvl7pPr marL="2743200" algn="l" defTabSz="914400" rtl="0" eaLnBrk="1" latinLnBrk="0" hangingPunct="1">
      <a:defRPr kumimoji="1" sz="1200" kern="1200">
        <a:solidFill>
          <a:schemeClr val="tx2"/>
        </a:solidFill>
        <a:latin typeface="Arial" charset="0"/>
        <a:ea typeface="ＭＳ Ｐゴシック" charset="-128"/>
        <a:cs typeface="+mn-cs"/>
      </a:defRPr>
    </a:lvl7pPr>
    <a:lvl8pPr marL="3200400" algn="l" defTabSz="914400" rtl="0" eaLnBrk="1" latinLnBrk="0" hangingPunct="1">
      <a:defRPr kumimoji="1" sz="1200" kern="1200">
        <a:solidFill>
          <a:schemeClr val="tx2"/>
        </a:solidFill>
        <a:latin typeface="Arial" charset="0"/>
        <a:ea typeface="ＭＳ Ｐゴシック" charset="-128"/>
        <a:cs typeface="+mn-cs"/>
      </a:defRPr>
    </a:lvl8pPr>
    <a:lvl9pPr marL="3657600" algn="l" defTabSz="914400" rtl="0" eaLnBrk="1" latinLnBrk="0" hangingPunct="1">
      <a:defRPr kumimoji="1" sz="1200" kern="1200">
        <a:solidFill>
          <a:schemeClr val="tx2"/>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8235"/>
    <a:srgbClr val="C55A11"/>
    <a:srgbClr val="FFCCCC"/>
    <a:srgbClr val="D9FDFF"/>
    <a:srgbClr val="DCFCE4"/>
    <a:srgbClr val="FFFF99"/>
    <a:srgbClr val="FFFFCC"/>
    <a:srgbClr val="0000FF"/>
    <a:srgbClr val="FF6600"/>
    <a:srgbClr val="ABF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18" autoAdjust="0"/>
    <p:restoredTop sz="94542" autoAdjust="0"/>
  </p:normalViewPr>
  <p:slideViewPr>
    <p:cSldViewPr>
      <p:cViewPr varScale="1">
        <p:scale>
          <a:sx n="70" d="100"/>
          <a:sy n="70" d="100"/>
        </p:scale>
        <p:origin x="1380" y="5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3342" y="-96"/>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798473475362018E-2"/>
          <c:y val="6.9268048807585053E-2"/>
          <c:w val="0.92201526524637978"/>
          <c:h val="0.84105627829970109"/>
        </c:manualLayout>
      </c:layout>
      <c:barChart>
        <c:barDir val="col"/>
        <c:grouping val="clustered"/>
        <c:varyColors val="0"/>
        <c:ser>
          <c:idx val="0"/>
          <c:order val="0"/>
          <c:spPr>
            <a:ln>
              <a:noFill/>
            </a:ln>
          </c:spPr>
          <c:invertIfNegative val="0"/>
          <c:dPt>
            <c:idx val="5"/>
            <c:invertIfNegative val="0"/>
            <c:bubble3D val="0"/>
            <c:spPr>
              <a:solidFill>
                <a:schemeClr val="accent1"/>
              </a:solidFill>
              <a:ln w="25400">
                <a:noFill/>
                <a:prstDash val="dash"/>
              </a:ln>
            </c:spPr>
          </c:dPt>
          <c:dPt>
            <c:idx val="6"/>
            <c:invertIfNegative val="0"/>
            <c:bubble3D val="0"/>
            <c:spPr>
              <a:solidFill>
                <a:schemeClr val="accent1"/>
              </a:solidFill>
              <a:ln w="19050">
                <a:noFill/>
                <a:prstDash val="dash"/>
              </a:ln>
            </c:spPr>
          </c:dPt>
          <c:dPt>
            <c:idx val="8"/>
            <c:invertIfNegative val="0"/>
            <c:bubble3D val="0"/>
            <c:spPr>
              <a:solidFill>
                <a:schemeClr val="accent1"/>
              </a:solidFill>
              <a:ln w="28575">
                <a:noFill/>
                <a:prstDash val="sysDash"/>
              </a:ln>
            </c:spPr>
          </c:dPt>
          <c:dPt>
            <c:idx val="9"/>
            <c:invertIfNegative val="0"/>
            <c:bubble3D val="0"/>
            <c:spPr>
              <a:solidFill>
                <a:schemeClr val="accent1"/>
              </a:solidFill>
              <a:ln w="22225">
                <a:noFill/>
                <a:prstDash val="dash"/>
              </a:ln>
            </c:spPr>
          </c:dPt>
          <c:dLbls>
            <c:dLbl>
              <c:idx val="5"/>
              <c:layout/>
              <c:tx>
                <c:rich>
                  <a:bodyPr/>
                  <a:lstStyle/>
                  <a:p>
                    <a:r>
                      <a:rPr lang="en-US" altLang="ja-JP" dirty="0" smtClean="0"/>
                      <a:t>301</a:t>
                    </a:r>
                    <a:endParaRPr lang="en-US" altLang="ja-JP" dirty="0"/>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tx>
                <c:rich>
                  <a:bodyPr/>
                  <a:lstStyle/>
                  <a:p>
                    <a:fld id="{EB15F11C-C89F-4EC6-9E5B-AD877F9BB872}" type="VALUE">
                      <a:rPr lang="en-US" altLang="ja-JP" smtClean="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wrap="square" lIns="38100" tIns="19050" rIns="38100" bIns="19050" anchor="ctr">
                <a:spAutoFit/>
              </a:bodyPr>
              <a:lstStyle/>
              <a:p>
                <a:pPr>
                  <a:defRPr>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Sheet1!$B$25:$K$25</c:f>
              <c:strCache>
                <c:ptCount val="10"/>
                <c:pt idx="0">
                  <c:v>21年度</c:v>
                </c:pt>
                <c:pt idx="1">
                  <c:v>22年度</c:v>
                </c:pt>
                <c:pt idx="2">
                  <c:v>23年度</c:v>
                </c:pt>
                <c:pt idx="3">
                  <c:v>24年度</c:v>
                </c:pt>
                <c:pt idx="4">
                  <c:v>25年度</c:v>
                </c:pt>
                <c:pt idx="5">
                  <c:v>26年度</c:v>
                </c:pt>
                <c:pt idx="6">
                  <c:v>27年度</c:v>
                </c:pt>
                <c:pt idx="7">
                  <c:v>28年度</c:v>
                </c:pt>
                <c:pt idx="8">
                  <c:v>29年度</c:v>
                </c:pt>
                <c:pt idx="9">
                  <c:v>30年度</c:v>
                </c:pt>
              </c:strCache>
            </c:strRef>
          </c:cat>
          <c:val>
            <c:numRef>
              <c:f>Sheet1!$B$26:$K$26</c:f>
              <c:numCache>
                <c:formatCode>General</c:formatCode>
                <c:ptCount val="10"/>
                <c:pt idx="0">
                  <c:v>202</c:v>
                </c:pt>
                <c:pt idx="1">
                  <c:v>217</c:v>
                </c:pt>
                <c:pt idx="2">
                  <c:v>270</c:v>
                </c:pt>
                <c:pt idx="3">
                  <c:v>279</c:v>
                </c:pt>
                <c:pt idx="4">
                  <c:v>289</c:v>
                </c:pt>
                <c:pt idx="5">
                  <c:v>301</c:v>
                </c:pt>
                <c:pt idx="6">
                  <c:v>309</c:v>
                </c:pt>
                <c:pt idx="7">
                  <c:v>320</c:v>
                </c:pt>
                <c:pt idx="8">
                  <c:v>334</c:v>
                </c:pt>
                <c:pt idx="9">
                  <c:v>346</c:v>
                </c:pt>
              </c:numCache>
            </c:numRef>
          </c:val>
        </c:ser>
        <c:dLbls>
          <c:showLegendKey val="0"/>
          <c:showVal val="0"/>
          <c:showCatName val="0"/>
          <c:showSerName val="0"/>
          <c:showPercent val="0"/>
          <c:showBubbleSize val="0"/>
        </c:dLbls>
        <c:gapWidth val="150"/>
        <c:axId val="231212152"/>
        <c:axId val="231212544"/>
      </c:barChart>
      <c:catAx>
        <c:axId val="231212152"/>
        <c:scaling>
          <c:orientation val="minMax"/>
        </c:scaling>
        <c:delete val="0"/>
        <c:axPos val="b"/>
        <c:numFmt formatCode="General" sourceLinked="0"/>
        <c:majorTickMark val="out"/>
        <c:minorTickMark val="none"/>
        <c:tickLblPos val="low"/>
        <c:txPr>
          <a:bodyPr rot="0" vert="horz"/>
          <a:lstStyle/>
          <a:p>
            <a:pPr>
              <a:defRPr sz="800">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231212544"/>
        <c:crosses val="autoZero"/>
        <c:auto val="1"/>
        <c:lblAlgn val="ctr"/>
        <c:lblOffset val="100"/>
        <c:noMultiLvlLbl val="0"/>
      </c:catAx>
      <c:valAx>
        <c:axId val="231212544"/>
        <c:scaling>
          <c:orientation val="minMax"/>
        </c:scaling>
        <c:delete val="0"/>
        <c:axPos val="l"/>
        <c:majorGridlines/>
        <c:numFmt formatCode="General" sourceLinked="1"/>
        <c:majorTickMark val="out"/>
        <c:minorTickMark val="none"/>
        <c:tickLblPos val="nextTo"/>
        <c:txPr>
          <a:bodyPr/>
          <a:lstStyle/>
          <a:p>
            <a:pPr>
              <a:defRPr sz="900">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231212152"/>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10" y="1"/>
            <a:ext cx="2946135" cy="496253"/>
          </a:xfrm>
          <a:prstGeom prst="rect">
            <a:avLst/>
          </a:prstGeom>
          <a:noFill/>
          <a:ln w="9525">
            <a:noFill/>
            <a:miter lim="800000"/>
            <a:headEnd/>
            <a:tailEnd/>
          </a:ln>
        </p:spPr>
        <p:txBody>
          <a:bodyPr vert="horz" wrap="square" lIns="91976" tIns="45988" rIns="91976" bIns="45988" numCol="1" anchor="t" anchorCtr="0" compatLnSpc="1">
            <a:prstTxWarp prst="textNoShape">
              <a:avLst/>
            </a:prstTxWarp>
          </a:bodyPr>
          <a:lstStyle>
            <a:lvl1pPr eaLnBrk="0" hangingPunct="0">
              <a:defRPr>
                <a:solidFill>
                  <a:schemeClr val="tx1"/>
                </a:solidFill>
              </a:defRPr>
            </a:lvl1pPr>
          </a:lstStyle>
          <a:p>
            <a:pPr>
              <a:defRPr/>
            </a:pPr>
            <a:endParaRPr lang="en-US" altLang="ja-JP"/>
          </a:p>
        </p:txBody>
      </p:sp>
      <p:sp>
        <p:nvSpPr>
          <p:cNvPr id="89091" name="Rectangle 3"/>
          <p:cNvSpPr>
            <a:spLocks noGrp="1" noChangeArrowheads="1"/>
          </p:cNvSpPr>
          <p:nvPr>
            <p:ph type="dt" sz="quarter" idx="1"/>
          </p:nvPr>
        </p:nvSpPr>
        <p:spPr bwMode="auto">
          <a:xfrm>
            <a:off x="3849960" y="1"/>
            <a:ext cx="2946135" cy="496253"/>
          </a:xfrm>
          <a:prstGeom prst="rect">
            <a:avLst/>
          </a:prstGeom>
          <a:noFill/>
          <a:ln w="9525">
            <a:noFill/>
            <a:miter lim="800000"/>
            <a:headEnd/>
            <a:tailEnd/>
          </a:ln>
        </p:spPr>
        <p:txBody>
          <a:bodyPr vert="horz" wrap="square" lIns="91976" tIns="45988" rIns="91976" bIns="45988" numCol="1" anchor="t" anchorCtr="0" compatLnSpc="1">
            <a:prstTxWarp prst="textNoShape">
              <a:avLst/>
            </a:prstTxWarp>
          </a:bodyPr>
          <a:lstStyle>
            <a:lvl1pPr algn="r" eaLnBrk="0" hangingPunct="0">
              <a:defRPr>
                <a:solidFill>
                  <a:schemeClr val="tx1"/>
                </a:solidFill>
              </a:defRPr>
            </a:lvl1pPr>
          </a:lstStyle>
          <a:p>
            <a:pPr>
              <a:defRPr/>
            </a:pPr>
            <a:fld id="{13C19B61-B6F4-4922-BFF6-24A5159DEE0E}" type="datetime1">
              <a:rPr lang="en-US" altLang="ja-JP"/>
              <a:pPr>
                <a:defRPr/>
              </a:pPr>
              <a:t>11/20/2018</a:t>
            </a:fld>
            <a:endParaRPr lang="en-US" altLang="ja-JP"/>
          </a:p>
        </p:txBody>
      </p:sp>
      <p:sp>
        <p:nvSpPr>
          <p:cNvPr id="89092" name="Rectangle 4"/>
          <p:cNvSpPr>
            <a:spLocks noGrp="1" noChangeArrowheads="1"/>
          </p:cNvSpPr>
          <p:nvPr>
            <p:ph type="ftr" sz="quarter" idx="2"/>
          </p:nvPr>
        </p:nvSpPr>
        <p:spPr bwMode="auto">
          <a:xfrm>
            <a:off x="10" y="9428803"/>
            <a:ext cx="2946135" cy="496252"/>
          </a:xfrm>
          <a:prstGeom prst="rect">
            <a:avLst/>
          </a:prstGeom>
          <a:noFill/>
          <a:ln w="9525">
            <a:noFill/>
            <a:miter lim="800000"/>
            <a:headEnd/>
            <a:tailEnd/>
          </a:ln>
        </p:spPr>
        <p:txBody>
          <a:bodyPr vert="horz" wrap="square" lIns="91976" tIns="45988" rIns="91976" bIns="45988" numCol="1" anchor="b" anchorCtr="0" compatLnSpc="1">
            <a:prstTxWarp prst="textNoShape">
              <a:avLst/>
            </a:prstTxWarp>
          </a:bodyPr>
          <a:lstStyle>
            <a:lvl1pPr eaLnBrk="0" hangingPunct="0">
              <a:defRPr>
                <a:solidFill>
                  <a:schemeClr val="tx1"/>
                </a:solidFill>
              </a:defRPr>
            </a:lvl1pPr>
          </a:lstStyle>
          <a:p>
            <a:pPr>
              <a:defRPr/>
            </a:pPr>
            <a:endParaRPr lang="en-US" altLang="ja-JP"/>
          </a:p>
        </p:txBody>
      </p:sp>
      <p:sp>
        <p:nvSpPr>
          <p:cNvPr id="89093" name="Rectangle 5"/>
          <p:cNvSpPr>
            <a:spLocks noGrp="1" noChangeArrowheads="1"/>
          </p:cNvSpPr>
          <p:nvPr>
            <p:ph type="sldNum" sz="quarter" idx="3"/>
          </p:nvPr>
        </p:nvSpPr>
        <p:spPr bwMode="auto">
          <a:xfrm>
            <a:off x="856256" y="9430398"/>
            <a:ext cx="2946135" cy="496253"/>
          </a:xfrm>
          <a:prstGeom prst="rect">
            <a:avLst/>
          </a:prstGeom>
          <a:noFill/>
          <a:ln w="9525">
            <a:noFill/>
            <a:miter lim="800000"/>
            <a:headEnd/>
            <a:tailEnd/>
          </a:ln>
        </p:spPr>
        <p:txBody>
          <a:bodyPr vert="horz" wrap="square" lIns="91976" tIns="45988" rIns="91976" bIns="45988" numCol="1" anchor="b" anchorCtr="0" compatLnSpc="1">
            <a:prstTxWarp prst="textNoShape">
              <a:avLst/>
            </a:prstTxWarp>
          </a:bodyPr>
          <a:lstStyle>
            <a:lvl1pPr algn="r" eaLnBrk="0" hangingPunct="0">
              <a:defRPr>
                <a:solidFill>
                  <a:schemeClr val="tx1"/>
                </a:solidFill>
              </a:defRPr>
            </a:lvl1pPr>
          </a:lstStyle>
          <a:p>
            <a:pPr>
              <a:defRPr/>
            </a:pPr>
            <a:fld id="{0171292C-2EBF-4AF4-9631-F527B5F4C545}" type="slidenum">
              <a:rPr lang="ja-JP" altLang="en-US"/>
              <a:pPr>
                <a:defRPr/>
              </a:pPr>
              <a:t>‹#›</a:t>
            </a:fld>
            <a:endParaRPr lang="en-US" altLang="ja-JP"/>
          </a:p>
        </p:txBody>
      </p:sp>
    </p:spTree>
    <p:extLst>
      <p:ext uri="{BB962C8B-B14F-4D97-AF65-F5344CB8AC3E}">
        <p14:creationId xmlns:p14="http://schemas.microsoft.com/office/powerpoint/2010/main" val="13583524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0" y="1"/>
            <a:ext cx="2946135" cy="496253"/>
          </a:xfrm>
          <a:prstGeom prst="rect">
            <a:avLst/>
          </a:prstGeom>
          <a:noFill/>
          <a:ln w="9525">
            <a:noFill/>
            <a:miter lim="800000"/>
            <a:headEnd/>
            <a:tailEnd/>
          </a:ln>
        </p:spPr>
        <p:txBody>
          <a:bodyPr vert="horz" wrap="square" lIns="91976" tIns="45988" rIns="91976" bIns="45988" numCol="1" anchor="t" anchorCtr="0" compatLnSpc="1">
            <a:prstTxWarp prst="textNoShape">
              <a:avLst/>
            </a:prstTxWarp>
          </a:bodyPr>
          <a:lstStyle>
            <a:lvl1pPr>
              <a:defRPr>
                <a:solidFill>
                  <a:schemeClr val="tx1"/>
                </a:solidFill>
              </a:defRPr>
            </a:lvl1pPr>
          </a:lstStyle>
          <a:p>
            <a:pPr>
              <a:defRPr/>
            </a:pPr>
            <a:endParaRPr lang="en-US" altLang="ja-JP"/>
          </a:p>
        </p:txBody>
      </p:sp>
      <p:sp>
        <p:nvSpPr>
          <p:cNvPr id="7171" name="Rectangle 3"/>
          <p:cNvSpPr>
            <a:spLocks noGrp="1" noChangeArrowheads="1"/>
          </p:cNvSpPr>
          <p:nvPr>
            <p:ph type="dt" idx="1"/>
          </p:nvPr>
        </p:nvSpPr>
        <p:spPr bwMode="auto">
          <a:xfrm>
            <a:off x="3849960" y="1"/>
            <a:ext cx="2946135" cy="496253"/>
          </a:xfrm>
          <a:prstGeom prst="rect">
            <a:avLst/>
          </a:prstGeom>
          <a:noFill/>
          <a:ln w="9525">
            <a:noFill/>
            <a:miter lim="800000"/>
            <a:headEnd/>
            <a:tailEnd/>
          </a:ln>
        </p:spPr>
        <p:txBody>
          <a:bodyPr vert="horz" wrap="square" lIns="91976" tIns="45988" rIns="91976" bIns="45988" numCol="1" anchor="t" anchorCtr="0" compatLnSpc="1">
            <a:prstTxWarp prst="textNoShape">
              <a:avLst/>
            </a:prstTxWarp>
          </a:bodyPr>
          <a:lstStyle>
            <a:lvl1pPr algn="r">
              <a:defRPr>
                <a:solidFill>
                  <a:schemeClr val="tx1"/>
                </a:solidFill>
              </a:defRPr>
            </a:lvl1pPr>
          </a:lstStyle>
          <a:p>
            <a:pPr>
              <a:defRPr/>
            </a:pPr>
            <a:fld id="{B77C10B1-AB86-43FE-8F2F-6EB52C4520DB}" type="datetime1">
              <a:rPr lang="en-US" altLang="ja-JP"/>
              <a:pPr>
                <a:defRPr/>
              </a:pPr>
              <a:t>11/20/2018</a:t>
            </a:fld>
            <a:endParaRPr lang="en-US" altLang="ja-JP"/>
          </a:p>
        </p:txBody>
      </p:sp>
      <p:sp>
        <p:nvSpPr>
          <p:cNvPr id="10244" name="Rectangle 4"/>
          <p:cNvSpPr>
            <a:spLocks noGrp="1" noRot="1" noChangeAspect="1" noChangeArrowheads="1" noTextEdit="1"/>
          </p:cNvSpPr>
          <p:nvPr>
            <p:ph type="sldImg" idx="2"/>
          </p:nvPr>
        </p:nvSpPr>
        <p:spPr bwMode="auto">
          <a:xfrm>
            <a:off x="708025" y="742950"/>
            <a:ext cx="5381625" cy="3725863"/>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78669" y="4715206"/>
            <a:ext cx="5440360" cy="4467859"/>
          </a:xfrm>
          <a:prstGeom prst="rect">
            <a:avLst/>
          </a:prstGeom>
          <a:noFill/>
          <a:ln w="9525">
            <a:noFill/>
            <a:miter lim="800000"/>
            <a:headEnd/>
            <a:tailEnd/>
          </a:ln>
        </p:spPr>
        <p:txBody>
          <a:bodyPr vert="horz" wrap="square" lIns="91976" tIns="45988" rIns="91976" bIns="4598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174" name="Rectangle 6"/>
          <p:cNvSpPr>
            <a:spLocks noGrp="1" noChangeArrowheads="1"/>
          </p:cNvSpPr>
          <p:nvPr>
            <p:ph type="ftr" sz="quarter" idx="4"/>
          </p:nvPr>
        </p:nvSpPr>
        <p:spPr bwMode="auto">
          <a:xfrm>
            <a:off x="10" y="9428803"/>
            <a:ext cx="2946135" cy="496252"/>
          </a:xfrm>
          <a:prstGeom prst="rect">
            <a:avLst/>
          </a:prstGeom>
          <a:noFill/>
          <a:ln w="9525">
            <a:noFill/>
            <a:miter lim="800000"/>
            <a:headEnd/>
            <a:tailEnd/>
          </a:ln>
        </p:spPr>
        <p:txBody>
          <a:bodyPr vert="horz" wrap="square" lIns="91976" tIns="45988" rIns="91976" bIns="45988" numCol="1" anchor="b" anchorCtr="0" compatLnSpc="1">
            <a:prstTxWarp prst="textNoShape">
              <a:avLst/>
            </a:prstTxWarp>
          </a:bodyPr>
          <a:lstStyle>
            <a:lvl1pPr>
              <a:defRPr>
                <a:solidFill>
                  <a:schemeClr val="tx1"/>
                </a:solidFill>
              </a:defRPr>
            </a:lvl1pPr>
          </a:lstStyle>
          <a:p>
            <a:pPr>
              <a:defRPr/>
            </a:pPr>
            <a:endParaRPr lang="en-US" altLang="ja-JP"/>
          </a:p>
        </p:txBody>
      </p:sp>
      <p:sp>
        <p:nvSpPr>
          <p:cNvPr id="7175" name="Rectangle 7"/>
          <p:cNvSpPr>
            <a:spLocks noGrp="1" noChangeArrowheads="1"/>
          </p:cNvSpPr>
          <p:nvPr>
            <p:ph type="sldNum" sz="quarter" idx="5"/>
          </p:nvPr>
        </p:nvSpPr>
        <p:spPr bwMode="auto">
          <a:xfrm>
            <a:off x="3849960" y="9428803"/>
            <a:ext cx="2946135" cy="496252"/>
          </a:xfrm>
          <a:prstGeom prst="rect">
            <a:avLst/>
          </a:prstGeom>
          <a:noFill/>
          <a:ln w="9525">
            <a:noFill/>
            <a:miter lim="800000"/>
            <a:headEnd/>
            <a:tailEnd/>
          </a:ln>
        </p:spPr>
        <p:txBody>
          <a:bodyPr vert="horz" wrap="square" lIns="91976" tIns="45988" rIns="91976" bIns="45988" numCol="1" anchor="b" anchorCtr="0" compatLnSpc="1">
            <a:prstTxWarp prst="textNoShape">
              <a:avLst/>
            </a:prstTxWarp>
          </a:bodyPr>
          <a:lstStyle>
            <a:lvl1pPr algn="r">
              <a:defRPr>
                <a:solidFill>
                  <a:schemeClr val="tx1"/>
                </a:solidFill>
              </a:defRPr>
            </a:lvl1pPr>
          </a:lstStyle>
          <a:p>
            <a:pPr>
              <a:defRPr/>
            </a:pPr>
            <a:fld id="{A5324E09-AD4C-49E5-AD4D-47EE1F52C1B4}" type="slidenum">
              <a:rPr lang="en-US" altLang="ja-JP"/>
              <a:pPr>
                <a:defRPr/>
              </a:pPr>
              <a:t>‹#›</a:t>
            </a:fld>
            <a:endParaRPr lang="en-US" altLang="ja-JP"/>
          </a:p>
        </p:txBody>
      </p:sp>
    </p:spTree>
    <p:extLst>
      <p:ext uri="{BB962C8B-B14F-4D97-AF65-F5344CB8AC3E}">
        <p14:creationId xmlns:p14="http://schemas.microsoft.com/office/powerpoint/2010/main" val="228848931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8F1348A5-9940-4ABD-AC07-0F2D44F29738}" type="slidenum">
              <a:rPr lang="en-US" altLang="ja-JP" smtClean="0"/>
              <a:pPr/>
              <a:t>0</a:t>
            </a:fld>
            <a:endParaRPr lang="en-US" altLang="ja-JP" smtClean="0"/>
          </a:p>
        </p:txBody>
      </p:sp>
      <p:sp>
        <p:nvSpPr>
          <p:cNvPr id="11267" name="スライド イメージ プレースホルダ 1"/>
          <p:cNvSpPr>
            <a:spLocks noGrp="1" noRot="1" noChangeAspect="1" noTextEdit="1"/>
          </p:cNvSpPr>
          <p:nvPr>
            <p:ph type="sldImg"/>
          </p:nvPr>
        </p:nvSpPr>
        <p:spPr>
          <a:xfrm>
            <a:off x="708025" y="742950"/>
            <a:ext cx="5381625" cy="3725863"/>
          </a:xfrm>
          <a:ln/>
        </p:spPr>
      </p:sp>
      <p:sp>
        <p:nvSpPr>
          <p:cNvPr id="11268" name="ノート プレースホルダ 2"/>
          <p:cNvSpPr>
            <a:spLocks noGrp="1"/>
          </p:cNvSpPr>
          <p:nvPr>
            <p:ph type="body" idx="1"/>
          </p:nvPr>
        </p:nvSpPr>
        <p:spPr>
          <a:noFill/>
          <a:ln/>
        </p:spPr>
        <p:txBody>
          <a:bodyPr/>
          <a:lstStyle/>
          <a:p>
            <a:pPr eaLnBrk="1" hangingPunct="1"/>
            <a:endParaRPr lang="en-US" altLang="ja-JP" dirty="0" smtClean="0"/>
          </a:p>
        </p:txBody>
      </p:sp>
      <p:sp>
        <p:nvSpPr>
          <p:cNvPr id="11269" name="スライド番号プレースホルダ 3"/>
          <p:cNvSpPr txBox="1">
            <a:spLocks noGrp="1"/>
          </p:cNvSpPr>
          <p:nvPr/>
        </p:nvSpPr>
        <p:spPr bwMode="auto">
          <a:xfrm>
            <a:off x="3849960" y="9428803"/>
            <a:ext cx="2946135" cy="496252"/>
          </a:xfrm>
          <a:prstGeom prst="rect">
            <a:avLst/>
          </a:prstGeom>
          <a:noFill/>
          <a:ln w="9525">
            <a:noFill/>
            <a:miter lim="800000"/>
            <a:headEnd/>
            <a:tailEnd/>
          </a:ln>
        </p:spPr>
        <p:txBody>
          <a:bodyPr lIns="91976" tIns="45988" rIns="91976" bIns="45988" anchor="b"/>
          <a:lstStyle/>
          <a:p>
            <a:pPr algn="r" defTabSz="918454"/>
            <a:fld id="{0E67D366-5254-48B1-888E-C31381A76DFB}" type="slidenum">
              <a:rPr lang="en-US" altLang="ja-JP">
                <a:solidFill>
                  <a:schemeClr val="tx1"/>
                </a:solidFill>
              </a:rPr>
              <a:pPr algn="r" defTabSz="918454"/>
              <a:t>0</a:t>
            </a:fld>
            <a:endParaRPr lang="en-US" altLang="ja-JP" dirty="0">
              <a:solidFill>
                <a:schemeClr val="tx1"/>
              </a:solidFill>
            </a:endParaRPr>
          </a:p>
        </p:txBody>
      </p:sp>
    </p:spTree>
    <p:extLst>
      <p:ext uri="{BB962C8B-B14F-4D97-AF65-F5344CB8AC3E}">
        <p14:creationId xmlns:p14="http://schemas.microsoft.com/office/powerpoint/2010/main" val="3134351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 1"/>
          <p:cNvSpPr>
            <a:spLocks noGrp="1" noRot="1" noChangeAspect="1" noTextEdit="1"/>
          </p:cNvSpPr>
          <p:nvPr>
            <p:ph type="sldImg"/>
          </p:nvPr>
        </p:nvSpPr>
        <p:spPr>
          <a:xfrm>
            <a:off x="981075" y="1243013"/>
            <a:ext cx="4845050" cy="3354387"/>
          </a:xfrm>
          <a:ln/>
        </p:spPr>
      </p:sp>
      <p:sp>
        <p:nvSpPr>
          <p:cNvPr id="10243" name="ノート プレースホルダ 2"/>
          <p:cNvSpPr>
            <a:spLocks noGrp="1"/>
          </p:cNvSpPr>
          <p:nvPr>
            <p:ph type="body" idx="1"/>
          </p:nvPr>
        </p:nvSpPr>
        <p:spPr>
          <a:noFill/>
          <a:ln/>
        </p:spPr>
        <p:txBody>
          <a:bodyPr/>
          <a:lstStyle/>
          <a:p>
            <a:endParaRPr lang="ja-JP" altLang="en-US" dirty="0" smtClean="0"/>
          </a:p>
        </p:txBody>
      </p:sp>
      <p:sp>
        <p:nvSpPr>
          <p:cNvPr id="10244" name="スライド番号プレースホルダ 3"/>
          <p:cNvSpPr>
            <a:spLocks noGrp="1"/>
          </p:cNvSpPr>
          <p:nvPr>
            <p:ph type="sldNum" sz="quarter" idx="5"/>
          </p:nvPr>
        </p:nvSpPr>
        <p:spPr>
          <a:noFill/>
        </p:spPr>
        <p:txBody>
          <a:bodyPr/>
          <a:lstStyle/>
          <a:p>
            <a:fld id="{BCABA5C3-B186-4A54-A194-066B3DC3EB4E}" type="slidenum">
              <a:rPr lang="en-US" altLang="ja-JP" smtClean="0"/>
              <a:pPr/>
              <a:t>1</a:t>
            </a:fld>
            <a:endParaRPr lang="en-US" altLang="ja-JP" smtClean="0"/>
          </a:p>
        </p:txBody>
      </p:sp>
    </p:spTree>
    <p:extLst>
      <p:ext uri="{BB962C8B-B14F-4D97-AF65-F5344CB8AC3E}">
        <p14:creationId xmlns:p14="http://schemas.microsoft.com/office/powerpoint/2010/main" val="506049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A5324E09-AD4C-49E5-AD4D-47EE1F52C1B4}" type="slidenum">
              <a:rPr lang="en-US" altLang="ja-JP" smtClean="0">
                <a:solidFill>
                  <a:srgbClr val="000000"/>
                </a:solidFill>
              </a:rPr>
              <a:pPr>
                <a:defRPr/>
              </a:pPr>
              <a:t>2</a:t>
            </a:fld>
            <a:endParaRPr lang="en-US" altLang="ja-JP">
              <a:solidFill>
                <a:srgbClr val="000000"/>
              </a:solidFill>
            </a:endParaRPr>
          </a:p>
        </p:txBody>
      </p:sp>
    </p:spTree>
    <p:extLst>
      <p:ext uri="{BB962C8B-B14F-4D97-AF65-F5344CB8AC3E}">
        <p14:creationId xmlns:p14="http://schemas.microsoft.com/office/powerpoint/2010/main" val="3630720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2950" y="1346200"/>
            <a:ext cx="5243513" cy="36306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0"/>
          </p:nvPr>
        </p:nvSpPr>
        <p:spPr/>
        <p:txBody>
          <a:bodyPr/>
          <a:lstStyle/>
          <a:p>
            <a:fld id="{70BE0014-B1C0-4E15-8A28-E68DAB4C7694}" type="datetime1">
              <a:rPr lang="ja-JP" altLang="en-US" smtClean="0">
                <a:solidFill>
                  <a:prstClr val="black"/>
                </a:solidFill>
              </a:rPr>
              <a:pPr/>
              <a:t>2018/11/20</a:t>
            </a:fld>
            <a:endParaRPr lang="ja-JP" altLang="en-US">
              <a:solidFill>
                <a:prstClr val="black"/>
              </a:solidFill>
            </a:endParaRPr>
          </a:p>
        </p:txBody>
      </p:sp>
      <p:sp>
        <p:nvSpPr>
          <p:cNvPr id="7" name="スライド番号プレースホルダー 6"/>
          <p:cNvSpPr>
            <a:spLocks noGrp="1"/>
          </p:cNvSpPr>
          <p:nvPr>
            <p:ph type="sldNum" sz="quarter" idx="12"/>
          </p:nvPr>
        </p:nvSpPr>
        <p:spPr/>
        <p:txBody>
          <a:bodyPr/>
          <a:lstStyle/>
          <a:p>
            <a:fld id="{4EF9C5E5-A21F-44F6-BCAE-6CFCB5122BFC}" type="slidenum">
              <a:rPr lang="ja-JP" altLang="en-US" smtClean="0">
                <a:solidFill>
                  <a:prstClr val="black"/>
                </a:solidFill>
              </a:rPr>
              <a:pPr/>
              <a:t>3</a:t>
            </a:fld>
            <a:endParaRPr lang="ja-JP" altLang="en-US">
              <a:solidFill>
                <a:prstClr val="black"/>
              </a:solidFill>
            </a:endParaRPr>
          </a:p>
        </p:txBody>
      </p:sp>
      <p:sp>
        <p:nvSpPr>
          <p:cNvPr id="5" name="ヘッダー プレースホルダー 4"/>
          <p:cNvSpPr>
            <a:spLocks noGrp="1"/>
          </p:cNvSpPr>
          <p:nvPr>
            <p:ph type="hdr" sz="quarter" idx="13"/>
          </p:nvPr>
        </p:nvSpPr>
        <p:spPr/>
        <p:txBody>
          <a:bodyPr/>
          <a:lstStyle/>
          <a:p>
            <a:endParaRPr lang="ja-JP" altLang="en-US">
              <a:solidFill>
                <a:prstClr val="black"/>
              </a:solidFill>
            </a:endParaRPr>
          </a:p>
        </p:txBody>
      </p:sp>
    </p:spTree>
    <p:extLst>
      <p:ext uri="{BB962C8B-B14F-4D97-AF65-F5344CB8AC3E}">
        <p14:creationId xmlns:p14="http://schemas.microsoft.com/office/powerpoint/2010/main" val="371652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A5324E09-AD4C-49E5-AD4D-47EE1F52C1B4}" type="slidenum">
              <a:rPr lang="en-US" altLang="ja-JP" smtClean="0"/>
              <a:pPr>
                <a:defRPr/>
              </a:pPr>
              <a:t>5</a:t>
            </a:fld>
            <a:endParaRPr lang="en-US" altLang="ja-JP"/>
          </a:p>
        </p:txBody>
      </p:sp>
    </p:spTree>
    <p:extLst>
      <p:ext uri="{BB962C8B-B14F-4D97-AF65-F5344CB8AC3E}">
        <p14:creationId xmlns:p14="http://schemas.microsoft.com/office/powerpoint/2010/main" val="2745908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F51674B9-8EA5-473D-B44A-AC8346166F5D}" type="datetime1">
              <a:rPr lang="ja-JP" altLang="en-US" smtClean="0"/>
              <a:t>2018/11/20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48DAF0E-7CE1-43B4-A585-ACAEDC30CCC0}"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83360C6A-FCEE-419A-95A5-3DBFAEC0BF20}" type="datetime1">
              <a:rPr lang="ja-JP" altLang="en-US" smtClean="0"/>
              <a:t>2018/11/20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6A75EF2-E682-4C23-907B-CB0C6ED43AB5}"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2DC00D63-A68E-47A2-8D8F-E3805FB62741}" type="datetime1">
              <a:rPr lang="ja-JP" altLang="en-US" smtClean="0"/>
              <a:t>2018/11/20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CCD61A8-D68F-4902-9718-DF6AB067E7E4}"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300" y="274638"/>
            <a:ext cx="8915400"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95300" y="1600200"/>
            <a:ext cx="437515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35550" y="1600200"/>
            <a:ext cx="437515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5300" y="3938591"/>
            <a:ext cx="437515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5035550" y="3938591"/>
            <a:ext cx="437515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0B9F9BE1-AC04-42A7-B4DB-4BC5BF594261}" type="datetime1">
              <a:rPr lang="ja-JP" altLang="en-US" smtClean="0"/>
              <a:t>2018/11/20</a:t>
            </a:fld>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C2BD0FC-B7C8-4C75-9BE4-64E169A90105}"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41"/>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86C9697D-9D51-48AF-B8E4-A40CABF3A546}" type="datetime1">
              <a:rPr lang="ja-JP" altLang="en-US" smtClean="0"/>
              <a:t>2018/11/20</a:t>
            </a:fld>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1595EB5F-4378-403F-9EC4-AAE49AE76990}" type="slidenum">
              <a:rPr lang="en-US" altLang="ja-JP"/>
              <a:pPr>
                <a:defRPr/>
              </a:pPr>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FC05B50-CAD9-4827-B011-F32527B2603B}"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95295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24D06CB-0EB4-4081-9A62-AA8E26B1CD44}"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172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92CE5CE-23F2-4737-87E7-AAB160A0FBF1}"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22269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D2C0A26-D026-464D-AAF1-F1CEBDCBAF35}"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586082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C9B0E23-3F5D-4787-9C81-FCD9EC8F7934}"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88234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546FD2B-BAFF-4B77-9484-C515CF40DFD0}"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38798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fld id="{22EEF852-175A-4C7B-B702-3505B271505B}" type="datetime1">
              <a:rPr lang="ja-JP" altLang="en-US" smtClean="0"/>
              <a:t>2018/11/20</a:t>
            </a:fld>
            <a:endParaRPr lang="en-US" altLang="ja-JP"/>
          </a:p>
        </p:txBody>
      </p:sp>
      <p:sp>
        <p:nvSpPr>
          <p:cNvPr id="5" name="Rectangle 5"/>
          <p:cNvSpPr>
            <a:spLocks noGrp="1" noChangeArrowheads="1"/>
          </p:cNvSpPr>
          <p:nvPr>
            <p:ph type="ftr" sz="quarter" idx="11"/>
          </p:nvPr>
        </p:nvSpPr>
        <p:spPr/>
        <p:txBody>
          <a:bodyPr/>
          <a:lstStyle>
            <a:lvl1pPr>
              <a:defRPr/>
            </a:lvl1pPr>
          </a:lstStyle>
          <a:p>
            <a:pPr>
              <a:defRPr/>
            </a:pPr>
            <a:endParaRPr lang="en-US" altLang="ja-JP" dirty="0"/>
          </a:p>
        </p:txBody>
      </p:sp>
      <p:sp>
        <p:nvSpPr>
          <p:cNvPr id="6" name="Rectangle 6"/>
          <p:cNvSpPr>
            <a:spLocks noGrp="1" noChangeArrowheads="1"/>
          </p:cNvSpPr>
          <p:nvPr>
            <p:ph type="sldNum" sz="quarter" idx="12"/>
          </p:nvPr>
        </p:nvSpPr>
        <p:spPr/>
        <p:txBody>
          <a:bodyPr/>
          <a:lstStyle>
            <a:lvl1pPr>
              <a:defRPr/>
            </a:lvl1pPr>
          </a:lstStyle>
          <a:p>
            <a:pPr>
              <a:defRPr/>
            </a:pPr>
            <a:fld id="{BF6B8244-DCF2-4F16-9DA2-3049406B38C9}" type="slidenum">
              <a:rPr lang="en-US" altLang="ja-JP"/>
              <a:pPr>
                <a:defRPr/>
              </a:pPr>
              <a:t>‹#›</a:t>
            </a:fld>
            <a:endParaRPr lang="en-US" altLang="ja-JP"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001671-C410-49E5-A97F-14E2FF597DB2}"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795212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3723B5A-89E8-4982-B371-3D7DB9C18F76}"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37165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514EA77-4E48-45B4-8F4B-BAEDE1177BAD}"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56288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83519CE-036E-4D7A-BA7C-84A12426E096}"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826103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BF4A717-4278-4182-BB81-941F87B5A4C9}"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55BCD-48C1-4104-8D9D-9E3390BEE41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839931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3550B8D7-4B55-4D88-AEFD-DB502F460BEC}"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9550142-B990-490A-A107-ED7302A7FD52}" type="slidenum">
              <a:rPr lang="ja-JP" altLang="en-US" smtClean="0">
                <a:solidFill>
                  <a:prstClr val="black"/>
                </a:solidFill>
              </a:rPr>
              <a:pPr/>
              <a:t>‹#›</a:t>
            </a:fld>
            <a:endParaRPr lang="ja-JP" altLang="en-US">
              <a:solidFill>
                <a:prstClr val="black"/>
              </a:solidFill>
            </a:endParaRPr>
          </a:p>
        </p:txBody>
      </p:sp>
      <p:sp>
        <p:nvSpPr>
          <p:cNvPr id="6" name="タイトル 1"/>
          <p:cNvSpPr>
            <a:spLocks noGrp="1"/>
          </p:cNvSpPr>
          <p:nvPr>
            <p:ph type="title"/>
          </p:nvPr>
        </p:nvSpPr>
        <p:spPr>
          <a:xfrm>
            <a:off x="200473" y="219930"/>
            <a:ext cx="9505503" cy="399084"/>
          </a:xfrm>
        </p:spPr>
        <p:txBody>
          <a:bodyPr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2"/>
            <a:ext cx="9396722" cy="134204"/>
          </a:xfrm>
          <a:noFill/>
        </p:spPr>
        <p:txBody>
          <a:bodyPr wrap="squar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7" y="3104967"/>
            <a:ext cx="1715213" cy="255647"/>
          </a:xfrm>
          <a:noFill/>
        </p:spPr>
        <p:txBody>
          <a:bodyPr wrap="none" lIns="0" tIns="0" rIns="0" bIns="0">
            <a:spAutoFit/>
          </a:bodyPr>
          <a:lstStyle>
            <a:lvl1pPr marL="0" indent="0">
              <a:spcBef>
                <a:spcPts val="0"/>
              </a:spcBef>
              <a:spcAft>
                <a:spcPts val="0"/>
              </a:spcAft>
              <a:buNone/>
              <a:defRPr sz="1846">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6"/>
            <a:ext cx="1194238" cy="178960"/>
          </a:xfrm>
          <a:noFill/>
        </p:spPr>
        <p:txBody>
          <a:bodyPr wrap="none" lIns="0" tIns="0" rIns="0" bIns="0">
            <a:spAutoFit/>
          </a:bodyPr>
          <a:lstStyle>
            <a:lvl1pPr marL="0" indent="0">
              <a:spcBef>
                <a:spcPts val="0"/>
              </a:spcBef>
              <a:spcAft>
                <a:spcPts val="0"/>
              </a:spcAft>
              <a:buNone/>
              <a:defRPr sz="129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6"/>
            <a:ext cx="1021113" cy="134204"/>
          </a:xfrm>
          <a:noFill/>
        </p:spPr>
        <p:txBody>
          <a:bodyPr wrap="non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00026" y="764708"/>
            <a:ext cx="9505950" cy="473757"/>
          </a:xfrm>
          <a:solidFill>
            <a:srgbClr val="99D6EC"/>
          </a:solidFill>
          <a:ln>
            <a:noFill/>
          </a:ln>
        </p:spPr>
        <p:txBody>
          <a:bodyPr vert="horz" wrap="square" lIns="216000" tIns="108000" rIns="216000" bIns="108000" rtlCol="0" anchor="t" anchorCtr="0">
            <a:spAutoFit/>
          </a:bodyPr>
          <a:lstStyle>
            <a:lvl1pPr>
              <a:defRPr lang="ja-JP" altLang="en-US" sz="1846" dirty="0">
                <a:latin typeface="Meiryo UI" panose="020B0604030504040204" pitchFamily="50" charset="-128"/>
                <a:ea typeface="Meiryo UI" panose="020B0604030504040204" pitchFamily="50" charset="-128"/>
                <a:cs typeface="Meiryo UI" panose="020B0604030504040204" pitchFamily="50" charset="-128"/>
              </a:defRPr>
            </a:lvl1pPr>
          </a:lstStyle>
          <a:p>
            <a:pPr marL="237398" lvl="0" indent="-237398">
              <a:spcBef>
                <a:spcPts val="554"/>
              </a:spcBef>
              <a:spcAft>
                <a:spcPts val="554"/>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2510950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2" y="1122365"/>
            <a:ext cx="8420100" cy="2387600"/>
          </a:xfrm>
        </p:spPr>
        <p:txBody>
          <a:bodyPr anchor="b"/>
          <a:lstStyle>
            <a:lvl1pPr algn="ctr">
              <a:defRPr sz="5474"/>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40"/>
            <a:ext cx="7429500" cy="1655762"/>
          </a:xfrm>
        </p:spPr>
        <p:txBody>
          <a:bodyPr/>
          <a:lstStyle>
            <a:lvl1pPr marL="0" indent="0" algn="ctr">
              <a:buNone/>
              <a:defRPr sz="2190"/>
            </a:lvl1pPr>
            <a:lvl2pPr marL="417165" indent="0" algn="ctr">
              <a:buNone/>
              <a:defRPr sz="1825"/>
            </a:lvl2pPr>
            <a:lvl3pPr marL="834330" indent="0" algn="ctr">
              <a:buNone/>
              <a:defRPr sz="1643"/>
            </a:lvl3pPr>
            <a:lvl4pPr marL="1251495" indent="0" algn="ctr">
              <a:buNone/>
              <a:defRPr sz="1460"/>
            </a:lvl4pPr>
            <a:lvl5pPr marL="1668659" indent="0" algn="ctr">
              <a:buNone/>
              <a:defRPr sz="1460"/>
            </a:lvl5pPr>
            <a:lvl6pPr marL="2085824" indent="0" algn="ctr">
              <a:buNone/>
              <a:defRPr sz="1460"/>
            </a:lvl6pPr>
            <a:lvl7pPr marL="2502989" indent="0" algn="ctr">
              <a:buNone/>
              <a:defRPr sz="1460"/>
            </a:lvl7pPr>
            <a:lvl8pPr marL="2920154" indent="0" algn="ctr">
              <a:buNone/>
              <a:defRPr sz="1460"/>
            </a:lvl8pPr>
            <a:lvl9pPr marL="3337319" indent="0" algn="ctr">
              <a:buNone/>
              <a:defRPr sz="146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AB6147A-A855-438C-BEE9-2F42FA9A0742}"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87688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B97FC8-998E-4F5F-8477-82A8A5F053C1}"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9503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80" y="1709741"/>
            <a:ext cx="8543925" cy="2852737"/>
          </a:xfrm>
        </p:spPr>
        <p:txBody>
          <a:bodyPr anchor="b"/>
          <a:lstStyle>
            <a:lvl1pPr>
              <a:defRPr sz="5474"/>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80" y="4589464"/>
            <a:ext cx="8543925" cy="1500188"/>
          </a:xfrm>
        </p:spPr>
        <p:txBody>
          <a:bodyPr/>
          <a:lstStyle>
            <a:lvl1pPr marL="0" indent="0">
              <a:buNone/>
              <a:defRPr sz="2190">
                <a:solidFill>
                  <a:schemeClr val="tx1"/>
                </a:solidFill>
              </a:defRPr>
            </a:lvl1pPr>
            <a:lvl2pPr marL="417165" indent="0">
              <a:buNone/>
              <a:defRPr sz="1825">
                <a:solidFill>
                  <a:schemeClr val="tx1">
                    <a:tint val="75000"/>
                  </a:schemeClr>
                </a:solidFill>
              </a:defRPr>
            </a:lvl2pPr>
            <a:lvl3pPr marL="834330" indent="0">
              <a:buNone/>
              <a:defRPr sz="1643">
                <a:solidFill>
                  <a:schemeClr val="tx1">
                    <a:tint val="75000"/>
                  </a:schemeClr>
                </a:solidFill>
              </a:defRPr>
            </a:lvl3pPr>
            <a:lvl4pPr marL="1251495" indent="0">
              <a:buNone/>
              <a:defRPr sz="1460">
                <a:solidFill>
                  <a:schemeClr val="tx1">
                    <a:tint val="75000"/>
                  </a:schemeClr>
                </a:solidFill>
              </a:defRPr>
            </a:lvl4pPr>
            <a:lvl5pPr marL="1668659" indent="0">
              <a:buNone/>
              <a:defRPr sz="1460">
                <a:solidFill>
                  <a:schemeClr val="tx1">
                    <a:tint val="75000"/>
                  </a:schemeClr>
                </a:solidFill>
              </a:defRPr>
            </a:lvl5pPr>
            <a:lvl6pPr marL="2085824" indent="0">
              <a:buNone/>
              <a:defRPr sz="1460">
                <a:solidFill>
                  <a:schemeClr val="tx1">
                    <a:tint val="75000"/>
                  </a:schemeClr>
                </a:solidFill>
              </a:defRPr>
            </a:lvl6pPr>
            <a:lvl7pPr marL="2502989" indent="0">
              <a:buNone/>
              <a:defRPr sz="1460">
                <a:solidFill>
                  <a:schemeClr val="tx1">
                    <a:tint val="75000"/>
                  </a:schemeClr>
                </a:solidFill>
              </a:defRPr>
            </a:lvl7pPr>
            <a:lvl8pPr marL="2920154" indent="0">
              <a:buNone/>
              <a:defRPr sz="1460">
                <a:solidFill>
                  <a:schemeClr val="tx1">
                    <a:tint val="75000"/>
                  </a:schemeClr>
                </a:solidFill>
              </a:defRPr>
            </a:lvl8pPr>
            <a:lvl9pPr marL="3337319" indent="0">
              <a:buNone/>
              <a:defRPr sz="146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5988158-07EC-4E4C-B879-37DC0663EDDE}"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415319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9"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5"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D8AFD8B-E06D-41C6-8081-09B45BD1F82B}"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07283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3B430C1B-3A04-4C71-8C63-B50E726D05DA}" type="datetime1">
              <a:rPr lang="ja-JP" altLang="en-US" smtClean="0"/>
              <a:t>2018/11/20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402185-148C-4BDB-AC00-A9A2568580A3}" type="slidenum">
              <a:rPr lang="en-US" altLang="ja-JP"/>
              <a:pPr>
                <a:defRPr/>
              </a:pPr>
              <a:t>‹#›</a:t>
            </a:fld>
            <a:endParaRPr lang="en-US" altLang="ja-JP"/>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30"/>
            <a:ext cx="8543925" cy="132556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31" y="1681163"/>
            <a:ext cx="4190701" cy="823912"/>
          </a:xfrm>
        </p:spPr>
        <p:txBody>
          <a:bodyPr anchor="b"/>
          <a:lstStyle>
            <a:lvl1pPr marL="0" indent="0">
              <a:buNone/>
              <a:defRPr sz="2190" b="1"/>
            </a:lvl1pPr>
            <a:lvl2pPr marL="417165" indent="0">
              <a:buNone/>
              <a:defRPr sz="1825" b="1"/>
            </a:lvl2pPr>
            <a:lvl3pPr marL="834330" indent="0">
              <a:buNone/>
              <a:defRPr sz="1643" b="1"/>
            </a:lvl3pPr>
            <a:lvl4pPr marL="1251495" indent="0">
              <a:buNone/>
              <a:defRPr sz="1460" b="1"/>
            </a:lvl4pPr>
            <a:lvl5pPr marL="1668659" indent="0">
              <a:buNone/>
              <a:defRPr sz="1460" b="1"/>
            </a:lvl5pPr>
            <a:lvl6pPr marL="2085824" indent="0">
              <a:buNone/>
              <a:defRPr sz="1460" b="1"/>
            </a:lvl6pPr>
            <a:lvl7pPr marL="2502989" indent="0">
              <a:buNone/>
              <a:defRPr sz="1460" b="1"/>
            </a:lvl7pPr>
            <a:lvl8pPr marL="2920154" indent="0">
              <a:buNone/>
              <a:defRPr sz="1460" b="1"/>
            </a:lvl8pPr>
            <a:lvl9pPr marL="3337319" indent="0">
              <a:buNone/>
              <a:defRPr sz="146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31" y="2505076"/>
            <a:ext cx="419070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5" y="1681163"/>
            <a:ext cx="4211340" cy="823912"/>
          </a:xfrm>
        </p:spPr>
        <p:txBody>
          <a:bodyPr anchor="b"/>
          <a:lstStyle>
            <a:lvl1pPr marL="0" indent="0">
              <a:buNone/>
              <a:defRPr sz="2190" b="1"/>
            </a:lvl1pPr>
            <a:lvl2pPr marL="417165" indent="0">
              <a:buNone/>
              <a:defRPr sz="1825" b="1"/>
            </a:lvl2pPr>
            <a:lvl3pPr marL="834330" indent="0">
              <a:buNone/>
              <a:defRPr sz="1643" b="1"/>
            </a:lvl3pPr>
            <a:lvl4pPr marL="1251495" indent="0">
              <a:buNone/>
              <a:defRPr sz="1460" b="1"/>
            </a:lvl4pPr>
            <a:lvl5pPr marL="1668659" indent="0">
              <a:buNone/>
              <a:defRPr sz="1460" b="1"/>
            </a:lvl5pPr>
            <a:lvl6pPr marL="2085824" indent="0">
              <a:buNone/>
              <a:defRPr sz="1460" b="1"/>
            </a:lvl6pPr>
            <a:lvl7pPr marL="2502989" indent="0">
              <a:buNone/>
              <a:defRPr sz="1460" b="1"/>
            </a:lvl7pPr>
            <a:lvl8pPr marL="2920154" indent="0">
              <a:buNone/>
              <a:defRPr sz="1460" b="1"/>
            </a:lvl8pPr>
            <a:lvl9pPr marL="3337319" indent="0">
              <a:buNone/>
              <a:defRPr sz="146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5" y="2505076"/>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A89A3D4-BB47-4560-96BD-84644AEA1394}"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206834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A932880-B614-4332-B120-16F734533FC5}"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793621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5C787E-7133-4DA8-9D9C-BE59C6450B53}"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1591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7" y="457200"/>
            <a:ext cx="3194943" cy="1600200"/>
          </a:xfrm>
        </p:spPr>
        <p:txBody>
          <a:bodyPr anchor="b"/>
          <a:lstStyle>
            <a:lvl1pPr>
              <a:defRPr sz="292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1" y="987427"/>
            <a:ext cx="5014912" cy="4873625"/>
          </a:xfrm>
        </p:spPr>
        <p:txBody>
          <a:bodyPr/>
          <a:lstStyle>
            <a:lvl1pPr>
              <a:defRPr sz="2920"/>
            </a:lvl1pPr>
            <a:lvl2pPr>
              <a:defRPr sz="2555"/>
            </a:lvl2pPr>
            <a:lvl3pPr>
              <a:defRPr sz="2190"/>
            </a:lvl3pPr>
            <a:lvl4pPr>
              <a:defRPr sz="1825"/>
            </a:lvl4pPr>
            <a:lvl5pPr>
              <a:defRPr sz="1825"/>
            </a:lvl5pPr>
            <a:lvl6pPr>
              <a:defRPr sz="1825"/>
            </a:lvl6pPr>
            <a:lvl7pPr>
              <a:defRPr sz="1825"/>
            </a:lvl7pPr>
            <a:lvl8pPr>
              <a:defRPr sz="1825"/>
            </a:lvl8pPr>
            <a:lvl9pPr>
              <a:defRPr sz="182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7" y="2057400"/>
            <a:ext cx="3194943" cy="3811588"/>
          </a:xfrm>
        </p:spPr>
        <p:txBody>
          <a:bodyPr/>
          <a:lstStyle>
            <a:lvl1pPr marL="0" indent="0">
              <a:buNone/>
              <a:defRPr sz="1460"/>
            </a:lvl1pPr>
            <a:lvl2pPr marL="417165" indent="0">
              <a:buNone/>
              <a:defRPr sz="1277"/>
            </a:lvl2pPr>
            <a:lvl3pPr marL="834330" indent="0">
              <a:buNone/>
              <a:defRPr sz="1095"/>
            </a:lvl3pPr>
            <a:lvl4pPr marL="1251495" indent="0">
              <a:buNone/>
              <a:defRPr sz="913"/>
            </a:lvl4pPr>
            <a:lvl5pPr marL="1668659" indent="0">
              <a:buNone/>
              <a:defRPr sz="913"/>
            </a:lvl5pPr>
            <a:lvl6pPr marL="2085824" indent="0">
              <a:buNone/>
              <a:defRPr sz="913"/>
            </a:lvl6pPr>
            <a:lvl7pPr marL="2502989" indent="0">
              <a:buNone/>
              <a:defRPr sz="913"/>
            </a:lvl7pPr>
            <a:lvl8pPr marL="2920154" indent="0">
              <a:buNone/>
              <a:defRPr sz="913"/>
            </a:lvl8pPr>
            <a:lvl9pPr marL="3337319" indent="0">
              <a:buNone/>
              <a:defRPr sz="91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519AC60-085D-4212-94A2-25CDAE93EB95}"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957635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7" y="457200"/>
            <a:ext cx="3194943" cy="1600200"/>
          </a:xfrm>
        </p:spPr>
        <p:txBody>
          <a:bodyPr anchor="b"/>
          <a:lstStyle>
            <a:lvl1pPr>
              <a:defRPr sz="292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1" y="987427"/>
            <a:ext cx="5014912" cy="4873625"/>
          </a:xfrm>
        </p:spPr>
        <p:txBody>
          <a:bodyPr anchor="t"/>
          <a:lstStyle>
            <a:lvl1pPr marL="0" indent="0">
              <a:buNone/>
              <a:defRPr sz="2920"/>
            </a:lvl1pPr>
            <a:lvl2pPr marL="417165" indent="0">
              <a:buNone/>
              <a:defRPr sz="2555"/>
            </a:lvl2pPr>
            <a:lvl3pPr marL="834330" indent="0">
              <a:buNone/>
              <a:defRPr sz="2190"/>
            </a:lvl3pPr>
            <a:lvl4pPr marL="1251495" indent="0">
              <a:buNone/>
              <a:defRPr sz="1825"/>
            </a:lvl4pPr>
            <a:lvl5pPr marL="1668659" indent="0">
              <a:buNone/>
              <a:defRPr sz="1825"/>
            </a:lvl5pPr>
            <a:lvl6pPr marL="2085824" indent="0">
              <a:buNone/>
              <a:defRPr sz="1825"/>
            </a:lvl6pPr>
            <a:lvl7pPr marL="2502989" indent="0">
              <a:buNone/>
              <a:defRPr sz="1825"/>
            </a:lvl7pPr>
            <a:lvl8pPr marL="2920154" indent="0">
              <a:buNone/>
              <a:defRPr sz="1825"/>
            </a:lvl8pPr>
            <a:lvl9pPr marL="3337319" indent="0">
              <a:buNone/>
              <a:defRPr sz="1825"/>
            </a:lvl9pPr>
          </a:lstStyle>
          <a:p>
            <a:r>
              <a:rPr lang="ja-JP" altLang="en-US" smtClean="0"/>
              <a:t>図を追加</a:t>
            </a:r>
            <a:endParaRPr lang="en-US" dirty="0"/>
          </a:p>
        </p:txBody>
      </p:sp>
      <p:sp>
        <p:nvSpPr>
          <p:cNvPr id="4" name="Text Placeholder 3"/>
          <p:cNvSpPr>
            <a:spLocks noGrp="1"/>
          </p:cNvSpPr>
          <p:nvPr>
            <p:ph type="body" sz="half" idx="2"/>
          </p:nvPr>
        </p:nvSpPr>
        <p:spPr>
          <a:xfrm>
            <a:off x="682327" y="2057400"/>
            <a:ext cx="3194943" cy="3811588"/>
          </a:xfrm>
        </p:spPr>
        <p:txBody>
          <a:bodyPr/>
          <a:lstStyle>
            <a:lvl1pPr marL="0" indent="0">
              <a:buNone/>
              <a:defRPr sz="1460"/>
            </a:lvl1pPr>
            <a:lvl2pPr marL="417165" indent="0">
              <a:buNone/>
              <a:defRPr sz="1277"/>
            </a:lvl2pPr>
            <a:lvl3pPr marL="834330" indent="0">
              <a:buNone/>
              <a:defRPr sz="1095"/>
            </a:lvl3pPr>
            <a:lvl4pPr marL="1251495" indent="0">
              <a:buNone/>
              <a:defRPr sz="913"/>
            </a:lvl4pPr>
            <a:lvl5pPr marL="1668659" indent="0">
              <a:buNone/>
              <a:defRPr sz="913"/>
            </a:lvl5pPr>
            <a:lvl6pPr marL="2085824" indent="0">
              <a:buNone/>
              <a:defRPr sz="913"/>
            </a:lvl6pPr>
            <a:lvl7pPr marL="2502989" indent="0">
              <a:buNone/>
              <a:defRPr sz="913"/>
            </a:lvl7pPr>
            <a:lvl8pPr marL="2920154" indent="0">
              <a:buNone/>
              <a:defRPr sz="913"/>
            </a:lvl8pPr>
            <a:lvl9pPr marL="3337319" indent="0">
              <a:buNone/>
              <a:defRPr sz="91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ABDA6C-0439-47C7-98B1-63369437F2F6}"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3077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A404A0C-EC6A-47A8-87FA-3E0F2DD7935B}"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042717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7"/>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40" y="365127"/>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A1693AF-842E-4086-9F2A-F5BE4548EA44}" type="datetime1">
              <a:rPr lang="ja-JP" altLang="en-US" smtClean="0">
                <a:solidFill>
                  <a:prstClr val="black">
                    <a:tint val="75000"/>
                  </a:prstClr>
                </a:solidFill>
              </a:rPr>
              <a:t>2018/11/20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1FA686E-FA8F-4234-8AFC-A0C6DAF9BED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2516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a:t>※</a:t>
            </a:r>
            <a:r>
              <a:rPr kumimoji="1" lang="ja-JP" altLang="en-US"/>
              <a:t>本資料は委員・オブザーバー限り</a:t>
            </a:r>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123913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fld id="{5118C271-7200-4202-8A63-58611D0ECEE3}" type="datetime1">
              <a:rPr lang="ja-JP" altLang="en-US" smtClean="0"/>
              <a:t>2018/11/20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9939EA5-196B-40DA-AC59-16221AEFF46C}"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CC80CB9D-F8C6-47C0-830E-3DC7AA2122E6}" type="datetime1">
              <a:rPr lang="ja-JP" altLang="en-US" smtClean="0"/>
              <a:t>2018/11/20</a:t>
            </a:fld>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20FD1BC8-5B11-46A1-A5F0-C5C134A2064B}"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A3CB1F80-CFF5-4110-9127-5039D8FE0D34}" type="datetime1">
              <a:rPr lang="ja-JP" altLang="en-US" smtClean="0"/>
              <a:t>2018/11/20</a:t>
            </a:fld>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92D9A4B-F322-405A-8C23-D03A5505CC8C}"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71A8F72F-D6FB-4690-9AEF-7E1527BB467B}" type="datetime1">
              <a:rPr lang="ja-JP" altLang="en-US" smtClean="0"/>
              <a:t>2018/11/20</a:t>
            </a:fld>
            <a:endParaRPr lang="en-US" altLang="ja-JP"/>
          </a:p>
        </p:txBody>
      </p:sp>
      <p:sp>
        <p:nvSpPr>
          <p:cNvPr id="3" name="Rectangle 6"/>
          <p:cNvSpPr>
            <a:spLocks noGrp="1" noChangeArrowheads="1"/>
          </p:cNvSpPr>
          <p:nvPr>
            <p:ph type="sldNum" sz="quarter" idx="11"/>
          </p:nvPr>
        </p:nvSpPr>
        <p:spPr>
          <a:xfrm>
            <a:off x="3559971" y="6643688"/>
            <a:ext cx="2543572" cy="214312"/>
          </a:xfrm>
        </p:spPr>
        <p:txBody>
          <a:bodyPr/>
          <a:lstStyle>
            <a:lvl1pPr algn="ctr">
              <a:defRPr sz="1400" baseline="0"/>
            </a:lvl1pPr>
          </a:lstStyle>
          <a:p>
            <a:pPr>
              <a:defRPr/>
            </a:pPr>
            <a:fld id="{347C2BB2-463F-4CBA-90AF-C52D4D908DC5}" type="slidenum">
              <a:rPr lang="en-US" altLang="ja-JP"/>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4747DC78-8E26-432E-B3CB-9F5C08100B24}" type="datetime1">
              <a:rPr lang="ja-JP" altLang="en-US" smtClean="0"/>
              <a:t>2018/11/20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8E7C06-626C-4F40-8D5A-6D2F3934A0C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lIns="91440" tIns="45720" rIns="91440" bIns="4572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DDA72EB0-4706-4646-B8C0-A4A8326F9993}" type="datetime1">
              <a:rPr lang="ja-JP" altLang="en-US" smtClean="0"/>
              <a:t>2018/11/20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69D921C-643F-459B-92C1-FCA950F46E02}"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29" tIns="45715" rIns="91429" bIns="45715"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95300" y="1600203"/>
            <a:ext cx="8915400" cy="4525963"/>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a:defRPr sz="1400">
                <a:solidFill>
                  <a:schemeClr val="tx1"/>
                </a:solidFill>
                <a:ea typeface="ＭＳ Ｐゴシック" pitchFamily="50" charset="-128"/>
              </a:defRPr>
            </a:lvl1pPr>
          </a:lstStyle>
          <a:p>
            <a:pPr>
              <a:defRPr/>
            </a:pPr>
            <a:fld id="{5FFF18A2-1C41-4887-B301-56F1ADF5145F}" type="datetime1">
              <a:rPr lang="ja-JP" altLang="en-US" smtClean="0"/>
              <a:t>2018/11/20</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algn="ctr">
              <a:defRPr sz="1400">
                <a:solidFill>
                  <a:schemeClr val="tx1"/>
                </a:solidFill>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p:spPr>
        <p:txBody>
          <a:bodyPr vert="horz" wrap="square" lIns="91429" tIns="45715" rIns="91429" bIns="45715" numCol="1" anchor="t" anchorCtr="0" compatLnSpc="1">
            <a:prstTxWarp prst="textNoShape">
              <a:avLst/>
            </a:prstTxWarp>
          </a:bodyPr>
          <a:lstStyle>
            <a:lvl1pPr algn="r">
              <a:defRPr sz="1400">
                <a:solidFill>
                  <a:schemeClr val="tx1"/>
                </a:solidFill>
                <a:ea typeface="ＭＳ Ｐゴシック" pitchFamily="50" charset="-128"/>
              </a:defRPr>
            </a:lvl1pPr>
          </a:lstStyle>
          <a:p>
            <a:pPr>
              <a:defRPr/>
            </a:pPr>
            <a:fld id="{DC485B46-3CD4-4873-827C-351EBC7F6E04}"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66" r:id="rId1"/>
    <p:sldLayoutId id="2147483677" r:id="rId2"/>
    <p:sldLayoutId id="2147483667" r:id="rId3"/>
    <p:sldLayoutId id="2147483668" r:id="rId4"/>
    <p:sldLayoutId id="2147483669" r:id="rId5"/>
    <p:sldLayoutId id="2147483670" r:id="rId6"/>
    <p:sldLayoutId id="2147483678"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758EA83-6DF9-45F3-B16F-8405A7A58721}" type="datetime1">
              <a:rPr lang="ja-JP" altLang="en-US" smtClean="0"/>
              <a:t>2018/11/20</a:t>
            </a:fld>
            <a:endParaRPr lang="en-US" altLang="ja-JP"/>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C485B46-3CD4-4873-827C-351EBC7F6E04}" type="slidenum">
              <a:rPr lang="en-US" altLang="ja-JP" smtClean="0"/>
              <a:pPr>
                <a:defRPr/>
              </a:pPr>
              <a:t>‹#›</a:t>
            </a:fld>
            <a:endParaRPr lang="en-US" altLang="ja-JP"/>
          </a:p>
        </p:txBody>
      </p:sp>
    </p:spTree>
    <p:extLst>
      <p:ext uri="{BB962C8B-B14F-4D97-AF65-F5344CB8AC3E}">
        <p14:creationId xmlns:p14="http://schemas.microsoft.com/office/powerpoint/2010/main" val="2891706547"/>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30"/>
            <a:ext cx="8543925" cy="132556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9" y="6356353"/>
            <a:ext cx="2228850" cy="365125"/>
          </a:xfrm>
          <a:prstGeom prst="rect">
            <a:avLst/>
          </a:prstGeom>
        </p:spPr>
        <p:txBody>
          <a:bodyPr vert="horz" lIns="91440" tIns="45720" rIns="91440" bIns="45720" rtlCol="0" anchor="ctr"/>
          <a:lstStyle>
            <a:lvl1pPr algn="l">
              <a:defRPr sz="1095">
                <a:solidFill>
                  <a:schemeClr val="tx1">
                    <a:tint val="75000"/>
                  </a:schemeClr>
                </a:solidFill>
              </a:defRPr>
            </a:lvl1pPr>
          </a:lstStyle>
          <a:p>
            <a:pPr defTabSz="765826" fontAlgn="auto">
              <a:spcBef>
                <a:spcPts val="0"/>
              </a:spcBef>
              <a:spcAft>
                <a:spcPts val="0"/>
              </a:spcAft>
            </a:pPr>
            <a:fld id="{0C220A6B-0B30-4C0D-842A-914048BAF0B2}" type="datetime1">
              <a:rPr lang="ja-JP" altLang="en-US" smtClean="0">
                <a:solidFill>
                  <a:prstClr val="black">
                    <a:tint val="75000"/>
                  </a:prstClr>
                </a:solidFill>
                <a:latin typeface="Calibri" panose="020F0502020204030204"/>
                <a:ea typeface="ＭＳ Ｐゴシック" panose="020B0600070205080204" pitchFamily="50" charset="-128"/>
              </a:rPr>
              <a:t>2018/11/20</a:t>
            </a:fld>
            <a:endParaRPr lang="ja-JP" altLang="en-US">
              <a:solidFill>
                <a:prstClr val="black">
                  <a:tint val="75000"/>
                </a:prstClr>
              </a:solidFill>
              <a:latin typeface="Calibri" panose="020F0502020204030204"/>
              <a:ea typeface="ＭＳ Ｐゴシック" panose="020B0600070205080204" pitchFamily="50" charset="-128"/>
            </a:endParaRPr>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095">
                <a:solidFill>
                  <a:schemeClr val="tx1">
                    <a:tint val="75000"/>
                  </a:schemeClr>
                </a:solidFill>
              </a:defRPr>
            </a:lvl1pPr>
          </a:lstStyle>
          <a:p>
            <a:pPr defTabSz="765826" fontAlgn="auto">
              <a:spcBef>
                <a:spcPts val="0"/>
              </a:spcBef>
              <a:spcAft>
                <a:spcPts val="0"/>
              </a:spcAft>
            </a:pPr>
            <a:endParaRPr lang="ja-JP" altLang="en-US">
              <a:solidFill>
                <a:prstClr val="black">
                  <a:tint val="75000"/>
                </a:prstClr>
              </a:solidFill>
              <a:latin typeface="Calibri" panose="020F0502020204030204"/>
              <a:ea typeface="ＭＳ Ｐゴシック" panose="020B0600070205080204" pitchFamily="50" charset="-128"/>
            </a:endParaRPr>
          </a:p>
        </p:txBody>
      </p:sp>
      <p:sp>
        <p:nvSpPr>
          <p:cNvPr id="6" name="Slide Number Placeholder 5"/>
          <p:cNvSpPr>
            <a:spLocks noGrp="1"/>
          </p:cNvSpPr>
          <p:nvPr>
            <p:ph type="sldNum" sz="quarter" idx="4"/>
          </p:nvPr>
        </p:nvSpPr>
        <p:spPr>
          <a:xfrm>
            <a:off x="6996114" y="6356353"/>
            <a:ext cx="2228850" cy="365125"/>
          </a:xfrm>
          <a:prstGeom prst="rect">
            <a:avLst/>
          </a:prstGeom>
        </p:spPr>
        <p:txBody>
          <a:bodyPr vert="horz" lIns="91440" tIns="45720" rIns="91440" bIns="45720" rtlCol="0" anchor="ctr"/>
          <a:lstStyle>
            <a:lvl1pPr algn="r">
              <a:defRPr sz="1095">
                <a:solidFill>
                  <a:schemeClr val="tx1">
                    <a:tint val="75000"/>
                  </a:schemeClr>
                </a:solidFill>
              </a:defRPr>
            </a:lvl1pPr>
          </a:lstStyle>
          <a:p>
            <a:pPr defTabSz="765826" fontAlgn="auto">
              <a:spcBef>
                <a:spcPts val="0"/>
              </a:spcBef>
              <a:spcAft>
                <a:spcPts val="0"/>
              </a:spcAft>
            </a:pPr>
            <a:fld id="{F1FA686E-FA8F-4234-8AFC-A0C6DAF9BEDE}" type="slidenum">
              <a:rPr lang="ja-JP" altLang="en-US" smtClean="0">
                <a:solidFill>
                  <a:prstClr val="black">
                    <a:tint val="75000"/>
                  </a:prstClr>
                </a:solidFill>
                <a:latin typeface="Calibri" panose="020F0502020204030204"/>
                <a:ea typeface="ＭＳ Ｐゴシック" panose="020B0600070205080204" pitchFamily="50" charset="-128"/>
              </a:rPr>
              <a:pPr defTabSz="765826" fontAlgn="auto">
                <a:spcBef>
                  <a:spcPts val="0"/>
                </a:spcBef>
                <a:spcAft>
                  <a:spcPts val="0"/>
                </a:spcAft>
              </a:pPr>
              <a:t>‹#›</a:t>
            </a:fld>
            <a:endParaRPr lang="ja-JP" altLang="en-US">
              <a:solidFill>
                <a:prstClr val="black">
                  <a:tint val="75000"/>
                </a:prstClr>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305396274"/>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877" r:id="rId12"/>
  </p:sldLayoutIdLst>
  <p:hf hdr="0" ftr="0" dt="0"/>
  <p:txStyles>
    <p:titleStyle>
      <a:lvl1pPr algn="l" defTabSz="834330" rtl="0" eaLnBrk="1" latinLnBrk="0" hangingPunct="1">
        <a:lnSpc>
          <a:spcPct val="90000"/>
        </a:lnSpc>
        <a:spcBef>
          <a:spcPct val="0"/>
        </a:spcBef>
        <a:buNone/>
        <a:defRPr kumimoji="1" sz="4015" kern="1200">
          <a:solidFill>
            <a:schemeClr val="tx1"/>
          </a:solidFill>
          <a:latin typeface="+mj-lt"/>
          <a:ea typeface="+mj-ea"/>
          <a:cs typeface="+mj-cs"/>
        </a:defRPr>
      </a:lvl1pPr>
    </p:titleStyle>
    <p:bodyStyle>
      <a:lvl1pPr marL="208582" indent="-208582" algn="l" defTabSz="834330" rtl="0" eaLnBrk="1" latinLnBrk="0" hangingPunct="1">
        <a:lnSpc>
          <a:spcPct val="90000"/>
        </a:lnSpc>
        <a:spcBef>
          <a:spcPts val="913"/>
        </a:spcBef>
        <a:buFont typeface="Arial" panose="020B0604020202020204" pitchFamily="34" charset="0"/>
        <a:buChar char="•"/>
        <a:defRPr kumimoji="1" sz="2555" kern="1200">
          <a:solidFill>
            <a:schemeClr val="tx1"/>
          </a:solidFill>
          <a:latin typeface="+mn-lt"/>
          <a:ea typeface="+mn-ea"/>
          <a:cs typeface="+mn-cs"/>
        </a:defRPr>
      </a:lvl1pPr>
      <a:lvl2pPr marL="625747" indent="-208582" algn="l" defTabSz="834330" rtl="0" eaLnBrk="1" latinLnBrk="0" hangingPunct="1">
        <a:lnSpc>
          <a:spcPct val="90000"/>
        </a:lnSpc>
        <a:spcBef>
          <a:spcPts val="456"/>
        </a:spcBef>
        <a:buFont typeface="Arial" panose="020B0604020202020204" pitchFamily="34" charset="0"/>
        <a:buChar char="•"/>
        <a:defRPr kumimoji="1" sz="2190" kern="1200">
          <a:solidFill>
            <a:schemeClr val="tx1"/>
          </a:solidFill>
          <a:latin typeface="+mn-lt"/>
          <a:ea typeface="+mn-ea"/>
          <a:cs typeface="+mn-cs"/>
        </a:defRPr>
      </a:lvl2pPr>
      <a:lvl3pPr marL="1042912" indent="-208582" algn="l" defTabSz="834330" rtl="0" eaLnBrk="1" latinLnBrk="0" hangingPunct="1">
        <a:lnSpc>
          <a:spcPct val="90000"/>
        </a:lnSpc>
        <a:spcBef>
          <a:spcPts val="456"/>
        </a:spcBef>
        <a:buFont typeface="Arial" panose="020B0604020202020204" pitchFamily="34" charset="0"/>
        <a:buChar char="•"/>
        <a:defRPr kumimoji="1" sz="1825" kern="1200">
          <a:solidFill>
            <a:schemeClr val="tx1"/>
          </a:solidFill>
          <a:latin typeface="+mn-lt"/>
          <a:ea typeface="+mn-ea"/>
          <a:cs typeface="+mn-cs"/>
        </a:defRPr>
      </a:lvl3pPr>
      <a:lvl4pPr marL="1460078"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4pPr>
      <a:lvl5pPr marL="1877243"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5pPr>
      <a:lvl6pPr marL="2294407"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6pPr>
      <a:lvl7pPr marL="2711572"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7pPr>
      <a:lvl8pPr marL="3128736"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8pPr>
      <a:lvl9pPr marL="3545902" indent="-208582" algn="l" defTabSz="834330" rtl="0" eaLnBrk="1" latinLnBrk="0" hangingPunct="1">
        <a:lnSpc>
          <a:spcPct val="90000"/>
        </a:lnSpc>
        <a:spcBef>
          <a:spcPts val="456"/>
        </a:spcBef>
        <a:buFont typeface="Arial" panose="020B0604020202020204" pitchFamily="34" charset="0"/>
        <a:buChar char="•"/>
        <a:defRPr kumimoji="1" sz="1643" kern="1200">
          <a:solidFill>
            <a:schemeClr val="tx1"/>
          </a:solidFill>
          <a:latin typeface="+mn-lt"/>
          <a:ea typeface="+mn-ea"/>
          <a:cs typeface="+mn-cs"/>
        </a:defRPr>
      </a:lvl9pPr>
    </p:bodyStyle>
    <p:otherStyle>
      <a:defPPr>
        <a:defRPr lang="en-US"/>
      </a:defPPr>
      <a:lvl1pPr marL="0" algn="l" defTabSz="834330" rtl="0" eaLnBrk="1" latinLnBrk="0" hangingPunct="1">
        <a:defRPr kumimoji="1" sz="1643" kern="1200">
          <a:solidFill>
            <a:schemeClr val="tx1"/>
          </a:solidFill>
          <a:latin typeface="+mn-lt"/>
          <a:ea typeface="+mn-ea"/>
          <a:cs typeface="+mn-cs"/>
        </a:defRPr>
      </a:lvl1pPr>
      <a:lvl2pPr marL="417165" algn="l" defTabSz="834330" rtl="0" eaLnBrk="1" latinLnBrk="0" hangingPunct="1">
        <a:defRPr kumimoji="1" sz="1643" kern="1200">
          <a:solidFill>
            <a:schemeClr val="tx1"/>
          </a:solidFill>
          <a:latin typeface="+mn-lt"/>
          <a:ea typeface="+mn-ea"/>
          <a:cs typeface="+mn-cs"/>
        </a:defRPr>
      </a:lvl2pPr>
      <a:lvl3pPr marL="834330" algn="l" defTabSz="834330" rtl="0" eaLnBrk="1" latinLnBrk="0" hangingPunct="1">
        <a:defRPr kumimoji="1" sz="1643" kern="1200">
          <a:solidFill>
            <a:schemeClr val="tx1"/>
          </a:solidFill>
          <a:latin typeface="+mn-lt"/>
          <a:ea typeface="+mn-ea"/>
          <a:cs typeface="+mn-cs"/>
        </a:defRPr>
      </a:lvl3pPr>
      <a:lvl4pPr marL="1251495" algn="l" defTabSz="834330" rtl="0" eaLnBrk="1" latinLnBrk="0" hangingPunct="1">
        <a:defRPr kumimoji="1" sz="1643" kern="1200">
          <a:solidFill>
            <a:schemeClr val="tx1"/>
          </a:solidFill>
          <a:latin typeface="+mn-lt"/>
          <a:ea typeface="+mn-ea"/>
          <a:cs typeface="+mn-cs"/>
        </a:defRPr>
      </a:lvl4pPr>
      <a:lvl5pPr marL="1668659" algn="l" defTabSz="834330" rtl="0" eaLnBrk="1" latinLnBrk="0" hangingPunct="1">
        <a:defRPr kumimoji="1" sz="1643" kern="1200">
          <a:solidFill>
            <a:schemeClr val="tx1"/>
          </a:solidFill>
          <a:latin typeface="+mn-lt"/>
          <a:ea typeface="+mn-ea"/>
          <a:cs typeface="+mn-cs"/>
        </a:defRPr>
      </a:lvl5pPr>
      <a:lvl6pPr marL="2085824" algn="l" defTabSz="834330" rtl="0" eaLnBrk="1" latinLnBrk="0" hangingPunct="1">
        <a:defRPr kumimoji="1" sz="1643" kern="1200">
          <a:solidFill>
            <a:schemeClr val="tx1"/>
          </a:solidFill>
          <a:latin typeface="+mn-lt"/>
          <a:ea typeface="+mn-ea"/>
          <a:cs typeface="+mn-cs"/>
        </a:defRPr>
      </a:lvl6pPr>
      <a:lvl7pPr marL="2502989" algn="l" defTabSz="834330" rtl="0" eaLnBrk="1" latinLnBrk="0" hangingPunct="1">
        <a:defRPr kumimoji="1" sz="1643" kern="1200">
          <a:solidFill>
            <a:schemeClr val="tx1"/>
          </a:solidFill>
          <a:latin typeface="+mn-lt"/>
          <a:ea typeface="+mn-ea"/>
          <a:cs typeface="+mn-cs"/>
        </a:defRPr>
      </a:lvl7pPr>
      <a:lvl8pPr marL="2920154" algn="l" defTabSz="834330" rtl="0" eaLnBrk="1" latinLnBrk="0" hangingPunct="1">
        <a:defRPr kumimoji="1" sz="1643" kern="1200">
          <a:solidFill>
            <a:schemeClr val="tx1"/>
          </a:solidFill>
          <a:latin typeface="+mn-lt"/>
          <a:ea typeface="+mn-ea"/>
          <a:cs typeface="+mn-cs"/>
        </a:defRPr>
      </a:lvl8pPr>
      <a:lvl9pPr marL="3337319" algn="l" defTabSz="834330" rtl="0" eaLnBrk="1" latinLnBrk="0" hangingPunct="1">
        <a:defRPr kumimoji="1"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81000" y="5960066"/>
            <a:ext cx="9144000" cy="611187"/>
          </a:xfrm>
          <a:prstGeom prst="rect">
            <a:avLst/>
          </a:prstGeom>
          <a:noFill/>
          <a:ln w="9525">
            <a:noFill/>
            <a:miter lim="800000"/>
            <a:headEnd/>
            <a:tailEnd/>
          </a:ln>
        </p:spPr>
        <p:txBody>
          <a:bodyPr lIns="91416" tIns="45707" rIns="91416" bIns="45707"/>
          <a:lstStyle/>
          <a:p>
            <a:pPr marL="342900" indent="-342900">
              <a:spcBef>
                <a:spcPct val="20000"/>
              </a:spcBef>
            </a:pPr>
            <a:endParaRPr lang="en-US" altLang="ja-JP" sz="2400" dirty="0">
              <a:solidFill>
                <a:schemeClr val="tx1"/>
              </a:solidFill>
            </a:endParaRPr>
          </a:p>
        </p:txBody>
      </p:sp>
      <p:sp>
        <p:nvSpPr>
          <p:cNvPr id="4099" name="正方形/長方形 4"/>
          <p:cNvSpPr>
            <a:spLocks noChangeArrowheads="1"/>
          </p:cNvSpPr>
          <p:nvPr/>
        </p:nvSpPr>
        <p:spPr bwMode="auto">
          <a:xfrm>
            <a:off x="2095500" y="1214438"/>
            <a:ext cx="3786188" cy="366712"/>
          </a:xfrm>
          <a:prstGeom prst="rect">
            <a:avLst/>
          </a:prstGeom>
          <a:noFill/>
          <a:ln w="15875" algn="ctr">
            <a:noFill/>
            <a:round/>
            <a:headEnd/>
            <a:tailEnd/>
          </a:ln>
        </p:spPr>
        <p:txBody>
          <a:bodyPr lIns="91429" tIns="45715" rIns="91429" bIns="45715">
            <a:spAutoFit/>
          </a:bodyPr>
          <a:lstStyle/>
          <a:p>
            <a:endParaRPr lang="ja-JP" altLang="en-US" sz="1800">
              <a:solidFill>
                <a:schemeClr val="tx1"/>
              </a:solidFill>
            </a:endParaRPr>
          </a:p>
        </p:txBody>
      </p:sp>
      <p:sp>
        <p:nvSpPr>
          <p:cNvPr id="4100" name="正方形/長方形 5"/>
          <p:cNvSpPr>
            <a:spLocks noChangeArrowheads="1"/>
          </p:cNvSpPr>
          <p:nvPr/>
        </p:nvSpPr>
        <p:spPr bwMode="auto">
          <a:xfrm>
            <a:off x="1064571" y="566514"/>
            <a:ext cx="7782345" cy="2232249"/>
          </a:xfrm>
          <a:prstGeom prst="rect">
            <a:avLst/>
          </a:prstGeom>
          <a:solidFill>
            <a:srgbClr val="2245B4">
              <a:alpha val="49804"/>
            </a:srgbClr>
          </a:solidFill>
          <a:ln w="31750" cmpd="thickThin" algn="ctr">
            <a:noFill/>
            <a:round/>
            <a:headEnd/>
            <a:tailEnd/>
          </a:ln>
        </p:spPr>
        <p:txBody>
          <a:bodyPr lIns="91429" tIns="45715" rIns="91429" bIns="45715" anchor="ctr"/>
          <a:lstStyle/>
          <a:p>
            <a:pPr algn="ctr"/>
            <a:r>
              <a:rPr lang="ja-JP" altLang="en-US" sz="4800" dirty="0">
                <a:solidFill>
                  <a:schemeClr val="bg1"/>
                </a:solidFill>
                <a:ea typeface="ＤＦ特太ゴシック体" pitchFamily="1" charset="-128"/>
              </a:rPr>
              <a:t>消費者庁の概要</a:t>
            </a:r>
          </a:p>
        </p:txBody>
      </p:sp>
      <p:sp>
        <p:nvSpPr>
          <p:cNvPr id="4101" name="テキスト ボックス 4"/>
          <p:cNvSpPr txBox="1">
            <a:spLocks noChangeArrowheads="1"/>
          </p:cNvSpPr>
          <p:nvPr/>
        </p:nvSpPr>
        <p:spPr bwMode="auto">
          <a:xfrm>
            <a:off x="723582" y="3375268"/>
            <a:ext cx="8208912" cy="2911670"/>
          </a:xfrm>
          <a:prstGeom prst="rect">
            <a:avLst/>
          </a:prstGeom>
          <a:noFill/>
          <a:ln w="9525">
            <a:noFill/>
            <a:miter lim="800000"/>
            <a:headEnd/>
            <a:tailEnd/>
          </a:ln>
        </p:spPr>
        <p:txBody>
          <a:bodyPr anchor="ctr"/>
          <a:lstStyle/>
          <a:p>
            <a:pPr>
              <a:lnSpc>
                <a:spcPts val="3700"/>
              </a:lnSpc>
            </a:pPr>
            <a:r>
              <a:rPr lang="ja-JP" altLang="en-US" sz="2800" dirty="0" smtClean="0">
                <a:ea typeface="ＤＦ特太ゴシック体" pitchFamily="1" charset="-128"/>
              </a:rPr>
              <a:t>　</a:t>
            </a:r>
            <a:r>
              <a:rPr lang="ja-JP" altLang="en-US" sz="2800" dirty="0" smtClean="0">
                <a:solidFill>
                  <a:schemeClr val="tx1"/>
                </a:solidFill>
                <a:ea typeface="ＤＦ特太ゴシック体" pitchFamily="1" charset="-128"/>
              </a:rPr>
              <a:t>１ 消費者行政の体制</a:t>
            </a:r>
            <a:endParaRPr lang="en-US" altLang="ja-JP" sz="2800" dirty="0" smtClean="0">
              <a:solidFill>
                <a:schemeClr val="tx1"/>
              </a:solidFill>
              <a:ea typeface="ＤＦ特太ゴシック体" pitchFamily="1" charset="-128"/>
            </a:endParaRPr>
          </a:p>
          <a:p>
            <a:pPr>
              <a:lnSpc>
                <a:spcPts val="3700"/>
              </a:lnSpc>
            </a:pPr>
            <a:r>
              <a:rPr lang="ja-JP" altLang="en-US" sz="2800" dirty="0" smtClean="0">
                <a:solidFill>
                  <a:schemeClr val="tx1"/>
                </a:solidFill>
                <a:ea typeface="ＤＦ特太ゴシック体" pitchFamily="1" charset="-128"/>
              </a:rPr>
              <a:t>　２ 消費者庁の組織</a:t>
            </a:r>
            <a:endParaRPr lang="en-US" altLang="ja-JP" sz="2800" dirty="0" smtClean="0">
              <a:solidFill>
                <a:schemeClr val="tx1"/>
              </a:solidFill>
              <a:ea typeface="ＤＦ特太ゴシック体" pitchFamily="1" charset="-128"/>
            </a:endParaRPr>
          </a:p>
          <a:p>
            <a:pPr>
              <a:lnSpc>
                <a:spcPts val="3700"/>
              </a:lnSpc>
            </a:pPr>
            <a:r>
              <a:rPr lang="ja-JP" altLang="en-US" sz="2800" dirty="0" smtClean="0">
                <a:solidFill>
                  <a:schemeClr val="tx1"/>
                </a:solidFill>
                <a:ea typeface="ＤＦ特太ゴシック体" pitchFamily="1" charset="-128"/>
              </a:rPr>
              <a:t>　３ 消費者庁の機能・業務（概要）</a:t>
            </a:r>
            <a:endParaRPr lang="en-US" altLang="ja-JP" sz="2800" dirty="0" smtClean="0">
              <a:solidFill>
                <a:schemeClr val="tx1"/>
              </a:solidFill>
              <a:ea typeface="ＤＦ特太ゴシック体" pitchFamily="1" charset="-128"/>
            </a:endParaRPr>
          </a:p>
          <a:p>
            <a:pPr>
              <a:lnSpc>
                <a:spcPts val="3700"/>
              </a:lnSpc>
            </a:pPr>
            <a:r>
              <a:rPr lang="ja-JP" altLang="en-US" sz="2800" dirty="0" smtClean="0">
                <a:solidFill>
                  <a:schemeClr val="tx1"/>
                </a:solidFill>
                <a:ea typeface="ＤＦ特太ゴシック体" pitchFamily="1" charset="-128"/>
              </a:rPr>
              <a:t>　４ 消費者の安全・安心暮らし戦略</a:t>
            </a:r>
            <a:r>
              <a:rPr lang="en-US" altLang="ja-JP" sz="2800" dirty="0" smtClean="0">
                <a:solidFill>
                  <a:schemeClr val="tx1"/>
                </a:solidFill>
                <a:ea typeface="ＤＦ特太ゴシック体" pitchFamily="1" charset="-128"/>
              </a:rPr>
              <a:t>2018-19</a:t>
            </a:r>
          </a:p>
          <a:p>
            <a:pPr>
              <a:lnSpc>
                <a:spcPts val="3700"/>
              </a:lnSpc>
            </a:pPr>
            <a:r>
              <a:rPr lang="ja-JP" altLang="en-US" sz="2800" dirty="0" smtClean="0">
                <a:solidFill>
                  <a:schemeClr val="tx1"/>
                </a:solidFill>
                <a:ea typeface="ＤＦ特太ゴシック体" pitchFamily="1" charset="-128"/>
              </a:rPr>
              <a:t>　５ 消費者庁の予算・定員　</a:t>
            </a:r>
            <a:endParaRPr lang="en-US" altLang="ja-JP" sz="2800" dirty="0" smtClean="0">
              <a:solidFill>
                <a:schemeClr val="tx1"/>
              </a:solidFill>
              <a:ea typeface="ＤＦ特太ゴシック体" pitchFamily="1"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角丸四角形 43"/>
          <p:cNvSpPr>
            <a:spLocks noChangeArrowheads="1"/>
          </p:cNvSpPr>
          <p:nvPr/>
        </p:nvSpPr>
        <p:spPr bwMode="auto">
          <a:xfrm rot="10800000">
            <a:off x="402526" y="3695333"/>
            <a:ext cx="8908736" cy="2935096"/>
          </a:xfrm>
          <a:prstGeom prst="roundRect">
            <a:avLst>
              <a:gd name="adj" fmla="val 2157"/>
            </a:avLst>
          </a:prstGeom>
          <a:solidFill>
            <a:srgbClr val="FFFFCC">
              <a:alpha val="50000"/>
            </a:srgbClr>
          </a:solidFill>
          <a:ln w="6350" algn="ctr">
            <a:noFill/>
            <a:prstDash val="sysDash"/>
            <a:miter lim="800000"/>
            <a:headEnd/>
            <a:tailEnd/>
          </a:ln>
        </p:spPr>
        <p:txBody>
          <a:bodyPr rot="10800000" wrap="none" lIns="81268" tIns="40635" rIns="81268" bIns="40635" anchor="ctr"/>
          <a:lstStyle/>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endParaRPr lang="en-US" altLang="ja-JP" sz="1600" dirty="0">
              <a:solidFill>
                <a:srgbClr val="003300"/>
              </a:solidFill>
              <a:latin typeface="ＭＳ Ｐゴシック" charset="-128"/>
            </a:endParaRPr>
          </a:p>
          <a:p>
            <a:pPr algn="r"/>
            <a:r>
              <a:rPr lang="ja-JP" altLang="en-US" sz="1600" dirty="0">
                <a:solidFill>
                  <a:srgbClr val="003300"/>
                </a:solidFill>
                <a:latin typeface="ＭＳ Ｐゴシック" charset="-128"/>
              </a:rPr>
              <a:t>　　　　　</a:t>
            </a:r>
            <a:endParaRPr lang="en-US" altLang="ja-JP" sz="1600" dirty="0">
              <a:solidFill>
                <a:srgbClr val="003300"/>
              </a:solidFill>
              <a:latin typeface="ＭＳ Ｐゴシック" charset="-128"/>
            </a:endParaRPr>
          </a:p>
          <a:p>
            <a:pPr algn="r"/>
            <a:endParaRPr lang="ja-JP" altLang="en-US" sz="1600" dirty="0">
              <a:solidFill>
                <a:srgbClr val="003300"/>
              </a:solidFill>
              <a:latin typeface="ＭＳ Ｐゴシック" charset="-128"/>
            </a:endParaRPr>
          </a:p>
        </p:txBody>
      </p:sp>
      <p:sp>
        <p:nvSpPr>
          <p:cNvPr id="45" name="AutoShape 29"/>
          <p:cNvSpPr>
            <a:spLocks noChangeArrowheads="1"/>
          </p:cNvSpPr>
          <p:nvPr/>
        </p:nvSpPr>
        <p:spPr bwMode="auto">
          <a:xfrm>
            <a:off x="1681424" y="4129263"/>
            <a:ext cx="720000" cy="1180477"/>
          </a:xfrm>
          <a:prstGeom prst="roundRect">
            <a:avLst>
              <a:gd name="adj" fmla="val 16667"/>
            </a:avLst>
          </a:prstGeom>
          <a:solidFill>
            <a:schemeClr val="bg1"/>
          </a:solidFill>
          <a:ln w="19050">
            <a:noFill/>
            <a:round/>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eaVert" wrap="none" lIns="81268" tIns="40635" rIns="81268" bIns="40635" anchor="ctr"/>
          <a:lstStyle/>
          <a:p>
            <a:pPr algn="dist">
              <a:lnSpc>
                <a:spcPts val="1067"/>
              </a:lnSpc>
              <a:defRPr/>
            </a:pPr>
            <a:r>
              <a:rPr lang="ja-JP" altLang="en-US" sz="1016" dirty="0">
                <a:latin typeface="ＭＳ Ｐゴシック" pitchFamily="50" charset="-128"/>
                <a:ea typeface="ＭＳ Ｐゴシック" pitchFamily="50" charset="-128"/>
              </a:rPr>
              <a:t>相談窓口</a:t>
            </a:r>
            <a:endParaRPr lang="en-US" altLang="ja-JP" sz="1016" dirty="0">
              <a:latin typeface="ＭＳ Ｐゴシック" pitchFamily="50" charset="-128"/>
              <a:ea typeface="ＭＳ Ｐゴシック" pitchFamily="50" charset="-128"/>
            </a:endParaRPr>
          </a:p>
        </p:txBody>
      </p:sp>
      <p:sp>
        <p:nvSpPr>
          <p:cNvPr id="4100" name="角丸四角形 41"/>
          <p:cNvSpPr>
            <a:spLocks noChangeArrowheads="1"/>
          </p:cNvSpPr>
          <p:nvPr/>
        </p:nvSpPr>
        <p:spPr bwMode="auto">
          <a:xfrm>
            <a:off x="402524" y="1216104"/>
            <a:ext cx="3598392" cy="2540699"/>
          </a:xfrm>
          <a:prstGeom prst="roundRect">
            <a:avLst>
              <a:gd name="adj" fmla="val 0"/>
            </a:avLst>
          </a:prstGeom>
          <a:solidFill>
            <a:srgbClr val="FFFFCC">
              <a:alpha val="50000"/>
            </a:srgbClr>
          </a:solidFill>
          <a:ln w="6350" algn="ctr">
            <a:noFill/>
            <a:prstDash val="sysDash"/>
            <a:miter lim="800000"/>
            <a:headEnd/>
            <a:tailEnd/>
          </a:ln>
        </p:spPr>
        <p:txBody>
          <a:bodyPr rot="10800000" wrap="none" lIns="81268" tIns="40635" rIns="81268" bIns="40635" anchor="ctr"/>
          <a:lstStyle/>
          <a:p>
            <a:pPr algn="ctr"/>
            <a:endParaRPr lang="ja-JP" altLang="en-US" sz="1600">
              <a:solidFill>
                <a:srgbClr val="003300"/>
              </a:solidFill>
              <a:latin typeface="ＭＳ Ｐゴシック" charset="-128"/>
            </a:endParaRPr>
          </a:p>
        </p:txBody>
      </p:sp>
      <p:sp>
        <p:nvSpPr>
          <p:cNvPr id="4101" name="角丸四角形 42"/>
          <p:cNvSpPr>
            <a:spLocks noChangeArrowheads="1"/>
          </p:cNvSpPr>
          <p:nvPr/>
        </p:nvSpPr>
        <p:spPr bwMode="auto">
          <a:xfrm>
            <a:off x="5273501" y="1217787"/>
            <a:ext cx="4058903" cy="2508116"/>
          </a:xfrm>
          <a:prstGeom prst="roundRect">
            <a:avLst>
              <a:gd name="adj" fmla="val 1727"/>
            </a:avLst>
          </a:prstGeom>
          <a:solidFill>
            <a:srgbClr val="FFFFCC">
              <a:alpha val="50000"/>
            </a:srgbClr>
          </a:solidFill>
          <a:ln w="6350" algn="ctr">
            <a:noFill/>
            <a:prstDash val="sysDash"/>
            <a:miter lim="800000"/>
            <a:headEnd/>
            <a:tailEnd/>
          </a:ln>
        </p:spPr>
        <p:txBody>
          <a:bodyPr rot="10800000" wrap="none" lIns="81268" tIns="40635" rIns="81268" bIns="40635" anchor="ctr"/>
          <a:lstStyle/>
          <a:p>
            <a:pPr algn="ctr"/>
            <a:endParaRPr lang="ja-JP" altLang="en-US" sz="1600">
              <a:solidFill>
                <a:srgbClr val="003300"/>
              </a:solidFill>
              <a:latin typeface="ＭＳ Ｐゴシック" charset="-128"/>
            </a:endParaRPr>
          </a:p>
        </p:txBody>
      </p:sp>
      <p:sp>
        <p:nvSpPr>
          <p:cNvPr id="50" name="AutoShape 11" descr="右上がり対角線"/>
          <p:cNvSpPr>
            <a:spLocks noChangeArrowheads="1"/>
          </p:cNvSpPr>
          <p:nvPr/>
        </p:nvSpPr>
        <p:spPr bwMode="auto">
          <a:xfrm>
            <a:off x="3060112" y="1554785"/>
            <a:ext cx="3490073" cy="4735003"/>
          </a:xfrm>
          <a:prstGeom prst="roundRect">
            <a:avLst>
              <a:gd name="adj" fmla="val 9125"/>
            </a:avLst>
          </a:prstGeom>
          <a:solidFill>
            <a:schemeClr val="bg1"/>
          </a:solidFill>
          <a:ln w="28575" algn="ctr">
            <a:solidFill>
              <a:schemeClr val="tx1"/>
            </a:solidFill>
            <a:round/>
            <a:headEnd/>
            <a:tailEnd/>
          </a:ln>
          <a:effectLst/>
        </p:spPr>
        <p:txBody>
          <a:bodyPr wrap="none" anchor="ctr"/>
          <a:lstStyle/>
          <a:p>
            <a:pPr>
              <a:defRPr/>
            </a:pPr>
            <a:endParaRPr lang="ja-JP" altLang="en-US" sz="1600">
              <a:ea typeface="ＭＳ Ｐゴシック" pitchFamily="50" charset="-128"/>
            </a:endParaRPr>
          </a:p>
        </p:txBody>
      </p:sp>
      <p:cxnSp>
        <p:nvCxnSpPr>
          <p:cNvPr id="4124" name="直線コネクタ 97"/>
          <p:cNvCxnSpPr>
            <a:cxnSpLocks noChangeShapeType="1"/>
          </p:cNvCxnSpPr>
          <p:nvPr/>
        </p:nvCxnSpPr>
        <p:spPr bwMode="auto">
          <a:xfrm>
            <a:off x="3799675" y="2088553"/>
            <a:ext cx="0" cy="857380"/>
          </a:xfrm>
          <a:prstGeom prst="line">
            <a:avLst/>
          </a:prstGeom>
          <a:noFill/>
          <a:ln w="69850" cmpd="tri" algn="ctr">
            <a:solidFill>
              <a:schemeClr val="tx1"/>
            </a:solidFill>
            <a:round/>
            <a:headEnd/>
            <a:tailEnd/>
          </a:ln>
        </p:spPr>
      </p:cxnSp>
      <p:sp>
        <p:nvSpPr>
          <p:cNvPr id="103426" name="AutoShape 2"/>
          <p:cNvSpPr>
            <a:spLocks noChangeArrowheads="1"/>
          </p:cNvSpPr>
          <p:nvPr/>
        </p:nvSpPr>
        <p:spPr bwMode="auto">
          <a:xfrm>
            <a:off x="8155631" y="2851856"/>
            <a:ext cx="647700" cy="623331"/>
          </a:xfrm>
          <a:prstGeom prst="rightArrow">
            <a:avLst>
              <a:gd name="adj1" fmla="val 67769"/>
              <a:gd name="adj2" fmla="val 43752"/>
            </a:avLst>
          </a:prstGeom>
          <a:solidFill>
            <a:schemeClr val="bg1">
              <a:lumMod val="95000"/>
            </a:schemeClr>
          </a:solidFill>
          <a:ln w="3175" algn="ctr">
            <a:solidFill>
              <a:schemeClr val="tx1"/>
            </a:solidFill>
            <a:miter lim="800000"/>
            <a:headEnd/>
            <a:tailEnd/>
          </a:ln>
          <a:effectLst/>
        </p:spPr>
        <p:txBody>
          <a:bodyPr wrap="none" lIns="67200" anchor="ctr"/>
          <a:lstStyle/>
          <a:p>
            <a:pPr algn="ctr">
              <a:defRPr/>
            </a:pPr>
            <a:r>
              <a:rPr lang="ja-JP" altLang="en-US" sz="979" dirty="0">
                <a:latin typeface="ＭＳ Ｐゴシック" pitchFamily="50" charset="-128"/>
                <a:ea typeface="ＭＳ Ｐゴシック" pitchFamily="50" charset="-128"/>
              </a:rPr>
              <a:t> 処分</a:t>
            </a:r>
          </a:p>
          <a:p>
            <a:pPr algn="ctr">
              <a:defRPr/>
            </a:pPr>
            <a:r>
              <a:rPr lang="ja-JP" altLang="en-US" sz="979" dirty="0">
                <a:latin typeface="ＭＳ Ｐゴシック" pitchFamily="50" charset="-128"/>
                <a:ea typeface="ＭＳ Ｐゴシック" pitchFamily="50" charset="-128"/>
              </a:rPr>
              <a:t>    ・指導</a:t>
            </a:r>
          </a:p>
        </p:txBody>
      </p:sp>
      <p:sp>
        <p:nvSpPr>
          <p:cNvPr id="103438" name="AutoShape 14"/>
          <p:cNvSpPr>
            <a:spLocks noChangeArrowheads="1"/>
          </p:cNvSpPr>
          <p:nvPr/>
        </p:nvSpPr>
        <p:spPr bwMode="auto">
          <a:xfrm>
            <a:off x="916855" y="3991512"/>
            <a:ext cx="712787" cy="554073"/>
          </a:xfrm>
          <a:prstGeom prst="rightArrow">
            <a:avLst>
              <a:gd name="adj1" fmla="val 63333"/>
              <a:gd name="adj2" fmla="val 47199"/>
            </a:avLst>
          </a:prstGeom>
          <a:solidFill>
            <a:schemeClr val="bg1">
              <a:lumMod val="95000"/>
            </a:schemeClr>
          </a:solidFill>
          <a:ln w="3175" algn="ctr">
            <a:solidFill>
              <a:schemeClr val="tx1"/>
            </a:solidFill>
            <a:miter lim="800000"/>
            <a:headEnd/>
            <a:tailEnd/>
          </a:ln>
          <a:effectLst/>
        </p:spPr>
        <p:txBody>
          <a:bodyPr wrap="none" lIns="48000" tIns="40635" rIns="81268" bIns="40635" anchor="ctr"/>
          <a:lstStyle/>
          <a:p>
            <a:pPr>
              <a:defRPr/>
            </a:pPr>
            <a:r>
              <a:rPr lang="ja-JP" altLang="en-US" sz="979" dirty="0">
                <a:latin typeface="ＭＳ Ｐゴシック" charset="-128"/>
              </a:rPr>
              <a:t>  相談・</a:t>
            </a:r>
          </a:p>
          <a:p>
            <a:pPr>
              <a:defRPr/>
            </a:pPr>
            <a:r>
              <a:rPr lang="ja-JP" altLang="en-US" sz="979" dirty="0">
                <a:latin typeface="ＭＳ Ｐゴシック" charset="-128"/>
              </a:rPr>
              <a:t>  苦情</a:t>
            </a:r>
          </a:p>
        </p:txBody>
      </p:sp>
      <p:sp>
        <p:nvSpPr>
          <p:cNvPr id="103441" name="AutoShape 17"/>
          <p:cNvSpPr>
            <a:spLocks noChangeArrowheads="1"/>
          </p:cNvSpPr>
          <p:nvPr/>
        </p:nvSpPr>
        <p:spPr bwMode="auto">
          <a:xfrm>
            <a:off x="865660" y="2788371"/>
            <a:ext cx="720725" cy="761851"/>
          </a:xfrm>
          <a:prstGeom prst="leftArrow">
            <a:avLst>
              <a:gd name="adj1" fmla="val 65571"/>
              <a:gd name="adj2" fmla="val 32741"/>
            </a:avLst>
          </a:prstGeom>
          <a:solidFill>
            <a:schemeClr val="bg1">
              <a:lumMod val="95000"/>
            </a:schemeClr>
          </a:solidFill>
          <a:ln w="3175">
            <a:solidFill>
              <a:schemeClr val="tx1"/>
            </a:solidFill>
            <a:miter lim="800000"/>
            <a:headEnd/>
            <a:tailEnd/>
          </a:ln>
          <a:effectLst/>
        </p:spPr>
        <p:txBody>
          <a:bodyPr wrap="none" lIns="70400" tIns="40635" rIns="81268" bIns="40635" anchor="ctr"/>
          <a:lstStyle/>
          <a:p>
            <a:pPr algn="ctr">
              <a:defRPr/>
            </a:pPr>
            <a:r>
              <a:rPr lang="ja-JP" altLang="en-US" sz="979" dirty="0">
                <a:latin typeface="ＭＳ Ｐゴシック" pitchFamily="50" charset="-128"/>
                <a:ea typeface="ＭＳ Ｐゴシック" pitchFamily="50" charset="-128"/>
              </a:rPr>
              <a:t>助言</a:t>
            </a:r>
          </a:p>
          <a:p>
            <a:pPr algn="ctr">
              <a:defRPr/>
            </a:pPr>
            <a:r>
              <a:rPr lang="ja-JP" altLang="en-US" sz="979" dirty="0">
                <a:latin typeface="ＭＳ Ｐゴシック" pitchFamily="50" charset="-128"/>
                <a:ea typeface="ＭＳ Ｐゴシック" pitchFamily="50" charset="-128"/>
              </a:rPr>
              <a:t>あっせん</a:t>
            </a:r>
          </a:p>
          <a:p>
            <a:pPr algn="ctr">
              <a:defRPr/>
            </a:pPr>
            <a:r>
              <a:rPr lang="ja-JP" altLang="en-US" sz="979" dirty="0">
                <a:latin typeface="ＭＳ Ｐゴシック" pitchFamily="50" charset="-128"/>
                <a:ea typeface="ＭＳ Ｐゴシック" pitchFamily="50" charset="-128"/>
              </a:rPr>
              <a:t>啓発</a:t>
            </a:r>
          </a:p>
        </p:txBody>
      </p:sp>
      <p:sp>
        <p:nvSpPr>
          <p:cNvPr id="103444" name="AutoShape 20" descr="50%"/>
          <p:cNvSpPr>
            <a:spLocks noChangeArrowheads="1"/>
          </p:cNvSpPr>
          <p:nvPr/>
        </p:nvSpPr>
        <p:spPr bwMode="auto">
          <a:xfrm rot="16200000">
            <a:off x="-1758025" y="3446487"/>
            <a:ext cx="4747949" cy="469900"/>
          </a:xfrm>
          <a:prstGeom prst="flowChartTerminator">
            <a:avLst/>
          </a:prstGeom>
          <a:solidFill>
            <a:schemeClr val="bg1"/>
          </a:solidFill>
          <a:ln w="28575" algn="ctr">
            <a:solidFill>
              <a:schemeClr val="tx1"/>
            </a:solidFill>
            <a:miter lim="800000"/>
            <a:headEnd/>
            <a:tailEnd/>
          </a:ln>
          <a:effectLst>
            <a:outerShdw blurRad="107950" dist="12700" dir="5400000" algn="ctr">
              <a:srgbClr val="000000"/>
            </a:outerShdw>
          </a:effectLst>
        </p:spPr>
        <p:txBody>
          <a:bodyPr rot="10800000" vert="vert270" wrap="none" lIns="81268" tIns="40635" rIns="81268" bIns="40635" anchor="ctr"/>
          <a:lstStyle/>
          <a:p>
            <a:pPr>
              <a:defRPr/>
            </a:pPr>
            <a:r>
              <a:rPr lang="ja-JP" altLang="en-US" sz="1779" dirty="0">
                <a:latin typeface="HGSｺﾞｼｯｸE" pitchFamily="50" charset="-128"/>
                <a:ea typeface="ＭＳ Ｐゴシック" pitchFamily="50" charset="-128"/>
              </a:rPr>
              <a:t>消</a:t>
            </a:r>
            <a:endParaRPr lang="en-US" altLang="ja-JP" sz="1779" dirty="0">
              <a:latin typeface="HGSｺﾞｼｯｸE" pitchFamily="50" charset="-128"/>
              <a:ea typeface="ＭＳ Ｐゴシック" pitchFamily="50" charset="-128"/>
            </a:endParaRPr>
          </a:p>
          <a:p>
            <a:pPr>
              <a:defRPr/>
            </a:pPr>
            <a:endParaRPr lang="en-US" altLang="ja-JP" sz="1779" dirty="0">
              <a:latin typeface="HGSｺﾞｼｯｸE" pitchFamily="50" charset="-128"/>
              <a:ea typeface="ＭＳ Ｐゴシック" pitchFamily="50" charset="-128"/>
            </a:endParaRPr>
          </a:p>
          <a:p>
            <a:pPr>
              <a:defRPr/>
            </a:pPr>
            <a:r>
              <a:rPr lang="ja-JP" altLang="en-US" sz="1779" dirty="0">
                <a:latin typeface="HGSｺﾞｼｯｸE" pitchFamily="50" charset="-128"/>
                <a:ea typeface="ＭＳ Ｐゴシック" pitchFamily="50" charset="-128"/>
              </a:rPr>
              <a:t>費</a:t>
            </a:r>
            <a:endParaRPr lang="en-US" altLang="ja-JP" sz="1779" dirty="0">
              <a:latin typeface="HGSｺﾞｼｯｸE" pitchFamily="50" charset="-128"/>
              <a:ea typeface="ＭＳ Ｐゴシック" pitchFamily="50" charset="-128"/>
            </a:endParaRPr>
          </a:p>
          <a:p>
            <a:pPr>
              <a:defRPr/>
            </a:pPr>
            <a:endParaRPr lang="en-US" altLang="ja-JP" sz="1779" dirty="0">
              <a:latin typeface="HGSｺﾞｼｯｸE" pitchFamily="50" charset="-128"/>
              <a:ea typeface="ＭＳ Ｐゴシック" pitchFamily="50" charset="-128"/>
            </a:endParaRPr>
          </a:p>
          <a:p>
            <a:pPr>
              <a:defRPr/>
            </a:pPr>
            <a:r>
              <a:rPr lang="ja-JP" altLang="en-US" sz="1779" dirty="0">
                <a:latin typeface="HGSｺﾞｼｯｸE" pitchFamily="50" charset="-128"/>
                <a:ea typeface="ＭＳ Ｐゴシック" pitchFamily="50" charset="-128"/>
              </a:rPr>
              <a:t>者</a:t>
            </a:r>
          </a:p>
        </p:txBody>
      </p:sp>
      <p:sp>
        <p:nvSpPr>
          <p:cNvPr id="103459" name="AutoShape 35"/>
          <p:cNvSpPr>
            <a:spLocks noChangeArrowheads="1"/>
          </p:cNvSpPr>
          <p:nvPr/>
        </p:nvSpPr>
        <p:spPr bwMode="auto">
          <a:xfrm>
            <a:off x="3237473" y="5309740"/>
            <a:ext cx="2787145" cy="903429"/>
          </a:xfrm>
          <a:prstGeom prst="roundRect">
            <a:avLst>
              <a:gd name="adj" fmla="val 31212"/>
            </a:avLst>
          </a:prstGeom>
          <a:solidFill>
            <a:schemeClr val="bg1"/>
          </a:solidFill>
          <a:ln w="19050">
            <a:noFill/>
            <a:round/>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lIns="64000" tIns="0" rIns="160000" bIns="32000"/>
          <a:lstStyle/>
          <a:p>
            <a:pPr>
              <a:lnSpc>
                <a:spcPts val="1333"/>
              </a:lnSpc>
              <a:defRPr/>
            </a:pPr>
            <a:r>
              <a:rPr lang="ja-JP" altLang="en-US" sz="935" dirty="0">
                <a:latin typeface="ＭＳ Ｐゴシック" pitchFamily="50" charset="-128"/>
                <a:ea typeface="ＭＳ Ｐゴシック" pitchFamily="50" charset="-128"/>
              </a:rPr>
              <a:t>独立行政法人</a:t>
            </a:r>
            <a:endParaRPr lang="en-US" altLang="ja-JP" sz="935" dirty="0">
              <a:latin typeface="ＭＳ Ｐゴシック" pitchFamily="50" charset="-128"/>
              <a:ea typeface="ＭＳ Ｐゴシック" pitchFamily="50" charset="-128"/>
            </a:endParaRPr>
          </a:p>
          <a:p>
            <a:pPr>
              <a:lnSpc>
                <a:spcPts val="1333"/>
              </a:lnSpc>
              <a:defRPr/>
            </a:pPr>
            <a:r>
              <a:rPr lang="ja-JP" altLang="en-US" sz="1600" b="1" dirty="0">
                <a:latin typeface="ＭＳ Ｐゴシック" pitchFamily="50" charset="-128"/>
                <a:ea typeface="ＭＳ Ｐゴシック" pitchFamily="50" charset="-128"/>
              </a:rPr>
              <a:t>　</a:t>
            </a:r>
            <a:r>
              <a:rPr lang="ja-JP" altLang="en-US" sz="1423" b="1" dirty="0">
                <a:latin typeface="ＭＳ Ｐゴシック" pitchFamily="50" charset="-128"/>
                <a:ea typeface="ＭＳ Ｐゴシック" pitchFamily="50" charset="-128"/>
              </a:rPr>
              <a:t>国民生活センター</a:t>
            </a:r>
            <a:r>
              <a:rPr lang="ja-JP" altLang="en-US" sz="800" dirty="0">
                <a:latin typeface="ＭＳ Ｐゴシック" pitchFamily="50" charset="-128"/>
                <a:ea typeface="ＭＳ Ｐゴシック" pitchFamily="50" charset="-128"/>
              </a:rPr>
              <a:t>（理事長：松本恒雄）</a:t>
            </a:r>
            <a:endParaRPr lang="en-US" altLang="ja-JP" sz="800" dirty="0">
              <a:latin typeface="ＭＳ Ｐゴシック" pitchFamily="50" charset="-128"/>
              <a:ea typeface="ＭＳ Ｐゴシック" pitchFamily="50" charset="-128"/>
            </a:endParaRPr>
          </a:p>
          <a:p>
            <a:pPr>
              <a:defRPr/>
            </a:pPr>
            <a:endParaRPr lang="en-US" altLang="ja-JP" sz="1779" b="1" dirty="0">
              <a:latin typeface="ＭＳ Ｐゴシック" pitchFamily="50" charset="-128"/>
              <a:ea typeface="ＭＳ Ｐゴシック" pitchFamily="50" charset="-128"/>
            </a:endParaRPr>
          </a:p>
          <a:p>
            <a:pPr>
              <a:defRPr/>
            </a:pPr>
            <a:endParaRPr lang="en-US" altLang="ja-JP" sz="1779" b="1" dirty="0">
              <a:latin typeface="ＭＳ Ｐゴシック" pitchFamily="50" charset="-128"/>
              <a:ea typeface="ＭＳ Ｐゴシック" pitchFamily="50" charset="-128"/>
            </a:endParaRPr>
          </a:p>
        </p:txBody>
      </p:sp>
      <p:sp>
        <p:nvSpPr>
          <p:cNvPr id="103453" name="AutoShape 29"/>
          <p:cNvSpPr>
            <a:spLocks noChangeArrowheads="1"/>
          </p:cNvSpPr>
          <p:nvPr/>
        </p:nvSpPr>
        <p:spPr bwMode="auto">
          <a:xfrm>
            <a:off x="1683140" y="2044559"/>
            <a:ext cx="720080" cy="2070911"/>
          </a:xfrm>
          <a:prstGeom prst="roundRect">
            <a:avLst>
              <a:gd name="adj" fmla="val 16667"/>
            </a:avLst>
          </a:prstGeom>
          <a:solidFill>
            <a:schemeClr val="bg1"/>
          </a:solidFill>
          <a:ln w="19050">
            <a:noFill/>
            <a:round/>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eaVert" wrap="none" lIns="81268" tIns="40635" rIns="81268" bIns="40635" anchor="ctr"/>
          <a:lstStyle/>
          <a:p>
            <a:pPr algn="dist">
              <a:lnSpc>
                <a:spcPts val="889"/>
              </a:lnSpc>
              <a:defRPr/>
            </a:pPr>
            <a:endParaRPr lang="en-US" altLang="ja-JP" sz="889" dirty="0">
              <a:latin typeface="ＭＳ Ｐゴシック" pitchFamily="50" charset="-128"/>
              <a:ea typeface="ＭＳ Ｐゴシック" pitchFamily="50" charset="-128"/>
            </a:endParaRPr>
          </a:p>
          <a:p>
            <a:pPr algn="dist">
              <a:lnSpc>
                <a:spcPts val="889"/>
              </a:lnSpc>
              <a:defRPr/>
            </a:pPr>
            <a:r>
              <a:rPr lang="ja-JP" altLang="en-US" sz="1016" dirty="0">
                <a:latin typeface="ＭＳ Ｐゴシック" pitchFamily="50" charset="-128"/>
                <a:ea typeface="ＭＳ Ｐゴシック" pitchFamily="50" charset="-128"/>
              </a:rPr>
              <a:t>地方自治体</a:t>
            </a:r>
            <a:endParaRPr lang="en-US" altLang="ja-JP" sz="1016" dirty="0">
              <a:latin typeface="ＭＳ Ｐゴシック" pitchFamily="50" charset="-128"/>
              <a:ea typeface="ＭＳ Ｐゴシック" pitchFamily="50" charset="-128"/>
            </a:endParaRPr>
          </a:p>
          <a:p>
            <a:pPr>
              <a:lnSpc>
                <a:spcPts val="1511"/>
              </a:lnSpc>
              <a:defRPr/>
            </a:pPr>
            <a:r>
              <a:rPr lang="ja-JP" altLang="en-US" sz="1185" dirty="0">
                <a:latin typeface="ＭＳ Ｐゴシック" pitchFamily="50" charset="-128"/>
                <a:ea typeface="ＭＳ Ｐゴシック" pitchFamily="50" charset="-128"/>
              </a:rPr>
              <a:t> 消費生活センター</a:t>
            </a:r>
            <a:endParaRPr lang="en-US" altLang="ja-JP" sz="1185" dirty="0">
              <a:latin typeface="ＭＳ Ｐゴシック" pitchFamily="50" charset="-128"/>
              <a:ea typeface="ＭＳ Ｐゴシック" pitchFamily="50" charset="-128"/>
            </a:endParaRPr>
          </a:p>
          <a:p>
            <a:pPr>
              <a:lnSpc>
                <a:spcPts val="889"/>
              </a:lnSpc>
              <a:defRPr/>
            </a:pPr>
            <a:r>
              <a:rPr lang="ja-JP" altLang="en-US" sz="1600" dirty="0">
                <a:latin typeface="ＭＳ Ｐゴシック" pitchFamily="50" charset="-128"/>
                <a:ea typeface="ＭＳ Ｐゴシック" pitchFamily="50" charset="-128"/>
              </a:rPr>
              <a:t>    </a:t>
            </a:r>
            <a:r>
              <a:rPr lang="ja-JP" altLang="en-US" sz="800" dirty="0">
                <a:latin typeface="ＭＳ Ｐゴシック" pitchFamily="50" charset="-128"/>
                <a:ea typeface="ＭＳ Ｐゴシック" pitchFamily="50" charset="-128"/>
              </a:rPr>
              <a:t>○「消費生活相談員」</a:t>
            </a:r>
            <a:endParaRPr lang="en-US" altLang="ja-JP" sz="800" dirty="0">
              <a:latin typeface="ＭＳ Ｐゴシック" pitchFamily="50" charset="-128"/>
              <a:ea typeface="ＭＳ Ｐゴシック" pitchFamily="50" charset="-128"/>
            </a:endParaRPr>
          </a:p>
        </p:txBody>
      </p:sp>
      <p:sp>
        <p:nvSpPr>
          <p:cNvPr id="103439" name="AutoShape 15" descr="50%"/>
          <p:cNvSpPr>
            <a:spLocks noChangeArrowheads="1"/>
          </p:cNvSpPr>
          <p:nvPr/>
        </p:nvSpPr>
        <p:spPr bwMode="auto">
          <a:xfrm rot="16200000">
            <a:off x="6704718" y="3448872"/>
            <a:ext cx="4747951" cy="465139"/>
          </a:xfrm>
          <a:prstGeom prst="flowChartTerminator">
            <a:avLst/>
          </a:prstGeom>
          <a:solidFill>
            <a:schemeClr val="bg1"/>
          </a:solidFill>
          <a:ln w="28575" algn="ctr">
            <a:solidFill>
              <a:schemeClr val="tx1"/>
            </a:solidFill>
            <a:miter lim="800000"/>
            <a:headEnd/>
            <a:tailEnd/>
          </a:ln>
          <a:effectLst>
            <a:outerShdw blurRad="107950" dist="12700" dir="5400000" algn="ctr">
              <a:srgbClr val="000000"/>
            </a:outerShdw>
          </a:effectLst>
        </p:spPr>
        <p:txBody>
          <a:bodyPr rot="10800000" vert="vert270" lIns="81268" tIns="40635" rIns="81268" bIns="40635" anchor="ctr"/>
          <a:lstStyle/>
          <a:p>
            <a:pPr>
              <a:defRPr/>
            </a:pPr>
            <a:r>
              <a:rPr lang="ja-JP" altLang="en-US" sz="1779" dirty="0">
                <a:latin typeface="HGSｺﾞｼｯｸE" pitchFamily="50" charset="-128"/>
                <a:ea typeface="ＭＳ Ｐゴシック" pitchFamily="50" charset="-128"/>
              </a:rPr>
              <a:t>事</a:t>
            </a:r>
            <a:endParaRPr lang="en-US" altLang="ja-JP" sz="1779" dirty="0">
              <a:latin typeface="HGSｺﾞｼｯｸE" pitchFamily="50" charset="-128"/>
              <a:ea typeface="ＭＳ Ｐゴシック" pitchFamily="50" charset="-128"/>
            </a:endParaRPr>
          </a:p>
          <a:p>
            <a:pPr>
              <a:defRPr/>
            </a:pPr>
            <a:endParaRPr lang="en-US" altLang="ja-JP" sz="1779" dirty="0">
              <a:latin typeface="HGSｺﾞｼｯｸE" pitchFamily="50" charset="-128"/>
              <a:ea typeface="ＭＳ Ｐゴシック" pitchFamily="50" charset="-128"/>
            </a:endParaRPr>
          </a:p>
          <a:p>
            <a:pPr>
              <a:defRPr/>
            </a:pPr>
            <a:r>
              <a:rPr lang="ja-JP" altLang="en-US" sz="1779" dirty="0">
                <a:latin typeface="HGSｺﾞｼｯｸE" pitchFamily="50" charset="-128"/>
                <a:ea typeface="ＭＳ Ｐゴシック" pitchFamily="50" charset="-128"/>
              </a:rPr>
              <a:t>業</a:t>
            </a:r>
            <a:endParaRPr lang="en-US" altLang="ja-JP" sz="1779" dirty="0">
              <a:latin typeface="HGSｺﾞｼｯｸE" pitchFamily="50" charset="-128"/>
              <a:ea typeface="ＭＳ Ｐゴシック" pitchFamily="50" charset="-128"/>
            </a:endParaRPr>
          </a:p>
          <a:p>
            <a:pPr>
              <a:defRPr/>
            </a:pPr>
            <a:endParaRPr lang="en-US" altLang="ja-JP" sz="1779" dirty="0">
              <a:latin typeface="HGSｺﾞｼｯｸE" pitchFamily="50" charset="-128"/>
              <a:ea typeface="ＭＳ Ｐゴシック" pitchFamily="50" charset="-128"/>
            </a:endParaRPr>
          </a:p>
          <a:p>
            <a:pPr>
              <a:defRPr/>
            </a:pPr>
            <a:r>
              <a:rPr lang="ja-JP" altLang="en-US" sz="1779" dirty="0">
                <a:latin typeface="HGSｺﾞｼｯｸE" pitchFamily="50" charset="-128"/>
                <a:ea typeface="ＭＳ Ｐゴシック" pitchFamily="50" charset="-128"/>
              </a:rPr>
              <a:t>者</a:t>
            </a:r>
          </a:p>
        </p:txBody>
      </p:sp>
      <p:sp>
        <p:nvSpPr>
          <p:cNvPr id="37" name="AutoShape 29"/>
          <p:cNvSpPr>
            <a:spLocks noChangeArrowheads="1"/>
          </p:cNvSpPr>
          <p:nvPr/>
        </p:nvSpPr>
        <p:spPr bwMode="auto">
          <a:xfrm>
            <a:off x="7508599" y="2223855"/>
            <a:ext cx="571503" cy="2841192"/>
          </a:xfrm>
          <a:prstGeom prst="roundRect">
            <a:avLst>
              <a:gd name="adj" fmla="val 16667"/>
            </a:avLst>
          </a:prstGeom>
          <a:solidFill>
            <a:schemeClr val="bg1"/>
          </a:solidFill>
          <a:ln w="19050">
            <a:noFill/>
            <a:round/>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eaVert" wrap="none" lIns="81268" tIns="40635" rIns="81268" bIns="40635" anchor="ctr"/>
          <a:lstStyle/>
          <a:p>
            <a:pPr algn="ctr">
              <a:defRPr/>
            </a:pPr>
            <a:r>
              <a:rPr lang="ja-JP" altLang="en-US" sz="1779" dirty="0">
                <a:latin typeface="ＭＳ Ｐゴシック" pitchFamily="50" charset="-128"/>
                <a:ea typeface="ＭＳ Ｐゴシック" pitchFamily="50" charset="-128"/>
              </a:rPr>
              <a:t>各　　府　　省</a:t>
            </a:r>
          </a:p>
        </p:txBody>
      </p:sp>
      <p:cxnSp>
        <p:nvCxnSpPr>
          <p:cNvPr id="4122" name="曲線コネクタ 60"/>
          <p:cNvCxnSpPr>
            <a:cxnSpLocks noChangeShapeType="1"/>
            <a:stCxn id="103465" idx="1"/>
          </p:cNvCxnSpPr>
          <p:nvPr/>
        </p:nvCxnSpPr>
        <p:spPr bwMode="auto">
          <a:xfrm rot="10800000" flipV="1">
            <a:off x="4461851" y="2433682"/>
            <a:ext cx="366712" cy="746852"/>
          </a:xfrm>
          <a:prstGeom prst="curvedConnector2">
            <a:avLst/>
          </a:prstGeom>
          <a:noFill/>
          <a:ln w="15875" algn="ctr">
            <a:noFill/>
            <a:round/>
            <a:headEnd/>
            <a:tailEnd type="arrow" w="med" len="med"/>
          </a:ln>
        </p:spPr>
      </p:cxnSp>
      <p:sp>
        <p:nvSpPr>
          <p:cNvPr id="4123" name="テキスト ボックス 95"/>
          <p:cNvSpPr txBox="1">
            <a:spLocks noChangeArrowheads="1"/>
          </p:cNvSpPr>
          <p:nvPr/>
        </p:nvSpPr>
        <p:spPr bwMode="auto">
          <a:xfrm>
            <a:off x="3185103" y="5700928"/>
            <a:ext cx="3240087" cy="458619"/>
          </a:xfrm>
          <a:prstGeom prst="rect">
            <a:avLst/>
          </a:prstGeom>
          <a:noFill/>
          <a:ln w="9525">
            <a:noFill/>
            <a:miter lim="800000"/>
            <a:headEnd/>
            <a:tailEnd/>
          </a:ln>
        </p:spPr>
        <p:txBody>
          <a:bodyPr anchor="ctr"/>
          <a:lstStyle/>
          <a:p>
            <a:pPr algn="ctr">
              <a:lnSpc>
                <a:spcPts val="1067"/>
              </a:lnSpc>
            </a:pPr>
            <a:r>
              <a:rPr lang="ja-JP" altLang="en-US" sz="935" dirty="0"/>
              <a:t>～中核的な実施機関～</a:t>
            </a:r>
            <a:endParaRPr lang="en-US" altLang="ja-JP" sz="935" dirty="0"/>
          </a:p>
          <a:p>
            <a:pPr>
              <a:lnSpc>
                <a:spcPts val="1067"/>
              </a:lnSpc>
            </a:pPr>
            <a:r>
              <a:rPr lang="ja-JP" altLang="en-US" sz="1600" dirty="0">
                <a:solidFill>
                  <a:srgbClr val="FF0000"/>
                </a:solidFill>
              </a:rPr>
              <a:t>　　</a:t>
            </a:r>
            <a:r>
              <a:rPr lang="ja-JP" altLang="en-US" sz="889" dirty="0"/>
              <a:t>○支援相談、研修、商品テスト、</a:t>
            </a:r>
            <a:endParaRPr lang="en-US" altLang="ja-JP" sz="889" dirty="0"/>
          </a:p>
          <a:p>
            <a:pPr algn="ctr">
              <a:lnSpc>
                <a:spcPts val="1067"/>
              </a:lnSpc>
            </a:pPr>
            <a:r>
              <a:rPr lang="ja-JP" altLang="en-US" sz="889" dirty="0"/>
              <a:t>　　情報の収集・分析・提供、広報、ＡＤＲ等</a:t>
            </a:r>
            <a:endParaRPr lang="en-US" altLang="ja-JP" sz="889" dirty="0"/>
          </a:p>
        </p:txBody>
      </p:sp>
      <p:sp>
        <p:nvSpPr>
          <p:cNvPr id="4128" name="Rectangle 27"/>
          <p:cNvSpPr>
            <a:spLocks noChangeArrowheads="1"/>
          </p:cNvSpPr>
          <p:nvPr/>
        </p:nvSpPr>
        <p:spPr bwMode="auto">
          <a:xfrm>
            <a:off x="3342981" y="1716115"/>
            <a:ext cx="2247900" cy="381680"/>
          </a:xfrm>
          <a:prstGeom prst="rect">
            <a:avLst/>
          </a:prstGeom>
          <a:solidFill>
            <a:schemeClr val="bg1"/>
          </a:solidFill>
          <a:ln w="19050">
            <a:solidFill>
              <a:schemeClr val="tx1"/>
            </a:solidFill>
            <a:miter lim="800000"/>
            <a:headEnd/>
            <a:tailEnd/>
          </a:ln>
        </p:spPr>
        <p:txBody>
          <a:bodyPr wrap="none" lIns="81268" tIns="40635" rIns="81268" bIns="40635" anchor="ctr"/>
          <a:lstStyle/>
          <a:p>
            <a:pPr algn="ctr"/>
            <a:r>
              <a:rPr lang="ja-JP" altLang="en-US" sz="1156" b="1" dirty="0">
                <a:latin typeface="ＭＳ Ｐゴシック" charset="-128"/>
              </a:rPr>
              <a:t>内閣府特命担当</a:t>
            </a:r>
            <a:r>
              <a:rPr lang="ja-JP" altLang="en-US" sz="1156" b="1" dirty="0" smtClean="0">
                <a:latin typeface="ＭＳ Ｐゴシック" charset="-128"/>
              </a:rPr>
              <a:t>大臣</a:t>
            </a:r>
            <a:endParaRPr lang="en-US" altLang="ja-JP" sz="1156" b="1" dirty="0" smtClean="0">
              <a:latin typeface="ＭＳ Ｐゴシック" charset="-128"/>
            </a:endParaRPr>
          </a:p>
          <a:p>
            <a:pPr algn="ctr"/>
            <a:r>
              <a:rPr lang="ja-JP" altLang="en-US" sz="1156" b="1" dirty="0" smtClean="0">
                <a:latin typeface="ＭＳ Ｐゴシック" charset="-128"/>
              </a:rPr>
              <a:t>（消費者及び食品安全）</a:t>
            </a:r>
            <a:endParaRPr lang="ja-JP" altLang="en-US" sz="1156" b="1" dirty="0">
              <a:latin typeface="ＭＳ Ｐゴシック" charset="-128"/>
            </a:endParaRPr>
          </a:p>
        </p:txBody>
      </p:sp>
      <p:sp>
        <p:nvSpPr>
          <p:cNvPr id="4129" name="正方形/長方形 42"/>
          <p:cNvSpPr>
            <a:spLocks noChangeArrowheads="1"/>
          </p:cNvSpPr>
          <p:nvPr/>
        </p:nvSpPr>
        <p:spPr bwMode="auto">
          <a:xfrm>
            <a:off x="1609127" y="3394688"/>
            <a:ext cx="915980" cy="692562"/>
          </a:xfrm>
          <a:prstGeom prst="rect">
            <a:avLst/>
          </a:prstGeom>
          <a:noFill/>
          <a:ln w="9525">
            <a:noFill/>
            <a:miter lim="800000"/>
            <a:headEnd/>
            <a:tailEnd/>
          </a:ln>
        </p:spPr>
        <p:txBody>
          <a:bodyPr wrap="square">
            <a:spAutoFit/>
          </a:bodyPr>
          <a:lstStyle/>
          <a:p>
            <a:r>
              <a:rPr lang="en-US" altLang="ja-JP" sz="1016" dirty="0">
                <a:latin typeface="ＭＳ ゴシック" pitchFamily="49" charset="-128"/>
                <a:ea typeface="ＭＳ ゴシック" pitchFamily="49" charset="-128"/>
              </a:rPr>
              <a:t> 829</a:t>
            </a:r>
            <a:r>
              <a:rPr lang="ja-JP" altLang="en-US" sz="711" dirty="0" smtClean="0">
                <a:latin typeface="ＭＳ ゴシック" pitchFamily="49" charset="-128"/>
                <a:ea typeface="ＭＳ ゴシック" pitchFamily="49" charset="-128"/>
              </a:rPr>
              <a:t>センター</a:t>
            </a:r>
            <a:endParaRPr lang="en-US" altLang="ja-JP" sz="711" dirty="0">
              <a:latin typeface="ＭＳ ゴシック" pitchFamily="49" charset="-128"/>
              <a:ea typeface="ＭＳ ゴシック" pitchFamily="49" charset="-128"/>
            </a:endParaRPr>
          </a:p>
          <a:p>
            <a:r>
              <a:rPr lang="en-US" altLang="ja-JP" sz="1016" dirty="0">
                <a:latin typeface="ＭＳ ゴシック" panose="020B0609070205080204" pitchFamily="49" charset="-128"/>
                <a:ea typeface="ＭＳ ゴシック" panose="020B0609070205080204" pitchFamily="49" charset="-128"/>
              </a:rPr>
              <a:t> </a:t>
            </a:r>
            <a:r>
              <a:rPr lang="en-US" altLang="ja-JP" sz="1016" dirty="0" smtClean="0">
                <a:latin typeface="ＭＳ ゴシック" panose="020B0609070205080204" pitchFamily="49" charset="-128"/>
                <a:ea typeface="ＭＳ ゴシック" panose="020B0609070205080204" pitchFamily="49" charset="-128"/>
              </a:rPr>
              <a:t>3,432</a:t>
            </a:r>
            <a:r>
              <a:rPr lang="ja-JP" altLang="en-US" sz="677" dirty="0" smtClean="0">
                <a:latin typeface="ＭＳ ゴシック" panose="020B0609070205080204" pitchFamily="49" charset="-128"/>
                <a:ea typeface="ＭＳ ゴシック" panose="020B0609070205080204" pitchFamily="49" charset="-128"/>
              </a:rPr>
              <a:t>人</a:t>
            </a:r>
            <a:endParaRPr lang="en-US" altLang="ja-JP" sz="711" dirty="0">
              <a:latin typeface="ＭＳ ゴシック" panose="020B0609070205080204" pitchFamily="49" charset="-128"/>
              <a:ea typeface="ＭＳ ゴシック" panose="020B0609070205080204" pitchFamily="49" charset="-128"/>
            </a:endParaRPr>
          </a:p>
          <a:p>
            <a:r>
              <a:rPr lang="ja-JP" altLang="en-US" sz="623" dirty="0" smtClean="0">
                <a:latin typeface="ＭＳ ゴシック" pitchFamily="49" charset="-128"/>
                <a:ea typeface="ＭＳ ゴシック" pitchFamily="49" charset="-128"/>
              </a:rPr>
              <a:t>（</a:t>
            </a:r>
            <a:r>
              <a:rPr lang="en-US" altLang="ja-JP" sz="623" dirty="0">
                <a:latin typeface="ＭＳ ゴシック" pitchFamily="49" charset="-128"/>
                <a:ea typeface="ＭＳ ゴシック" pitchFamily="49" charset="-128"/>
              </a:rPr>
              <a:t>2017</a:t>
            </a:r>
            <a:r>
              <a:rPr lang="ja-JP" altLang="en-US" sz="623" dirty="0" smtClean="0">
                <a:latin typeface="ＭＳ ゴシック" pitchFamily="49" charset="-128"/>
                <a:ea typeface="ＭＳ ゴシック" pitchFamily="49" charset="-128"/>
              </a:rPr>
              <a:t>年</a:t>
            </a:r>
            <a:endParaRPr lang="en-US" altLang="ja-JP" sz="623" dirty="0">
              <a:latin typeface="ＭＳ ゴシック" pitchFamily="49" charset="-128"/>
              <a:ea typeface="ＭＳ ゴシック" pitchFamily="49" charset="-128"/>
            </a:endParaRPr>
          </a:p>
          <a:p>
            <a:r>
              <a:rPr lang="ja-JP" altLang="en-US" sz="623" dirty="0">
                <a:latin typeface="ＭＳ ゴシック" pitchFamily="49" charset="-128"/>
                <a:ea typeface="ＭＳ ゴシック" pitchFamily="49" charset="-128"/>
              </a:rPr>
              <a:t>  ４月１日現在）</a:t>
            </a:r>
            <a:endParaRPr lang="en-US" altLang="ja-JP" sz="623" dirty="0">
              <a:latin typeface="ＭＳ ゴシック" pitchFamily="49" charset="-128"/>
              <a:ea typeface="ＭＳ ゴシック" pitchFamily="49" charset="-128"/>
            </a:endParaRPr>
          </a:p>
          <a:p>
            <a:endParaRPr lang="ja-JP" altLang="en-US" sz="623" dirty="0">
              <a:latin typeface="ＭＳ ゴシック" pitchFamily="49" charset="-128"/>
              <a:ea typeface="ＭＳ ゴシック" pitchFamily="49" charset="-128"/>
            </a:endParaRPr>
          </a:p>
        </p:txBody>
      </p:sp>
      <p:sp>
        <p:nvSpPr>
          <p:cNvPr id="4130" name="AutoShape 50"/>
          <p:cNvSpPr>
            <a:spLocks noChangeArrowheads="1"/>
          </p:cNvSpPr>
          <p:nvPr/>
        </p:nvSpPr>
        <p:spPr bwMode="auto">
          <a:xfrm rot="10800000">
            <a:off x="4315680" y="2332905"/>
            <a:ext cx="504825" cy="44916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821 h 21600"/>
              <a:gd name="T20" fmla="*/ 18507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603" y="0"/>
                </a:moveTo>
                <a:lnTo>
                  <a:pt x="9606" y="9606"/>
                </a:lnTo>
                <a:lnTo>
                  <a:pt x="12699" y="9606"/>
                </a:lnTo>
                <a:lnTo>
                  <a:pt x="12699" y="14821"/>
                </a:lnTo>
                <a:lnTo>
                  <a:pt x="0" y="14821"/>
                </a:lnTo>
                <a:lnTo>
                  <a:pt x="0" y="21600"/>
                </a:lnTo>
                <a:lnTo>
                  <a:pt x="18507" y="21600"/>
                </a:lnTo>
                <a:lnTo>
                  <a:pt x="18507" y="9606"/>
                </a:lnTo>
                <a:lnTo>
                  <a:pt x="21600" y="9606"/>
                </a:lnTo>
                <a:close/>
              </a:path>
            </a:pathLst>
          </a:custGeom>
          <a:solidFill>
            <a:srgbClr val="FFECD9"/>
          </a:solidFill>
          <a:ln w="6350">
            <a:solidFill>
              <a:srgbClr val="FFC000"/>
            </a:solidFill>
            <a:miter lim="800000"/>
            <a:headEnd/>
            <a:tailEnd/>
          </a:ln>
        </p:spPr>
        <p:txBody>
          <a:bodyPr rot="10800000" wrap="none" anchor="ctr"/>
          <a:lstStyle/>
          <a:p>
            <a:endParaRPr lang="ja-JP" altLang="en-US" sz="1600"/>
          </a:p>
        </p:txBody>
      </p:sp>
      <p:sp>
        <p:nvSpPr>
          <p:cNvPr id="4131" name="Text Box 43"/>
          <p:cNvSpPr txBox="1">
            <a:spLocks noChangeArrowheads="1"/>
          </p:cNvSpPr>
          <p:nvPr/>
        </p:nvSpPr>
        <p:spPr bwMode="auto">
          <a:xfrm>
            <a:off x="4357063" y="2300688"/>
            <a:ext cx="588953" cy="229165"/>
          </a:xfrm>
          <a:prstGeom prst="rect">
            <a:avLst/>
          </a:prstGeom>
          <a:noFill/>
          <a:ln w="9525">
            <a:noFill/>
            <a:miter lim="800000"/>
            <a:headEnd/>
            <a:tailEnd/>
          </a:ln>
        </p:spPr>
        <p:txBody>
          <a:bodyPr wrap="square">
            <a:spAutoFit/>
          </a:bodyPr>
          <a:lstStyle/>
          <a:p>
            <a:pPr>
              <a:spcBef>
                <a:spcPct val="50000"/>
              </a:spcBef>
            </a:pPr>
            <a:r>
              <a:rPr lang="ja-JP" altLang="en-US" sz="889" dirty="0"/>
              <a:t>建議等</a:t>
            </a:r>
          </a:p>
        </p:txBody>
      </p:sp>
      <p:sp>
        <p:nvSpPr>
          <p:cNvPr id="64" name="AutoShape 6"/>
          <p:cNvSpPr>
            <a:spLocks noChangeArrowheads="1"/>
          </p:cNvSpPr>
          <p:nvPr/>
        </p:nvSpPr>
        <p:spPr bwMode="auto">
          <a:xfrm>
            <a:off x="8133591" y="3935264"/>
            <a:ext cx="647700" cy="554073"/>
          </a:xfrm>
          <a:prstGeom prst="leftArrow">
            <a:avLst>
              <a:gd name="adj1" fmla="val 58167"/>
              <a:gd name="adj2" fmla="val 48321"/>
            </a:avLst>
          </a:prstGeom>
          <a:solidFill>
            <a:schemeClr val="bg1">
              <a:lumMod val="95000"/>
            </a:schemeClr>
          </a:solidFill>
          <a:ln w="3175">
            <a:solidFill>
              <a:schemeClr val="tx1"/>
            </a:solidFill>
            <a:miter lim="800000"/>
            <a:headEnd/>
            <a:tailEnd/>
          </a:ln>
          <a:effectLst/>
        </p:spPr>
        <p:txBody>
          <a:bodyPr wrap="none" lIns="48000" tIns="40635" rIns="81268" bIns="40635" anchor="ctr"/>
          <a:lstStyle/>
          <a:p>
            <a:pPr algn="ctr">
              <a:defRPr/>
            </a:pPr>
            <a:r>
              <a:rPr lang="ja-JP" altLang="en-US" sz="979" dirty="0">
                <a:latin typeface="ＭＳ Ｐゴシック" pitchFamily="50" charset="-128"/>
                <a:ea typeface="ＭＳ Ｐゴシック" pitchFamily="50" charset="-128"/>
              </a:rPr>
              <a:t>情報 </a:t>
            </a:r>
          </a:p>
        </p:txBody>
      </p:sp>
      <p:sp>
        <p:nvSpPr>
          <p:cNvPr id="103431" name="AutoShape 7"/>
          <p:cNvSpPr>
            <a:spLocks noChangeArrowheads="1"/>
          </p:cNvSpPr>
          <p:nvPr/>
        </p:nvSpPr>
        <p:spPr bwMode="auto">
          <a:xfrm>
            <a:off x="6491657" y="2799503"/>
            <a:ext cx="1008063" cy="623331"/>
          </a:xfrm>
          <a:prstGeom prst="rightArrow">
            <a:avLst>
              <a:gd name="adj1" fmla="val 52963"/>
              <a:gd name="adj2" fmla="val 42900"/>
            </a:avLst>
          </a:prstGeom>
          <a:solidFill>
            <a:schemeClr val="bg1">
              <a:lumMod val="95000"/>
            </a:schemeClr>
          </a:solidFill>
          <a:ln w="3175" algn="ctr">
            <a:solidFill>
              <a:schemeClr val="tx1"/>
            </a:solidFill>
            <a:miter lim="800000"/>
            <a:headEnd/>
            <a:tailEnd/>
          </a:ln>
          <a:effectLst/>
        </p:spPr>
        <p:txBody>
          <a:bodyPr wrap="none" lIns="81268" tIns="40635" rIns="81268" bIns="40635" anchor="ctr"/>
          <a:lstStyle/>
          <a:p>
            <a:pPr>
              <a:defRPr/>
            </a:pPr>
            <a:r>
              <a:rPr lang="ja-JP" altLang="en-US" sz="979" dirty="0">
                <a:latin typeface="ＭＳ Ｐゴシック" pitchFamily="50" charset="-128"/>
                <a:ea typeface="ＭＳ Ｐゴシック" pitchFamily="50" charset="-128"/>
              </a:rPr>
              <a:t>  措置要求</a:t>
            </a:r>
          </a:p>
          <a:p>
            <a:pPr>
              <a:defRPr/>
            </a:pPr>
            <a:r>
              <a:rPr lang="ja-JP" altLang="en-US" sz="979" dirty="0">
                <a:latin typeface="ＭＳ Ｐゴシック" pitchFamily="50" charset="-128"/>
                <a:ea typeface="ＭＳ Ｐゴシック" pitchFamily="50" charset="-128"/>
              </a:rPr>
              <a:t>  ・勧告等</a:t>
            </a:r>
          </a:p>
        </p:txBody>
      </p:sp>
      <p:sp>
        <p:nvSpPr>
          <p:cNvPr id="103430" name="AutoShape 6"/>
          <p:cNvSpPr>
            <a:spLocks noChangeArrowheads="1"/>
          </p:cNvSpPr>
          <p:nvPr/>
        </p:nvSpPr>
        <p:spPr bwMode="auto">
          <a:xfrm>
            <a:off x="6499054" y="3934485"/>
            <a:ext cx="936625" cy="554073"/>
          </a:xfrm>
          <a:prstGeom prst="leftArrow">
            <a:avLst>
              <a:gd name="adj1" fmla="val 58167"/>
              <a:gd name="adj2" fmla="val 48321"/>
            </a:avLst>
          </a:prstGeom>
          <a:solidFill>
            <a:schemeClr val="bg1">
              <a:lumMod val="95000"/>
            </a:schemeClr>
          </a:solidFill>
          <a:ln w="3175">
            <a:solidFill>
              <a:schemeClr val="tx1"/>
            </a:solidFill>
            <a:miter lim="800000"/>
            <a:headEnd/>
            <a:tailEnd/>
          </a:ln>
          <a:effectLst/>
        </p:spPr>
        <p:txBody>
          <a:bodyPr wrap="none" lIns="48000" tIns="40635" rIns="81268" bIns="40635" anchor="ctr"/>
          <a:lstStyle/>
          <a:p>
            <a:pPr algn="ctr">
              <a:defRPr/>
            </a:pPr>
            <a:r>
              <a:rPr lang="ja-JP" altLang="en-US" sz="979" dirty="0">
                <a:latin typeface="ＭＳ Ｐゴシック" pitchFamily="50" charset="-128"/>
                <a:ea typeface="ＭＳ Ｐゴシック" pitchFamily="50" charset="-128"/>
              </a:rPr>
              <a:t>情報 </a:t>
            </a:r>
          </a:p>
        </p:txBody>
      </p:sp>
      <p:sp>
        <p:nvSpPr>
          <p:cNvPr id="103429" name="AutoShape 5"/>
          <p:cNvSpPr>
            <a:spLocks noChangeArrowheads="1"/>
          </p:cNvSpPr>
          <p:nvPr/>
        </p:nvSpPr>
        <p:spPr bwMode="auto">
          <a:xfrm rot="21038645">
            <a:off x="6437907" y="1763000"/>
            <a:ext cx="2555479" cy="474139"/>
          </a:xfrm>
          <a:prstGeom prst="rightArrow">
            <a:avLst>
              <a:gd name="adj1" fmla="val 57361"/>
              <a:gd name="adj2" fmla="val 45981"/>
            </a:avLst>
          </a:prstGeom>
          <a:solidFill>
            <a:schemeClr val="bg1">
              <a:lumMod val="95000"/>
            </a:schemeClr>
          </a:solidFill>
          <a:ln w="3175" algn="ctr">
            <a:solidFill>
              <a:schemeClr val="tx1"/>
            </a:solidFill>
            <a:miter lim="800000"/>
            <a:headEnd/>
            <a:tailEnd/>
          </a:ln>
          <a:effectLst/>
        </p:spPr>
        <p:txBody>
          <a:bodyPr wrap="none" lIns="72000" tIns="36000" rIns="72000" bIns="36000" anchor="ctr" anchorCtr="0"/>
          <a:lstStyle/>
          <a:p>
            <a:pPr algn="dist">
              <a:defRPr/>
            </a:pPr>
            <a:r>
              <a:rPr lang="ja-JP" altLang="en-US" sz="979" dirty="0">
                <a:latin typeface="ＭＳ Ｐゴシック" pitchFamily="50" charset="-128"/>
                <a:ea typeface="ＭＳ Ｐゴシック" pitchFamily="50" charset="-128"/>
              </a:rPr>
              <a:t>         　　　勧告・命令、指導啓発等</a:t>
            </a:r>
          </a:p>
        </p:txBody>
      </p:sp>
      <p:sp>
        <p:nvSpPr>
          <p:cNvPr id="103434" name="AutoShape 10"/>
          <p:cNvSpPr>
            <a:spLocks noChangeArrowheads="1"/>
          </p:cNvSpPr>
          <p:nvPr/>
        </p:nvSpPr>
        <p:spPr bwMode="auto">
          <a:xfrm rot="733642">
            <a:off x="708813" y="1568287"/>
            <a:ext cx="2406651" cy="467883"/>
          </a:xfrm>
          <a:prstGeom prst="leftArrow">
            <a:avLst>
              <a:gd name="adj1" fmla="val 62574"/>
              <a:gd name="adj2" fmla="val 60537"/>
            </a:avLst>
          </a:prstGeom>
          <a:solidFill>
            <a:schemeClr val="bg1">
              <a:lumMod val="95000"/>
            </a:schemeClr>
          </a:solidFill>
          <a:ln w="3175">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公表・注意喚起</a:t>
            </a:r>
          </a:p>
        </p:txBody>
      </p:sp>
      <p:sp>
        <p:nvSpPr>
          <p:cNvPr id="49" name="AutoShape 35"/>
          <p:cNvSpPr>
            <a:spLocks noChangeArrowheads="1"/>
          </p:cNvSpPr>
          <p:nvPr/>
        </p:nvSpPr>
        <p:spPr bwMode="auto">
          <a:xfrm>
            <a:off x="3203244" y="6450032"/>
            <a:ext cx="3135195" cy="257476"/>
          </a:xfrm>
          <a:prstGeom prst="roundRect">
            <a:avLst>
              <a:gd name="adj" fmla="val 31212"/>
            </a:avLst>
          </a:prstGeom>
          <a:solidFill>
            <a:srgbClr val="FFFF99"/>
          </a:solidFill>
          <a:ln w="19050">
            <a:noFill/>
            <a:round/>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lIns="72000" tIns="36000" rIns="72000" bIns="36000" anchor="ctr" anchorCtr="0"/>
          <a:lstStyle/>
          <a:p>
            <a:pPr algn="ctr">
              <a:lnSpc>
                <a:spcPts val="1333"/>
              </a:lnSpc>
              <a:defRPr/>
            </a:pPr>
            <a:r>
              <a:rPr lang="ja-JP" altLang="en-US" sz="1600" b="1" dirty="0" smtClean="0">
                <a:latin typeface="ＭＳ Ｐゴシック" pitchFamily="50" charset="-128"/>
                <a:ea typeface="ＭＳ Ｐゴシック" pitchFamily="50" charset="-128"/>
              </a:rPr>
              <a:t>（特定）適格消費者団体</a:t>
            </a:r>
            <a:endParaRPr lang="en-US" altLang="ja-JP" sz="1600" b="1" dirty="0">
              <a:latin typeface="ＭＳ Ｐゴシック" pitchFamily="50" charset="-128"/>
              <a:ea typeface="ＭＳ Ｐゴシック" pitchFamily="50" charset="-128"/>
            </a:endParaRPr>
          </a:p>
        </p:txBody>
      </p:sp>
      <p:sp>
        <p:nvSpPr>
          <p:cNvPr id="46" name="正方形/長方形 42"/>
          <p:cNvSpPr>
            <a:spLocks noChangeArrowheads="1"/>
          </p:cNvSpPr>
          <p:nvPr/>
        </p:nvSpPr>
        <p:spPr bwMode="auto">
          <a:xfrm>
            <a:off x="1555133" y="4753535"/>
            <a:ext cx="1032603" cy="571503"/>
          </a:xfrm>
          <a:prstGeom prst="rect">
            <a:avLst/>
          </a:prstGeom>
          <a:noFill/>
          <a:ln w="9525">
            <a:noFill/>
            <a:miter lim="800000"/>
            <a:headEnd/>
            <a:tailEnd/>
          </a:ln>
        </p:spPr>
        <p:txBody>
          <a:bodyPr wrap="square">
            <a:spAutoFit/>
          </a:bodyPr>
          <a:lstStyle/>
          <a:p>
            <a:pPr algn="ctr"/>
            <a:r>
              <a:rPr lang="en-US" altLang="ja-JP" sz="1245" dirty="0" smtClean="0">
                <a:latin typeface="ＭＳ ゴシック" pitchFamily="49" charset="-128"/>
                <a:ea typeface="ＭＳ ゴシック" pitchFamily="49" charset="-128"/>
              </a:rPr>
              <a:t>958</a:t>
            </a:r>
            <a:r>
              <a:rPr lang="ja-JP" altLang="en-US" sz="711" dirty="0" smtClean="0">
                <a:latin typeface="ＭＳ ゴシック" pitchFamily="49" charset="-128"/>
                <a:ea typeface="ＭＳ ゴシック" pitchFamily="49" charset="-128"/>
              </a:rPr>
              <a:t>窓口</a:t>
            </a:r>
            <a:endParaRPr lang="ja-JP" altLang="en-US" sz="889" dirty="0">
              <a:latin typeface="ＭＳ ゴシック" pitchFamily="49" charset="-128"/>
              <a:ea typeface="ＭＳ ゴシック" pitchFamily="49" charset="-128"/>
            </a:endParaRPr>
          </a:p>
          <a:p>
            <a:r>
              <a:rPr lang="ja-JP" altLang="en-US" sz="623" dirty="0">
                <a:latin typeface="ＭＳ ゴシック" pitchFamily="49" charset="-128"/>
                <a:ea typeface="ＭＳ ゴシック" pitchFamily="49" charset="-128"/>
              </a:rPr>
              <a:t> </a:t>
            </a:r>
            <a:r>
              <a:rPr lang="ja-JP" altLang="en-US" sz="623" dirty="0" smtClean="0">
                <a:latin typeface="ＭＳ ゴシック" pitchFamily="49" charset="-128"/>
                <a:ea typeface="ＭＳ ゴシック" pitchFamily="49" charset="-128"/>
              </a:rPr>
              <a:t>（</a:t>
            </a:r>
            <a:r>
              <a:rPr lang="en-US" altLang="ja-JP" sz="623" dirty="0" smtClean="0">
                <a:latin typeface="ＭＳ ゴシック" pitchFamily="49" charset="-128"/>
                <a:ea typeface="ＭＳ ゴシック" pitchFamily="49" charset="-128"/>
              </a:rPr>
              <a:t>2017</a:t>
            </a:r>
            <a:r>
              <a:rPr lang="ja-JP" altLang="en-US" sz="623" dirty="0" smtClean="0">
                <a:latin typeface="ＭＳ ゴシック" pitchFamily="49" charset="-128"/>
                <a:ea typeface="ＭＳ ゴシック" pitchFamily="49" charset="-128"/>
              </a:rPr>
              <a:t>年</a:t>
            </a:r>
            <a:endParaRPr lang="en-US" altLang="ja-JP" sz="623" dirty="0">
              <a:latin typeface="ＭＳ ゴシック" pitchFamily="49" charset="-128"/>
              <a:ea typeface="ＭＳ ゴシック" pitchFamily="49" charset="-128"/>
            </a:endParaRPr>
          </a:p>
          <a:p>
            <a:r>
              <a:rPr lang="ja-JP" altLang="en-US" sz="623" dirty="0">
                <a:latin typeface="ＭＳ ゴシック" pitchFamily="49" charset="-128"/>
                <a:ea typeface="ＭＳ ゴシック" pitchFamily="49" charset="-128"/>
              </a:rPr>
              <a:t>   ４月１日現在）</a:t>
            </a:r>
            <a:endParaRPr lang="en-US" altLang="ja-JP" sz="623" dirty="0">
              <a:latin typeface="ＭＳ ゴシック" pitchFamily="49" charset="-128"/>
              <a:ea typeface="ＭＳ ゴシック" pitchFamily="49" charset="-128"/>
            </a:endParaRPr>
          </a:p>
          <a:p>
            <a:endParaRPr lang="ja-JP" altLang="en-US" sz="623" dirty="0">
              <a:latin typeface="ＭＳ ゴシック" pitchFamily="49" charset="-128"/>
              <a:ea typeface="ＭＳ ゴシック" pitchFamily="49" charset="-128"/>
            </a:endParaRPr>
          </a:p>
        </p:txBody>
      </p:sp>
      <p:sp>
        <p:nvSpPr>
          <p:cNvPr id="51" name="AutoShape 5"/>
          <p:cNvSpPr>
            <a:spLocks noChangeArrowheads="1"/>
          </p:cNvSpPr>
          <p:nvPr/>
        </p:nvSpPr>
        <p:spPr bwMode="auto">
          <a:xfrm rot="20650731">
            <a:off x="6310244" y="5954871"/>
            <a:ext cx="2688911" cy="303599"/>
          </a:xfrm>
          <a:prstGeom prst="rightArrow">
            <a:avLst>
              <a:gd name="adj1" fmla="val 57361"/>
              <a:gd name="adj2" fmla="val 45981"/>
            </a:avLst>
          </a:prstGeom>
          <a:solidFill>
            <a:schemeClr val="bg1">
              <a:lumMod val="95000"/>
            </a:schemeClr>
          </a:solidFill>
          <a:ln w="3175" algn="ctr">
            <a:solidFill>
              <a:schemeClr val="tx1"/>
            </a:solidFill>
            <a:miter lim="800000"/>
            <a:headEnd/>
            <a:tailEnd/>
          </a:ln>
          <a:effectLst/>
        </p:spPr>
        <p:txBody>
          <a:bodyPr wrap="none" lIns="72000" tIns="36000" rIns="72000" bIns="36000" anchor="ctr" anchorCtr="0"/>
          <a:lstStyle/>
          <a:p>
            <a:pPr algn="ctr">
              <a:defRPr/>
            </a:pPr>
            <a:r>
              <a:rPr lang="ja-JP" altLang="en-US" sz="900" dirty="0">
                <a:latin typeface="ＭＳ Ｐゴシック" pitchFamily="50" charset="-128"/>
                <a:ea typeface="ＭＳ Ｐゴシック" pitchFamily="50" charset="-128"/>
              </a:rPr>
              <a:t>差止</a:t>
            </a:r>
            <a:r>
              <a:rPr lang="ja-JP" altLang="en-US" sz="900" dirty="0" smtClean="0">
                <a:latin typeface="ＭＳ Ｐゴシック" pitchFamily="50" charset="-128"/>
                <a:ea typeface="ＭＳ Ｐゴシック" pitchFamily="50" charset="-128"/>
              </a:rPr>
              <a:t>請求・被害回復請求</a:t>
            </a:r>
            <a:endParaRPr lang="ja-JP" altLang="en-US" sz="900" dirty="0">
              <a:latin typeface="ＭＳ Ｐゴシック" pitchFamily="50" charset="-128"/>
              <a:ea typeface="ＭＳ Ｐゴシック" pitchFamily="50" charset="-128"/>
            </a:endParaRPr>
          </a:p>
        </p:txBody>
      </p:sp>
      <p:sp>
        <p:nvSpPr>
          <p:cNvPr id="55" name="Rectangle 25"/>
          <p:cNvSpPr>
            <a:spLocks noChangeArrowheads="1"/>
          </p:cNvSpPr>
          <p:nvPr/>
        </p:nvSpPr>
        <p:spPr bwMode="auto">
          <a:xfrm>
            <a:off x="3158856" y="1222377"/>
            <a:ext cx="3323301" cy="367827"/>
          </a:xfrm>
          <a:prstGeom prst="rect">
            <a:avLst/>
          </a:prstGeom>
          <a:solidFill>
            <a:schemeClr val="bg1"/>
          </a:solidFill>
          <a:ln w="19050">
            <a:solidFill>
              <a:schemeClr val="tx1"/>
            </a:solidFill>
            <a:miter lim="800000"/>
            <a:headEnd/>
            <a:tailEnd/>
          </a:ln>
        </p:spPr>
        <p:txBody>
          <a:bodyPr wrap="none" lIns="81268" tIns="40635" rIns="81268" bIns="40635" anchor="ctr"/>
          <a:lstStyle/>
          <a:p>
            <a:pPr algn="ctr"/>
            <a:r>
              <a:rPr lang="ja-JP" altLang="en-US" sz="1423" b="1" dirty="0">
                <a:latin typeface="ＭＳ Ｐゴシック" charset="-128"/>
              </a:rPr>
              <a:t>内　閣　総　理　大　臣</a:t>
            </a:r>
          </a:p>
        </p:txBody>
      </p:sp>
      <p:sp>
        <p:nvSpPr>
          <p:cNvPr id="54" name="AutoShape 10"/>
          <p:cNvSpPr>
            <a:spLocks noChangeArrowheads="1"/>
          </p:cNvSpPr>
          <p:nvPr/>
        </p:nvSpPr>
        <p:spPr bwMode="auto">
          <a:xfrm rot="798371">
            <a:off x="648121" y="6114855"/>
            <a:ext cx="2568235" cy="389675"/>
          </a:xfrm>
          <a:prstGeom prst="leftArrow">
            <a:avLst>
              <a:gd name="adj1" fmla="val 62574"/>
              <a:gd name="adj2" fmla="val 60537"/>
            </a:avLst>
          </a:prstGeom>
          <a:solidFill>
            <a:schemeClr val="bg1">
              <a:lumMod val="95000"/>
            </a:schemeClr>
          </a:solidFill>
          <a:ln w="3175">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情報提供</a:t>
            </a:r>
          </a:p>
        </p:txBody>
      </p:sp>
      <p:sp>
        <p:nvSpPr>
          <p:cNvPr id="52" name="AutoShape 5"/>
          <p:cNvSpPr>
            <a:spLocks noChangeArrowheads="1"/>
          </p:cNvSpPr>
          <p:nvPr/>
        </p:nvSpPr>
        <p:spPr bwMode="auto">
          <a:xfrm rot="21048531">
            <a:off x="695791" y="5348540"/>
            <a:ext cx="2486231" cy="465568"/>
          </a:xfrm>
          <a:prstGeom prst="rightArrow">
            <a:avLst>
              <a:gd name="adj1" fmla="val 57361"/>
              <a:gd name="adj2" fmla="val 45981"/>
            </a:avLst>
          </a:prstGeom>
          <a:solidFill>
            <a:schemeClr val="bg1">
              <a:lumMod val="95000"/>
            </a:schemeClr>
          </a:solidFill>
          <a:ln w="3175" algn="ctr">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情報</a:t>
            </a:r>
          </a:p>
        </p:txBody>
      </p:sp>
      <p:sp>
        <p:nvSpPr>
          <p:cNvPr id="53" name="AutoShape 5"/>
          <p:cNvSpPr>
            <a:spLocks noChangeArrowheads="1"/>
          </p:cNvSpPr>
          <p:nvPr/>
        </p:nvSpPr>
        <p:spPr bwMode="auto">
          <a:xfrm rot="5400000">
            <a:off x="3219318" y="6074714"/>
            <a:ext cx="528244" cy="430151"/>
          </a:xfrm>
          <a:prstGeom prst="rightArrow">
            <a:avLst>
              <a:gd name="adj1" fmla="val 57361"/>
              <a:gd name="adj2" fmla="val 45981"/>
            </a:avLst>
          </a:prstGeom>
          <a:solidFill>
            <a:schemeClr val="bg1">
              <a:lumMod val="95000"/>
            </a:schemeClr>
          </a:solidFill>
          <a:ln w="3175" algn="ctr">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協力</a:t>
            </a:r>
          </a:p>
        </p:txBody>
      </p:sp>
      <p:sp>
        <p:nvSpPr>
          <p:cNvPr id="56" name="Rectangle 4"/>
          <p:cNvSpPr>
            <a:spLocks noChangeArrowheads="1"/>
          </p:cNvSpPr>
          <p:nvPr/>
        </p:nvSpPr>
        <p:spPr bwMode="auto">
          <a:xfrm>
            <a:off x="381005" y="42401"/>
            <a:ext cx="9144001" cy="479425"/>
          </a:xfrm>
          <a:prstGeom prst="rect">
            <a:avLst/>
          </a:prstGeom>
          <a:solidFill>
            <a:srgbClr val="00B0F0">
              <a:alpha val="50195"/>
            </a:srgbClr>
          </a:solidFill>
          <a:ln w="57150" cmpd="thickThin">
            <a:noFill/>
            <a:miter lim="800000"/>
            <a:headEnd/>
            <a:tailEnd/>
          </a:ln>
        </p:spPr>
        <p:txBody>
          <a:bodyPr wrap="none" lIns="91429" tIns="45715" rIns="91429" bIns="45715" anchor="ctr"/>
          <a:lstStyle/>
          <a:p>
            <a:pPr algn="ctr"/>
            <a:r>
              <a:rPr lang="ja-JP" altLang="en-US" sz="2400" dirty="0">
                <a:solidFill>
                  <a:schemeClr val="bg1"/>
                </a:solidFill>
                <a:ea typeface="ＤＦ特太ゴシック体" pitchFamily="1" charset="-128"/>
              </a:rPr>
              <a:t>１．消費者行政の体制</a:t>
            </a:r>
          </a:p>
        </p:txBody>
      </p:sp>
      <p:sp>
        <p:nvSpPr>
          <p:cNvPr id="57" name="角丸四角形 56"/>
          <p:cNvSpPr/>
          <p:nvPr/>
        </p:nvSpPr>
        <p:spPr>
          <a:xfrm>
            <a:off x="402526" y="569610"/>
            <a:ext cx="8949567" cy="596316"/>
          </a:xfrm>
          <a:prstGeom prst="roundRect">
            <a:avLst>
              <a:gd name="adj" fmla="val 4720"/>
            </a:avLst>
          </a:prstGeom>
          <a:solidFill>
            <a:schemeClr val="bg1"/>
          </a:solidFill>
          <a:ln w="31750">
            <a:solidFill>
              <a:schemeClr val="accent6"/>
            </a:solidFill>
          </a:ln>
        </p:spPr>
        <p:style>
          <a:lnRef idx="1">
            <a:schemeClr val="accent4"/>
          </a:lnRef>
          <a:fillRef idx="2">
            <a:schemeClr val="accent4"/>
          </a:fillRef>
          <a:effectRef idx="1">
            <a:schemeClr val="accent4"/>
          </a:effectRef>
          <a:fontRef idx="minor">
            <a:schemeClr val="dk1"/>
          </a:fontRef>
        </p:style>
        <p:txBody>
          <a:bodyPr lIns="91429" tIns="45715" rIns="91429" bIns="45715" rtlCol="0" anchor="t" anchorCtr="0"/>
          <a:lstStyle/>
          <a:p>
            <a:r>
              <a:rPr lang="ja-JP" altLang="en-US" sz="1000" b="1" dirty="0">
                <a:solidFill>
                  <a:prstClr val="black"/>
                </a:solidFill>
              </a:rPr>
              <a:t>○過去、各府省庁縦割りの仕組みの下、産業振興の間接的、派生的テーマとして、消費者行政が行われる中、悪質商法・偽装表示等の被害を受ける消費者が続　</a:t>
            </a:r>
            <a:endParaRPr lang="en-US" altLang="ja-JP" sz="1000" b="1" dirty="0">
              <a:solidFill>
                <a:prstClr val="black"/>
              </a:solidFill>
            </a:endParaRPr>
          </a:p>
          <a:p>
            <a:r>
              <a:rPr lang="ja-JP" altLang="en-US" sz="1000" b="1" dirty="0">
                <a:solidFill>
                  <a:prstClr val="black"/>
                </a:solidFill>
              </a:rPr>
              <a:t>　  出し、製品や食品による不慮の消費者事故も表面化</a:t>
            </a:r>
            <a:endParaRPr lang="en-US" altLang="ja-JP" sz="1000" b="1" dirty="0">
              <a:solidFill>
                <a:prstClr val="black"/>
              </a:solidFill>
            </a:endParaRPr>
          </a:p>
          <a:p>
            <a:endParaRPr lang="en-US" altLang="ja-JP" sz="200" b="1" dirty="0">
              <a:solidFill>
                <a:prstClr val="black"/>
              </a:solidFill>
            </a:endParaRPr>
          </a:p>
          <a:p>
            <a:r>
              <a:rPr lang="ja-JP" altLang="en-US" sz="1000" b="1" dirty="0">
                <a:solidFill>
                  <a:prstClr val="black"/>
                </a:solidFill>
                <a:latin typeface="+mn-ea"/>
              </a:rPr>
              <a:t>○こうした社会状況を</a:t>
            </a:r>
            <a:r>
              <a:rPr lang="ja-JP" altLang="en-US" sz="1000" b="1" dirty="0" smtClean="0">
                <a:solidFill>
                  <a:prstClr val="black"/>
                </a:solidFill>
                <a:latin typeface="+mn-ea"/>
              </a:rPr>
              <a:t>踏まえ、消費者</a:t>
            </a:r>
            <a:r>
              <a:rPr lang="ja-JP" altLang="en-US" sz="1000" b="1" dirty="0">
                <a:solidFill>
                  <a:prstClr val="black"/>
                </a:solidFill>
                <a:latin typeface="+mn-ea"/>
              </a:rPr>
              <a:t>行政</a:t>
            </a:r>
            <a:r>
              <a:rPr lang="ja-JP" altLang="en-US" sz="1000" b="1" dirty="0" smtClean="0">
                <a:solidFill>
                  <a:prstClr val="black"/>
                </a:solidFill>
                <a:latin typeface="+mn-ea"/>
              </a:rPr>
              <a:t>の「司令塔」「エンジン役」として、</a:t>
            </a:r>
            <a:r>
              <a:rPr lang="en-US" altLang="ja-JP" sz="1000" b="1" u="sng" dirty="0">
                <a:solidFill>
                  <a:prstClr val="black"/>
                </a:solidFill>
                <a:latin typeface="+mn-ea"/>
              </a:rPr>
              <a:t>2009</a:t>
            </a:r>
            <a:r>
              <a:rPr lang="ja-JP" altLang="en-US" sz="1000" b="1" u="sng" dirty="0" smtClean="0">
                <a:solidFill>
                  <a:prstClr val="black"/>
                </a:solidFill>
                <a:latin typeface="+mn-ea"/>
              </a:rPr>
              <a:t>年（平成２１年）９月</a:t>
            </a:r>
            <a:r>
              <a:rPr lang="ja-JP" altLang="en-US" sz="1000" b="1" u="sng" dirty="0">
                <a:solidFill>
                  <a:prstClr val="black"/>
                </a:solidFill>
                <a:latin typeface="+mn-ea"/>
              </a:rPr>
              <a:t>１日に消費者庁が発足</a:t>
            </a:r>
            <a:endParaRPr lang="en-US" altLang="ja-JP" sz="1000" b="1" u="sng" dirty="0">
              <a:solidFill>
                <a:prstClr val="black"/>
              </a:solidFill>
              <a:latin typeface="+mn-ea"/>
            </a:endParaRPr>
          </a:p>
        </p:txBody>
      </p:sp>
      <p:sp>
        <p:nvSpPr>
          <p:cNvPr id="103463" name="AutoShape 39"/>
          <p:cNvSpPr>
            <a:spLocks noChangeArrowheads="1"/>
          </p:cNvSpPr>
          <p:nvPr/>
        </p:nvSpPr>
        <p:spPr bwMode="auto">
          <a:xfrm rot="589162" flipH="1">
            <a:off x="6433058" y="5063515"/>
            <a:ext cx="2443631" cy="439084"/>
          </a:xfrm>
          <a:prstGeom prst="rightArrow">
            <a:avLst>
              <a:gd name="adj1" fmla="val 61528"/>
              <a:gd name="adj2" fmla="val 53688"/>
            </a:avLst>
          </a:prstGeom>
          <a:solidFill>
            <a:schemeClr val="bg1">
              <a:lumMod val="95000"/>
            </a:schemeClr>
          </a:solidFill>
          <a:ln w="3175" algn="ctr">
            <a:solidFill>
              <a:schemeClr val="tx1"/>
            </a:solidFill>
            <a:miter lim="800000"/>
            <a:headEnd/>
            <a:tailEnd/>
          </a:ln>
          <a:effectLst/>
        </p:spPr>
        <p:txBody>
          <a:bodyPr wrap="none" lIns="81268" tIns="40635" rIns="81268" bIns="40635" anchor="ctr"/>
          <a:lstStyle/>
          <a:p>
            <a:pPr algn="ctr">
              <a:lnSpc>
                <a:spcPct val="80000"/>
              </a:lnSpc>
              <a:defRPr/>
            </a:pPr>
            <a:r>
              <a:rPr lang="ja-JP" altLang="en-US" sz="979" dirty="0">
                <a:latin typeface="ＭＳ Ｐゴシック" pitchFamily="50" charset="-128"/>
                <a:ea typeface="ＭＳ Ｐゴシック" pitchFamily="50" charset="-128"/>
              </a:rPr>
              <a:t>情報</a:t>
            </a:r>
          </a:p>
        </p:txBody>
      </p:sp>
      <p:sp>
        <p:nvSpPr>
          <p:cNvPr id="3" name="四角形吹き出し 2"/>
          <p:cNvSpPr/>
          <p:nvPr/>
        </p:nvSpPr>
        <p:spPr>
          <a:xfrm>
            <a:off x="6546985" y="1333629"/>
            <a:ext cx="2136491" cy="345889"/>
          </a:xfrm>
          <a:prstGeom prst="wedgeRectCallout">
            <a:avLst>
              <a:gd name="adj1" fmla="val 889"/>
              <a:gd name="adj2" fmla="val 83485"/>
            </a:avLst>
          </a:prstGeom>
          <a:solidFill>
            <a:schemeClr val="bg1">
              <a:lumMod val="9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31" dirty="0">
                <a:solidFill>
                  <a:schemeClr val="tx1"/>
                </a:solidFill>
              </a:rPr>
              <a:t>公正取引委員会、経済産業局長等に</a:t>
            </a:r>
            <a:endParaRPr lang="en-US" altLang="ja-JP" sz="931" dirty="0">
              <a:solidFill>
                <a:schemeClr val="tx1"/>
              </a:solidFill>
            </a:endParaRPr>
          </a:p>
          <a:p>
            <a:pPr algn="ctr"/>
            <a:r>
              <a:rPr lang="ja-JP" altLang="en-US" sz="931" dirty="0">
                <a:solidFill>
                  <a:schemeClr val="tx1"/>
                </a:solidFill>
              </a:rPr>
              <a:t>権限の一部を委任</a:t>
            </a:r>
          </a:p>
        </p:txBody>
      </p:sp>
      <p:sp>
        <p:nvSpPr>
          <p:cNvPr id="4125" name="AutoShape 9"/>
          <p:cNvSpPr>
            <a:spLocks noChangeArrowheads="1"/>
          </p:cNvSpPr>
          <p:nvPr/>
        </p:nvSpPr>
        <p:spPr bwMode="auto">
          <a:xfrm rot="5400000">
            <a:off x="5547576" y="1561393"/>
            <a:ext cx="592403" cy="510413"/>
          </a:xfrm>
          <a:prstGeom prst="leftArrow">
            <a:avLst>
              <a:gd name="adj1" fmla="val 44500"/>
              <a:gd name="adj2" fmla="val 65366"/>
            </a:avLst>
          </a:prstGeom>
          <a:solidFill>
            <a:srgbClr val="FFECD9"/>
          </a:solidFill>
          <a:ln w="6350">
            <a:solidFill>
              <a:srgbClr val="FFC000"/>
            </a:solidFill>
            <a:miter lim="800000"/>
            <a:headEnd/>
            <a:tailEnd/>
          </a:ln>
        </p:spPr>
        <p:txBody>
          <a:bodyPr rot="10800000" vert="eaVert" wrap="none" lIns="81268" tIns="40635" rIns="81268" bIns="40635" anchor="ctr"/>
          <a:lstStyle/>
          <a:p>
            <a:pPr algn="ctr"/>
            <a:endParaRPr lang="ja-JP" altLang="en-US" sz="979">
              <a:latin typeface="ＭＳ Ｐゴシック" charset="-128"/>
            </a:endParaRPr>
          </a:p>
        </p:txBody>
      </p:sp>
      <p:sp>
        <p:nvSpPr>
          <p:cNvPr id="58" name="AutoShape 14"/>
          <p:cNvSpPr>
            <a:spLocks noChangeArrowheads="1"/>
          </p:cNvSpPr>
          <p:nvPr/>
        </p:nvSpPr>
        <p:spPr bwMode="auto">
          <a:xfrm>
            <a:off x="859785" y="4572241"/>
            <a:ext cx="820807" cy="737499"/>
          </a:xfrm>
          <a:prstGeom prst="rightArrow">
            <a:avLst>
              <a:gd name="adj1" fmla="val 63333"/>
              <a:gd name="adj2" fmla="val 47199"/>
            </a:avLst>
          </a:prstGeom>
          <a:solidFill>
            <a:schemeClr val="bg1">
              <a:lumMod val="95000"/>
            </a:schemeClr>
          </a:solidFill>
          <a:ln w="3175" algn="ctr">
            <a:solidFill>
              <a:schemeClr val="tx1"/>
            </a:solidFill>
            <a:miter lim="800000"/>
            <a:headEnd/>
            <a:tailEnd/>
          </a:ln>
          <a:effectLst/>
        </p:spPr>
        <p:txBody>
          <a:bodyPr wrap="none" lIns="48000" tIns="40635" rIns="81268" bIns="40635" anchor="ctr"/>
          <a:lstStyle/>
          <a:p>
            <a:pPr>
              <a:defRPr/>
            </a:pPr>
            <a:r>
              <a:rPr lang="ja-JP" altLang="en-US" sz="700" b="1" dirty="0">
                <a:latin typeface="ＭＳ Ｐゴシック" charset="-128"/>
              </a:rPr>
              <a:t>  </a:t>
            </a:r>
            <a:r>
              <a:rPr lang="ja-JP" altLang="en-US" sz="700" b="1" dirty="0">
                <a:solidFill>
                  <a:schemeClr val="tx1"/>
                </a:solidFill>
                <a:latin typeface="ＭＳ Ｐゴシック" charset="-128"/>
              </a:rPr>
              <a:t>相談・苦情</a:t>
            </a:r>
            <a:endParaRPr lang="en-US" altLang="ja-JP" sz="700" b="1" dirty="0">
              <a:solidFill>
                <a:schemeClr val="tx1"/>
              </a:solidFill>
              <a:latin typeface="ＭＳ Ｐゴシック" charset="-128"/>
            </a:endParaRPr>
          </a:p>
          <a:p>
            <a:pPr>
              <a:defRPr/>
            </a:pPr>
            <a:r>
              <a:rPr lang="ja-JP" altLang="en-US" sz="700" b="1" dirty="0">
                <a:solidFill>
                  <a:schemeClr val="tx1"/>
                </a:solidFill>
                <a:latin typeface="ＭＳ Ｐゴシック" charset="-128"/>
              </a:rPr>
              <a:t>消費者ホットライン</a:t>
            </a:r>
            <a:endParaRPr lang="en-US" altLang="ja-JP" sz="700" b="1" dirty="0">
              <a:solidFill>
                <a:schemeClr val="tx1"/>
              </a:solidFill>
              <a:latin typeface="ＭＳ Ｐゴシック" charset="-128"/>
            </a:endParaRPr>
          </a:p>
          <a:p>
            <a:pPr>
              <a:defRPr/>
            </a:pPr>
            <a:r>
              <a:rPr lang="ja-JP" altLang="en-US" sz="700" b="1" dirty="0">
                <a:solidFill>
                  <a:schemeClr val="tx1"/>
                </a:solidFill>
                <a:latin typeface="ＭＳ Ｐゴシック" charset="-128"/>
              </a:rPr>
              <a:t>（</a:t>
            </a:r>
            <a:r>
              <a:rPr lang="ja-JP" altLang="en-US" sz="1400" b="1" dirty="0">
                <a:solidFill>
                  <a:srgbClr val="FF0000"/>
                </a:solidFill>
                <a:latin typeface="ＭＳ Ｐゴシック" charset="-128"/>
              </a:rPr>
              <a:t>１８８</a:t>
            </a:r>
            <a:r>
              <a:rPr lang="ja-JP" altLang="en-US" sz="700" b="1" dirty="0">
                <a:solidFill>
                  <a:schemeClr val="tx1"/>
                </a:solidFill>
                <a:latin typeface="ＭＳ Ｐゴシック" charset="-128"/>
              </a:rPr>
              <a:t>）経由</a:t>
            </a:r>
          </a:p>
        </p:txBody>
      </p:sp>
      <p:sp>
        <p:nvSpPr>
          <p:cNvPr id="43" name="AutoShape 5"/>
          <p:cNvSpPr>
            <a:spLocks noChangeArrowheads="1"/>
          </p:cNvSpPr>
          <p:nvPr/>
        </p:nvSpPr>
        <p:spPr bwMode="auto">
          <a:xfrm rot="5400000">
            <a:off x="3830434" y="3831586"/>
            <a:ext cx="4820191" cy="430151"/>
          </a:xfrm>
          <a:prstGeom prst="rightArrow">
            <a:avLst>
              <a:gd name="adj1" fmla="val 57361"/>
              <a:gd name="adj2" fmla="val 45981"/>
            </a:avLst>
          </a:prstGeom>
          <a:solidFill>
            <a:schemeClr val="bg1">
              <a:lumMod val="95000"/>
            </a:schemeClr>
          </a:solidFill>
          <a:ln w="3175" algn="ctr">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　　　　　　　　　　　　　　　　　　　　　　　　　　　　　　　　　　　　　　　　　　　　　　　認定</a:t>
            </a:r>
          </a:p>
        </p:txBody>
      </p:sp>
      <p:sp>
        <p:nvSpPr>
          <p:cNvPr id="103443" name="AutoShape 19"/>
          <p:cNvSpPr>
            <a:spLocks noChangeArrowheads="1"/>
          </p:cNvSpPr>
          <p:nvPr/>
        </p:nvSpPr>
        <p:spPr bwMode="auto">
          <a:xfrm>
            <a:off x="3219574" y="2798400"/>
            <a:ext cx="3100215" cy="2449873"/>
          </a:xfrm>
          <a:prstGeom prst="roundRect">
            <a:avLst>
              <a:gd name="adj" fmla="val 9365"/>
            </a:avLst>
          </a:prstGeom>
          <a:solidFill>
            <a:srgbClr val="CCFFCC"/>
          </a:solidFill>
          <a:ln w="19050">
            <a:solidFill>
              <a:srgbClr val="00B050"/>
            </a:solidFill>
            <a:round/>
            <a:headEnd/>
            <a:tailEnd/>
          </a:ln>
          <a:effectLst>
            <a:outerShdw blurRad="107950" dist="12700" dir="5400000" algn="ctr">
              <a:srgbClr val="000000"/>
            </a:outerShdw>
          </a:effectLst>
        </p:spPr>
        <p:txBody>
          <a:bodyPr wrap="none" lIns="81268" tIns="40635" rIns="81268" bIns="40635"/>
          <a:lstStyle/>
          <a:p>
            <a:pPr algn="ctr">
              <a:lnSpc>
                <a:spcPts val="1000"/>
              </a:lnSpc>
              <a:defRPr/>
            </a:pPr>
            <a:r>
              <a:rPr lang="ja-JP" altLang="en-US" sz="1423" b="1" dirty="0">
                <a:latin typeface="ＭＳ Ｐゴシック" charset="-128"/>
              </a:rPr>
              <a:t>消 費 者 庁</a:t>
            </a:r>
          </a:p>
          <a:p>
            <a:pPr algn="ctr">
              <a:lnSpc>
                <a:spcPts val="1000"/>
              </a:lnSpc>
              <a:defRPr/>
            </a:pPr>
            <a:endParaRPr lang="en-US" altLang="ja-JP" sz="889" dirty="0"/>
          </a:p>
        </p:txBody>
      </p:sp>
      <p:sp>
        <p:nvSpPr>
          <p:cNvPr id="4118" name="テキスト ボックス 35"/>
          <p:cNvSpPr txBox="1">
            <a:spLocks noChangeArrowheads="1"/>
          </p:cNvSpPr>
          <p:nvPr/>
        </p:nvSpPr>
        <p:spPr bwMode="auto">
          <a:xfrm>
            <a:off x="3399863" y="2889301"/>
            <a:ext cx="2908578" cy="1588239"/>
          </a:xfrm>
          <a:prstGeom prst="rect">
            <a:avLst/>
          </a:prstGeom>
          <a:noFill/>
          <a:ln w="9525">
            <a:noFill/>
            <a:miter lim="800000"/>
            <a:headEnd/>
            <a:tailEnd/>
          </a:ln>
        </p:spPr>
        <p:txBody>
          <a:bodyPr anchor="ctr"/>
          <a:lstStyle/>
          <a:p>
            <a:pPr algn="ctr">
              <a:lnSpc>
                <a:spcPts val="1100"/>
              </a:lnSpc>
            </a:pPr>
            <a:r>
              <a:rPr lang="ja-JP" altLang="en-US" sz="900" dirty="0"/>
              <a:t>～消費者行政の司令塔・エンジン役～</a:t>
            </a:r>
            <a:endParaRPr lang="en-US" altLang="ja-JP" sz="900" dirty="0"/>
          </a:p>
          <a:p>
            <a:pPr>
              <a:lnSpc>
                <a:spcPts val="1100"/>
              </a:lnSpc>
            </a:pPr>
            <a:r>
              <a:rPr lang="ja-JP" altLang="en-US" sz="900" dirty="0"/>
              <a:t>○情報を一元的に集約し、調査・分析</a:t>
            </a:r>
          </a:p>
          <a:p>
            <a:pPr>
              <a:lnSpc>
                <a:spcPts val="1100"/>
              </a:lnSpc>
            </a:pPr>
            <a:r>
              <a:rPr lang="ja-JP" altLang="en-US" sz="900" dirty="0"/>
              <a:t>○情報を迅速に発信して、注意喚起</a:t>
            </a:r>
            <a:endParaRPr lang="en-US" altLang="ja-JP" sz="900" dirty="0"/>
          </a:p>
          <a:p>
            <a:pPr>
              <a:lnSpc>
                <a:spcPts val="1100"/>
              </a:lnSpc>
            </a:pPr>
            <a:r>
              <a:rPr lang="ja-JP" altLang="en-US" sz="900" dirty="0"/>
              <a:t>○緊急時対応が必要な生命・身体事案への政府一体</a:t>
            </a:r>
            <a:endParaRPr lang="en-US" altLang="ja-JP" sz="900" dirty="0"/>
          </a:p>
          <a:p>
            <a:pPr>
              <a:lnSpc>
                <a:spcPts val="1100"/>
              </a:lnSpc>
            </a:pPr>
            <a:r>
              <a:rPr lang="ja-JP" altLang="en-US" sz="900" dirty="0"/>
              <a:t>　 となった対応</a:t>
            </a:r>
            <a:endParaRPr lang="en-US" altLang="ja-JP" sz="900" dirty="0"/>
          </a:p>
          <a:p>
            <a:pPr>
              <a:lnSpc>
                <a:spcPts val="1100"/>
              </a:lnSpc>
            </a:pPr>
            <a:r>
              <a:rPr lang="ja-JP" altLang="en-US" sz="900" dirty="0"/>
              <a:t>○各省庁に対する措置要求</a:t>
            </a:r>
            <a:endParaRPr lang="en-US" altLang="ja-JP" sz="900" dirty="0"/>
          </a:p>
          <a:p>
            <a:pPr>
              <a:lnSpc>
                <a:spcPts val="1100"/>
              </a:lnSpc>
            </a:pPr>
            <a:r>
              <a:rPr lang="ja-JP" altLang="en-US" sz="900" dirty="0"/>
              <a:t>○「隙間事案」への対応（勧告等）</a:t>
            </a:r>
            <a:endParaRPr lang="en-US" altLang="ja-JP" sz="900" dirty="0"/>
          </a:p>
          <a:p>
            <a:pPr>
              <a:lnSpc>
                <a:spcPts val="1100"/>
              </a:lnSpc>
            </a:pPr>
            <a:r>
              <a:rPr lang="ja-JP" altLang="en-US" sz="900" dirty="0"/>
              <a:t>○消費者に身近な諸法律を所管・執行</a:t>
            </a:r>
            <a:endParaRPr lang="en-US" altLang="ja-JP" sz="900" dirty="0"/>
          </a:p>
          <a:p>
            <a:pPr>
              <a:lnSpc>
                <a:spcPts val="1100"/>
              </a:lnSpc>
            </a:pPr>
            <a:r>
              <a:rPr lang="ja-JP" altLang="en-US" sz="900" dirty="0"/>
              <a:t>○横断的な制度を企画立案</a:t>
            </a:r>
          </a:p>
        </p:txBody>
      </p:sp>
      <p:sp>
        <p:nvSpPr>
          <p:cNvPr id="39" name="正方形/長方形 38"/>
          <p:cNvSpPr/>
          <p:nvPr/>
        </p:nvSpPr>
        <p:spPr bwMode="auto">
          <a:xfrm>
            <a:off x="3465344" y="4328139"/>
            <a:ext cx="2735136" cy="409465"/>
          </a:xfrm>
          <a:prstGeom prst="rect">
            <a:avLst/>
          </a:prstGeom>
          <a:solidFill>
            <a:srgbClr val="ABFBFF"/>
          </a:solidFill>
          <a:ln w="12700" cap="flat" cmpd="sng" algn="ctr">
            <a:solidFill>
              <a:srgbClr val="0000FF"/>
            </a:solidFill>
            <a:prstDash val="solid"/>
            <a:round/>
            <a:headEnd type="none" w="med" len="med"/>
            <a:tailEnd type="none"/>
          </a:ln>
          <a:effectLst/>
        </p:spPr>
        <p:txBody>
          <a:bodyPr rtlCol="0" anchor="ctr"/>
          <a:lstStyle/>
          <a:p>
            <a:pPr algn="ctr">
              <a:defRPr/>
            </a:pPr>
            <a:r>
              <a:rPr lang="ja-JP" altLang="en-US" sz="1185" b="1" dirty="0">
                <a:latin typeface="ＭＳ Ｐゴシック" pitchFamily="50" charset="-128"/>
                <a:ea typeface="ＭＳ Ｐゴシック" pitchFamily="50" charset="-128"/>
              </a:rPr>
              <a:t>消費者安全調査委員会</a:t>
            </a:r>
            <a:r>
              <a:rPr lang="zh-TW" altLang="en-US" sz="711" dirty="0">
                <a:latin typeface="ＭＳ Ｐゴシック" pitchFamily="50" charset="-128"/>
                <a:ea typeface="ＭＳ Ｐゴシック" pitchFamily="50" charset="-128"/>
              </a:rPr>
              <a:t>（委員長：</a:t>
            </a:r>
            <a:r>
              <a:rPr lang="ja-JP" altLang="en-US" sz="711" dirty="0">
                <a:latin typeface="ＭＳ Ｐゴシック" pitchFamily="50" charset="-128"/>
                <a:ea typeface="ＭＳ Ｐゴシック" pitchFamily="50" charset="-128"/>
              </a:rPr>
              <a:t>宇賀克也</a:t>
            </a:r>
            <a:r>
              <a:rPr lang="zh-TW" altLang="en-US" sz="711" dirty="0">
                <a:latin typeface="ＭＳ Ｐゴシック" pitchFamily="50" charset="-128"/>
                <a:ea typeface="ＭＳ Ｐゴシック" pitchFamily="50" charset="-128"/>
              </a:rPr>
              <a:t>）</a:t>
            </a:r>
            <a:endParaRPr lang="en-US" altLang="ja-JP" sz="1600" b="1" dirty="0">
              <a:latin typeface="ＭＳ Ｐゴシック" pitchFamily="50" charset="-128"/>
              <a:ea typeface="ＭＳ Ｐゴシック" pitchFamily="50" charset="-128"/>
            </a:endParaRPr>
          </a:p>
          <a:p>
            <a:pPr>
              <a:lnSpc>
                <a:spcPts val="1423"/>
              </a:lnSpc>
              <a:defRPr/>
            </a:pPr>
            <a:r>
              <a:rPr lang="ja-JP" altLang="en-US" sz="935" dirty="0"/>
              <a:t>　　　　　○</a:t>
            </a:r>
            <a:r>
              <a:rPr lang="ja-JP" altLang="ja-JP" sz="935" dirty="0"/>
              <a:t>生命身体事故等の原因を調査</a:t>
            </a:r>
            <a:r>
              <a:rPr lang="ja-JP" altLang="en-US" sz="935" dirty="0"/>
              <a:t>　　　</a:t>
            </a:r>
          </a:p>
        </p:txBody>
      </p:sp>
      <p:sp>
        <p:nvSpPr>
          <p:cNvPr id="41" name="正方形/長方形 40"/>
          <p:cNvSpPr/>
          <p:nvPr/>
        </p:nvSpPr>
        <p:spPr bwMode="auto">
          <a:xfrm>
            <a:off x="3465344" y="4791226"/>
            <a:ext cx="2736304" cy="397831"/>
          </a:xfrm>
          <a:prstGeom prst="rect">
            <a:avLst/>
          </a:prstGeom>
          <a:solidFill>
            <a:srgbClr val="ABFBFF"/>
          </a:solidFill>
          <a:ln w="12700" cap="flat" cmpd="sng" algn="ctr">
            <a:solidFill>
              <a:srgbClr val="0000FF"/>
            </a:solidFill>
            <a:prstDash val="solid"/>
            <a:round/>
            <a:headEnd type="none" w="med" len="med"/>
            <a:tailEnd type="none"/>
          </a:ln>
          <a:effectLst/>
        </p:spPr>
        <p:txBody>
          <a:bodyPr rtlCol="0" anchor="ctr"/>
          <a:lstStyle/>
          <a:p>
            <a:pPr algn="ctr">
              <a:defRPr/>
            </a:pPr>
            <a:r>
              <a:rPr lang="ja-JP" altLang="en-US" sz="1185" b="1" dirty="0">
                <a:latin typeface="ＭＳ Ｐゴシック" pitchFamily="50" charset="-128"/>
                <a:ea typeface="ＭＳ Ｐゴシック" pitchFamily="50" charset="-128"/>
              </a:rPr>
              <a:t>消費者教育推進会議</a:t>
            </a:r>
            <a:r>
              <a:rPr lang="zh-TW" altLang="en-US" sz="710" dirty="0">
                <a:latin typeface="ＭＳ Ｐゴシック" pitchFamily="50" charset="-128"/>
                <a:ea typeface="ＭＳ Ｐゴシック" pitchFamily="50" charset="-128"/>
              </a:rPr>
              <a:t>（</a:t>
            </a:r>
            <a:r>
              <a:rPr lang="ja-JP" altLang="en-US" sz="710" dirty="0">
                <a:latin typeface="ＭＳ Ｐゴシック" pitchFamily="50" charset="-128"/>
                <a:ea typeface="ＭＳ Ｐゴシック" pitchFamily="50" charset="-128"/>
              </a:rPr>
              <a:t>会</a:t>
            </a:r>
            <a:r>
              <a:rPr lang="zh-TW" altLang="en-US" sz="710" dirty="0">
                <a:latin typeface="ＭＳ Ｐゴシック" pitchFamily="50" charset="-128"/>
                <a:ea typeface="ＭＳ Ｐゴシック" pitchFamily="50" charset="-128"/>
              </a:rPr>
              <a:t>長：</a:t>
            </a:r>
            <a:r>
              <a:rPr lang="ja-JP" altLang="en-US" sz="710" dirty="0">
                <a:latin typeface="ＭＳ Ｐゴシック" pitchFamily="50" charset="-128"/>
                <a:ea typeface="ＭＳ Ｐゴシック" pitchFamily="50" charset="-128"/>
              </a:rPr>
              <a:t>東珠実</a:t>
            </a:r>
            <a:r>
              <a:rPr lang="zh-TW" altLang="en-US" sz="710" dirty="0">
                <a:latin typeface="ＭＳ Ｐゴシック" pitchFamily="50" charset="-128"/>
                <a:ea typeface="ＭＳ Ｐゴシック" pitchFamily="50" charset="-128"/>
              </a:rPr>
              <a:t>）</a:t>
            </a:r>
            <a:endParaRPr lang="en-US" altLang="ja-JP" sz="710" b="1" dirty="0">
              <a:latin typeface="ＭＳ Ｐゴシック" pitchFamily="50" charset="-128"/>
              <a:ea typeface="ＭＳ Ｐゴシック" pitchFamily="50" charset="-128"/>
            </a:endParaRPr>
          </a:p>
          <a:p>
            <a:pPr algn="ctr">
              <a:defRPr/>
            </a:pPr>
            <a:r>
              <a:rPr lang="ja-JP" altLang="en-US" sz="935" dirty="0"/>
              <a:t>○消費者教育の推進について議論</a:t>
            </a:r>
          </a:p>
        </p:txBody>
      </p:sp>
      <p:sp>
        <p:nvSpPr>
          <p:cNvPr id="4138" name="AutoShape 9"/>
          <p:cNvSpPr>
            <a:spLocks noChangeArrowheads="1"/>
          </p:cNvSpPr>
          <p:nvPr/>
        </p:nvSpPr>
        <p:spPr bwMode="auto">
          <a:xfrm rot="10800000">
            <a:off x="6201320" y="2256604"/>
            <a:ext cx="1354779" cy="342573"/>
          </a:xfrm>
          <a:prstGeom prst="leftArrow">
            <a:avLst>
              <a:gd name="adj1" fmla="val 44500"/>
              <a:gd name="adj2" fmla="val 65284"/>
            </a:avLst>
          </a:prstGeom>
          <a:solidFill>
            <a:srgbClr val="FFECD9"/>
          </a:solidFill>
          <a:ln w="6350">
            <a:solidFill>
              <a:srgbClr val="FFC000"/>
            </a:solidFill>
            <a:miter lim="800000"/>
            <a:headEnd/>
            <a:tailEnd/>
          </a:ln>
        </p:spPr>
        <p:txBody>
          <a:bodyPr rot="10800000" vert="horz" wrap="none" lIns="81268" tIns="40635" rIns="81268" bIns="40635" anchor="ctr"/>
          <a:lstStyle/>
          <a:p>
            <a:pPr algn="ctr"/>
            <a:r>
              <a:rPr lang="ja-JP" altLang="en-US" sz="891" dirty="0">
                <a:latin typeface="ＭＳ Ｐゴシック" charset="-128"/>
              </a:rPr>
              <a:t>建議等</a:t>
            </a:r>
          </a:p>
        </p:txBody>
      </p:sp>
      <p:sp>
        <p:nvSpPr>
          <p:cNvPr id="103465" name="Rectangle 41"/>
          <p:cNvSpPr>
            <a:spLocks noChangeArrowheads="1"/>
          </p:cNvSpPr>
          <p:nvPr/>
        </p:nvSpPr>
        <p:spPr bwMode="auto">
          <a:xfrm>
            <a:off x="4828566" y="2125756"/>
            <a:ext cx="1366839" cy="615859"/>
          </a:xfrm>
          <a:prstGeom prst="rect">
            <a:avLst/>
          </a:prstGeom>
          <a:solidFill>
            <a:srgbClr val="FFCC66"/>
          </a:solidFill>
          <a:ln w="19050">
            <a:solidFill>
              <a:srgbClr val="FF6699"/>
            </a:solidFill>
            <a:miter lim="800000"/>
            <a:headEnd/>
            <a:tailEnd/>
          </a:ln>
          <a:effectLst>
            <a:outerShdw dist="12700" dir="5400000" algn="ctr" rotWithShape="0">
              <a:srgbClr val="000000"/>
            </a:outerShdw>
          </a:effectLst>
        </p:spPr>
        <p:txBody>
          <a:bodyPr wrap="none" lIns="81268" tIns="0" rIns="81268" bIns="9600" anchor="ctr"/>
          <a:lstStyle/>
          <a:p>
            <a:pPr algn="ctr">
              <a:defRPr/>
            </a:pPr>
            <a:r>
              <a:rPr lang="ja-JP" altLang="en-US" sz="1245" b="1" dirty="0">
                <a:latin typeface="ＭＳ Ｐゴシック" pitchFamily="50" charset="-128"/>
                <a:ea typeface="ＭＳ Ｐゴシック" pitchFamily="50" charset="-128"/>
              </a:rPr>
              <a:t>消費者委員会</a:t>
            </a:r>
            <a:endParaRPr lang="en-US" altLang="ja-JP" sz="1245" b="1" dirty="0">
              <a:latin typeface="ＭＳ Ｐゴシック" pitchFamily="50" charset="-128"/>
              <a:ea typeface="ＭＳ Ｐゴシック" pitchFamily="50" charset="-128"/>
            </a:endParaRPr>
          </a:p>
          <a:p>
            <a:pPr>
              <a:defRPr/>
            </a:pPr>
            <a:r>
              <a:rPr lang="ja-JP" altLang="en-US" sz="800" dirty="0">
                <a:latin typeface="ＭＳ Ｐゴシック" pitchFamily="50" charset="-128"/>
                <a:ea typeface="ＭＳ Ｐゴシック" pitchFamily="50" charset="-128"/>
              </a:rPr>
              <a:t>○委員長：高巖</a:t>
            </a:r>
            <a:endParaRPr lang="en-US" altLang="ja-JP" sz="800" dirty="0">
              <a:latin typeface="ＭＳ Ｐゴシック" pitchFamily="50" charset="-128"/>
              <a:ea typeface="ＭＳ Ｐゴシック" pitchFamily="50" charset="-128"/>
            </a:endParaRPr>
          </a:p>
          <a:p>
            <a:pPr>
              <a:defRPr/>
            </a:pPr>
            <a:r>
              <a:rPr lang="ja-JP" altLang="en-US" sz="800" dirty="0">
                <a:latin typeface="ＭＳ Ｐゴシック" pitchFamily="50" charset="-128"/>
                <a:ea typeface="ＭＳ Ｐゴシック" pitchFamily="50" charset="-128"/>
              </a:rPr>
              <a:t>○独立した第三者機関</a:t>
            </a:r>
            <a:endParaRPr lang="en-US" altLang="ja-JP" sz="800" dirty="0">
              <a:latin typeface="ＭＳ Ｐゴシック" pitchFamily="50" charset="-128"/>
              <a:ea typeface="ＭＳ Ｐゴシック" pitchFamily="50" charset="-128"/>
            </a:endParaRPr>
          </a:p>
          <a:p>
            <a:pPr>
              <a:defRPr/>
            </a:pPr>
            <a:r>
              <a:rPr lang="ja-JP" altLang="en-US" sz="800" dirty="0">
                <a:latin typeface="ＭＳ Ｐゴシック" pitchFamily="50" charset="-128"/>
                <a:ea typeface="ＭＳ Ｐゴシック" pitchFamily="50" charset="-128"/>
              </a:rPr>
              <a:t>○建議・勧告等を行う</a:t>
            </a:r>
          </a:p>
        </p:txBody>
      </p:sp>
      <p:sp>
        <p:nvSpPr>
          <p:cNvPr id="103428" name="AutoShape 4"/>
          <p:cNvSpPr>
            <a:spLocks noChangeArrowheads="1"/>
          </p:cNvSpPr>
          <p:nvPr/>
        </p:nvSpPr>
        <p:spPr bwMode="auto">
          <a:xfrm flipH="1">
            <a:off x="2475915" y="3991512"/>
            <a:ext cx="792163" cy="554073"/>
          </a:xfrm>
          <a:prstGeom prst="leftArrow">
            <a:avLst>
              <a:gd name="adj1" fmla="val 63306"/>
              <a:gd name="adj2" fmla="val 46235"/>
            </a:avLst>
          </a:prstGeom>
          <a:solidFill>
            <a:schemeClr val="bg1">
              <a:lumMod val="95000"/>
            </a:schemeClr>
          </a:solidFill>
          <a:ln w="3175">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　 情報 </a:t>
            </a:r>
          </a:p>
        </p:txBody>
      </p:sp>
      <p:sp>
        <p:nvSpPr>
          <p:cNvPr id="40" name="AutoShape 9"/>
          <p:cNvSpPr>
            <a:spLocks noChangeArrowheads="1"/>
          </p:cNvSpPr>
          <p:nvPr/>
        </p:nvSpPr>
        <p:spPr bwMode="auto">
          <a:xfrm>
            <a:off x="2450131" y="2821129"/>
            <a:ext cx="792163" cy="691052"/>
          </a:xfrm>
          <a:prstGeom prst="leftArrow">
            <a:avLst>
              <a:gd name="adj1" fmla="val 53905"/>
              <a:gd name="adj2" fmla="val 38622"/>
            </a:avLst>
          </a:prstGeom>
          <a:solidFill>
            <a:schemeClr val="bg1">
              <a:lumMod val="95000"/>
            </a:schemeClr>
          </a:solidFill>
          <a:ln w="3175">
            <a:solidFill>
              <a:schemeClr val="tx1"/>
            </a:solidFill>
            <a:miter lim="800000"/>
            <a:headEnd/>
            <a:tailEnd/>
          </a:ln>
          <a:effectLst/>
        </p:spPr>
        <p:txBody>
          <a:bodyPr wrap="none" lIns="81268" tIns="40635" rIns="81268" bIns="40635" anchor="ctr"/>
          <a:lstStyle/>
          <a:p>
            <a:pPr algn="ctr">
              <a:defRPr/>
            </a:pPr>
            <a:r>
              <a:rPr lang="ja-JP" altLang="en-US" sz="979" dirty="0">
                <a:latin typeface="ＭＳ Ｐゴシック" pitchFamily="50" charset="-128"/>
                <a:ea typeface="ＭＳ Ｐゴシック" pitchFamily="50" charset="-128"/>
              </a:rPr>
              <a:t>支援</a:t>
            </a:r>
          </a:p>
        </p:txBody>
      </p:sp>
      <p:sp>
        <p:nvSpPr>
          <p:cNvPr id="4127" name="Text Box 44"/>
          <p:cNvSpPr txBox="1">
            <a:spLocks noChangeArrowheads="1"/>
          </p:cNvSpPr>
          <p:nvPr/>
        </p:nvSpPr>
        <p:spPr bwMode="auto">
          <a:xfrm>
            <a:off x="5611164" y="1592551"/>
            <a:ext cx="1154065" cy="365998"/>
          </a:xfrm>
          <a:prstGeom prst="rect">
            <a:avLst/>
          </a:prstGeom>
          <a:noFill/>
          <a:ln w="9525">
            <a:noFill/>
            <a:miter lim="800000"/>
            <a:headEnd/>
            <a:tailEnd/>
          </a:ln>
        </p:spPr>
        <p:txBody>
          <a:bodyPr wrap="square">
            <a:spAutoFit/>
          </a:bodyPr>
          <a:lstStyle/>
          <a:p>
            <a:r>
              <a:rPr lang="ja-JP" altLang="en-US" sz="889" dirty="0"/>
              <a:t>建議・</a:t>
            </a:r>
          </a:p>
          <a:p>
            <a:r>
              <a:rPr lang="ja-JP" altLang="en-US" sz="889" dirty="0"/>
              <a:t>  </a:t>
            </a:r>
            <a:r>
              <a:rPr lang="ja-JP" altLang="en-US" sz="889" dirty="0" smtClean="0"/>
              <a:t>勧告等</a:t>
            </a:r>
            <a:endParaRPr lang="en-US" altLang="ja-JP" sz="889" dirty="0"/>
          </a:p>
        </p:txBody>
      </p:sp>
      <p:sp>
        <p:nvSpPr>
          <p:cNvPr id="2" name="スライド番号プレースホルダー 1"/>
          <p:cNvSpPr>
            <a:spLocks noGrp="1"/>
          </p:cNvSpPr>
          <p:nvPr>
            <p:ph type="sldNum" sz="quarter" idx="11"/>
          </p:nvPr>
        </p:nvSpPr>
        <p:spPr>
          <a:xfrm>
            <a:off x="7311514" y="6561229"/>
            <a:ext cx="2543572" cy="214312"/>
          </a:xfrm>
        </p:spPr>
        <p:txBody>
          <a:bodyPr/>
          <a:lstStyle/>
          <a:p>
            <a:pPr algn="r">
              <a:defRPr/>
            </a:pPr>
            <a:fld id="{347C2BB2-463F-4CBA-90AF-C52D4D908DC5}" type="slidenum">
              <a:rPr lang="en-US" altLang="ja-JP" smtClean="0">
                <a:solidFill>
                  <a:schemeClr val="bg1">
                    <a:lumMod val="50000"/>
                  </a:schemeClr>
                </a:solidFill>
              </a:rPr>
              <a:pPr algn="r">
                <a:defRPr/>
              </a:pPr>
              <a:t>1</a:t>
            </a:fld>
            <a:endParaRPr lang="en-US" altLang="ja-JP" dirty="0">
              <a:solidFill>
                <a:schemeClr val="bg1">
                  <a:lumMod val="50000"/>
                </a:schemeClr>
              </a:solidFill>
            </a:endParaRPr>
          </a:p>
        </p:txBody>
      </p:sp>
    </p:spTree>
    <p:extLst>
      <p:ext uri="{BB962C8B-B14F-4D97-AF65-F5344CB8AC3E}">
        <p14:creationId xmlns:p14="http://schemas.microsoft.com/office/powerpoint/2010/main" val="4095331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381000" y="44624"/>
            <a:ext cx="9144000" cy="437014"/>
          </a:xfrm>
          <a:prstGeom prst="rect">
            <a:avLst/>
          </a:prstGeom>
          <a:solidFill>
            <a:srgbClr val="00B0F0">
              <a:alpha val="50000"/>
            </a:srgbClr>
          </a:solidFill>
          <a:ln w="57150" cmpd="thickThin">
            <a:noFill/>
            <a:miter lim="800000"/>
            <a:headEnd/>
            <a:tailEnd/>
          </a:ln>
        </p:spPr>
        <p:txBody>
          <a:bodyPr wrap="none" lIns="91429" tIns="45715" rIns="91429" bIns="45715" anchor="ctr"/>
          <a:lstStyle/>
          <a:p>
            <a:pPr algn="ctr"/>
            <a:r>
              <a:rPr lang="ja-JP" altLang="en-US" sz="2400" dirty="0">
                <a:solidFill>
                  <a:srgbClr val="FFFFFF"/>
                </a:solidFill>
                <a:ea typeface="ＤＦ特太ゴシック体" pitchFamily="1" charset="-128"/>
              </a:rPr>
              <a:t>２．消費者庁の組織</a:t>
            </a:r>
            <a:endParaRPr lang="en-US" altLang="ja-JP" sz="2400" dirty="0">
              <a:solidFill>
                <a:srgbClr val="FFFFFF"/>
              </a:solidFill>
              <a:ea typeface="ＤＦ特太ゴシック体" pitchFamily="1" charset="-128"/>
            </a:endParaRPr>
          </a:p>
        </p:txBody>
      </p:sp>
      <p:sp>
        <p:nvSpPr>
          <p:cNvPr id="26" name="Rectangle 23"/>
          <p:cNvSpPr>
            <a:spLocks noChangeArrowheads="1"/>
          </p:cNvSpPr>
          <p:nvPr/>
        </p:nvSpPr>
        <p:spPr bwMode="auto">
          <a:xfrm>
            <a:off x="3316322" y="716934"/>
            <a:ext cx="6100986" cy="596596"/>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27" name="Rectangle 5"/>
          <p:cNvSpPr>
            <a:spLocks noChangeArrowheads="1"/>
          </p:cNvSpPr>
          <p:nvPr/>
        </p:nvSpPr>
        <p:spPr bwMode="auto">
          <a:xfrm>
            <a:off x="3316322" y="1350971"/>
            <a:ext cx="6096150" cy="827228"/>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28" name="Rectangle 6"/>
          <p:cNvSpPr>
            <a:spLocks noChangeArrowheads="1"/>
          </p:cNvSpPr>
          <p:nvPr/>
        </p:nvSpPr>
        <p:spPr bwMode="auto">
          <a:xfrm>
            <a:off x="3316322" y="2225642"/>
            <a:ext cx="6095530" cy="521221"/>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en-US" altLang="ja-JP" sz="800" dirty="0">
              <a:solidFill>
                <a:srgbClr val="000000"/>
              </a:solidFill>
            </a:endParaRPr>
          </a:p>
          <a:p>
            <a:endParaRPr lang="en-US" altLang="ja-JP" sz="800" dirty="0">
              <a:solidFill>
                <a:srgbClr val="000000"/>
              </a:solidFill>
            </a:endParaRPr>
          </a:p>
          <a:p>
            <a:endParaRPr lang="en-US" altLang="ja-JP" sz="800" dirty="0">
              <a:solidFill>
                <a:srgbClr val="000000"/>
              </a:solidFill>
            </a:endParaRPr>
          </a:p>
          <a:p>
            <a:endParaRPr lang="en-US" altLang="ja-JP" sz="800" dirty="0">
              <a:solidFill>
                <a:srgbClr val="000000"/>
              </a:solidFill>
            </a:endParaRPr>
          </a:p>
          <a:p>
            <a:r>
              <a:rPr lang="ja-JP" altLang="en-US" sz="800" dirty="0">
                <a:solidFill>
                  <a:srgbClr val="000000"/>
                </a:solidFill>
              </a:rPr>
              <a:t>　　　　　　　　　　　　　　　　　　　　</a:t>
            </a:r>
            <a:endParaRPr lang="en-US" altLang="ja-JP" sz="1000" dirty="0">
              <a:solidFill>
                <a:srgbClr val="FF0000"/>
              </a:solidFill>
            </a:endParaRPr>
          </a:p>
        </p:txBody>
      </p:sp>
      <p:sp>
        <p:nvSpPr>
          <p:cNvPr id="29" name="Rectangle 5"/>
          <p:cNvSpPr>
            <a:spLocks noChangeArrowheads="1"/>
          </p:cNvSpPr>
          <p:nvPr/>
        </p:nvSpPr>
        <p:spPr bwMode="auto">
          <a:xfrm>
            <a:off x="3316322" y="2777448"/>
            <a:ext cx="6100292" cy="650619"/>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en-US" altLang="ja-JP" sz="800" dirty="0">
              <a:solidFill>
                <a:srgbClr val="000000"/>
              </a:solidFill>
            </a:endParaRPr>
          </a:p>
          <a:p>
            <a:endParaRPr lang="en-US" altLang="ja-JP" sz="800" dirty="0">
              <a:solidFill>
                <a:srgbClr val="000000"/>
              </a:solidFill>
            </a:endParaRPr>
          </a:p>
          <a:p>
            <a:endParaRPr lang="en-US" altLang="ja-JP" sz="800" dirty="0">
              <a:solidFill>
                <a:srgbClr val="000000"/>
              </a:solidFill>
            </a:endParaRPr>
          </a:p>
          <a:p>
            <a:endParaRPr lang="en-US" altLang="ja-JP" sz="800" dirty="0">
              <a:solidFill>
                <a:srgbClr val="000000"/>
              </a:solidFill>
            </a:endParaRPr>
          </a:p>
          <a:p>
            <a:r>
              <a:rPr lang="ja-JP" altLang="en-US" sz="1050" dirty="0">
                <a:solidFill>
                  <a:srgbClr val="000000"/>
                </a:solidFill>
              </a:rPr>
              <a:t>　　　　　　　　　　　</a:t>
            </a:r>
            <a:endParaRPr lang="en-US" altLang="ja-JP" sz="1000" dirty="0">
              <a:solidFill>
                <a:srgbClr val="FF0000"/>
              </a:solidFill>
            </a:endParaRPr>
          </a:p>
        </p:txBody>
      </p:sp>
      <p:sp>
        <p:nvSpPr>
          <p:cNvPr id="30" name="Rectangle 5"/>
          <p:cNvSpPr>
            <a:spLocks noChangeArrowheads="1"/>
          </p:cNvSpPr>
          <p:nvPr/>
        </p:nvSpPr>
        <p:spPr bwMode="auto">
          <a:xfrm>
            <a:off x="3316322" y="3452304"/>
            <a:ext cx="6100986" cy="515937"/>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31" name="Rectangle 8"/>
          <p:cNvSpPr>
            <a:spLocks noChangeArrowheads="1"/>
          </p:cNvSpPr>
          <p:nvPr/>
        </p:nvSpPr>
        <p:spPr bwMode="auto">
          <a:xfrm>
            <a:off x="3316322" y="4022063"/>
            <a:ext cx="6099994" cy="1087544"/>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32" name="Rectangle 35"/>
          <p:cNvSpPr>
            <a:spLocks noChangeArrowheads="1"/>
          </p:cNvSpPr>
          <p:nvPr/>
        </p:nvSpPr>
        <p:spPr bwMode="auto">
          <a:xfrm>
            <a:off x="3316322" y="5157633"/>
            <a:ext cx="6101174" cy="547394"/>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33" name="Rectangle 17"/>
          <p:cNvSpPr>
            <a:spLocks noChangeArrowheads="1"/>
          </p:cNvSpPr>
          <p:nvPr/>
        </p:nvSpPr>
        <p:spPr bwMode="auto">
          <a:xfrm>
            <a:off x="3313580" y="5750624"/>
            <a:ext cx="6097328" cy="568269"/>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34" name="Rectangle 18"/>
          <p:cNvSpPr>
            <a:spLocks noChangeArrowheads="1"/>
          </p:cNvSpPr>
          <p:nvPr/>
        </p:nvSpPr>
        <p:spPr bwMode="auto">
          <a:xfrm>
            <a:off x="3316322" y="6364489"/>
            <a:ext cx="6094586" cy="438831"/>
          </a:xfrm>
          <a:prstGeom prst="rect">
            <a:avLst/>
          </a:prstGeom>
          <a:solidFill>
            <a:schemeClr val="accent1">
              <a:alpha val="50195"/>
            </a:schemeClr>
          </a:solidFill>
          <a:ln w="9525">
            <a:solidFill>
              <a:schemeClr val="tx1"/>
            </a:solidFill>
            <a:miter lim="800000"/>
            <a:headEnd/>
            <a:tailEnd/>
          </a:ln>
        </p:spPr>
        <p:txBody>
          <a:bodyPr wrap="none" lIns="91429" tIns="45715" rIns="91429" bIns="45715" anchor="ctr"/>
          <a:lstStyle/>
          <a:p>
            <a:endParaRPr lang="ja-JP" altLang="en-US" sz="1800">
              <a:solidFill>
                <a:srgbClr val="000000"/>
              </a:solidFill>
            </a:endParaRPr>
          </a:p>
        </p:txBody>
      </p:sp>
      <p:sp>
        <p:nvSpPr>
          <p:cNvPr id="35" name="Rectangle 79"/>
          <p:cNvSpPr>
            <a:spLocks noChangeArrowheads="1"/>
          </p:cNvSpPr>
          <p:nvPr/>
        </p:nvSpPr>
        <p:spPr bwMode="auto">
          <a:xfrm>
            <a:off x="5092084" y="4060021"/>
            <a:ext cx="4279357" cy="1013804"/>
          </a:xfrm>
          <a:prstGeom prst="rect">
            <a:avLst/>
          </a:prstGeom>
          <a:solidFill>
            <a:schemeClr val="bg1"/>
          </a:solidFill>
          <a:ln w="19050">
            <a:solidFill>
              <a:srgbClr val="808080"/>
            </a:solidFill>
            <a:miter lim="800000"/>
            <a:headEnd/>
            <a:tailEnd/>
          </a:ln>
        </p:spPr>
        <p:txBody>
          <a:bodyPr lIns="68376" tIns="34189" rIns="68376" bIns="34189" anchor="ctr" anchorCtr="0"/>
          <a:lstStyle/>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・食品の安全性の確保を図る上で必要な環境の総合的な整備に関する総合調整等</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・食の安全を中心とした緊急事態対応等に関する関係府省庁との連携確保</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・消費者事故に関する情報の集約、分析、発信（生命身体分野）</a:t>
            </a: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・消費者安全法に係る「隙間事案」（生命・身体事案）の執行</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・消費生活用製品安全法に基づく重大製品事故報告</a:t>
            </a: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・食品安全基本法（基本方針の策定、リスクコミュニケーション）</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・消費者安全調査委員会の運営サポート</a:t>
            </a:r>
            <a:endParaRPr lang="en-US" altLang="ja-JP" sz="900" dirty="0">
              <a:solidFill>
                <a:schemeClr val="tx1"/>
              </a:solidFill>
              <a:latin typeface="ＭＳ Ｐ明朝" panose="02020600040205080304" pitchFamily="18" charset="-128"/>
              <a:ea typeface="ＭＳ Ｐ明朝" panose="02020600040205080304" pitchFamily="18" charset="-128"/>
            </a:endParaRPr>
          </a:p>
        </p:txBody>
      </p:sp>
      <p:sp>
        <p:nvSpPr>
          <p:cNvPr id="36" name="Rectangle 33"/>
          <p:cNvSpPr>
            <a:spLocks noChangeArrowheads="1"/>
          </p:cNvSpPr>
          <p:nvPr/>
        </p:nvSpPr>
        <p:spPr bwMode="auto">
          <a:xfrm>
            <a:off x="3418981" y="4082454"/>
            <a:ext cx="1526741" cy="949375"/>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消費者安全課（</a:t>
            </a:r>
            <a:r>
              <a:rPr lang="en-US" altLang="ja-JP" dirty="0">
                <a:solidFill>
                  <a:srgbClr val="000000"/>
                </a:solidFill>
                <a:latin typeface="ＭＳ Ｐゴシック"/>
                <a:ea typeface="ＭＳ Ｐゴシック"/>
              </a:rPr>
              <a:t>45</a:t>
            </a:r>
            <a:r>
              <a:rPr lang="ja-JP" altLang="en-US" dirty="0">
                <a:solidFill>
                  <a:srgbClr val="000000"/>
                </a:solidFill>
                <a:latin typeface="ＭＳ Ｐゴシック"/>
                <a:ea typeface="ＭＳ Ｐゴシック"/>
              </a:rPr>
              <a:t>）</a:t>
            </a:r>
            <a:endParaRPr lang="en-US" altLang="ja-JP" dirty="0">
              <a:solidFill>
                <a:srgbClr val="000000"/>
              </a:solidFill>
              <a:latin typeface="ＭＳ Ｐゴシック"/>
              <a:ea typeface="ＭＳ Ｐゴシック"/>
            </a:endParaRPr>
          </a:p>
          <a:p>
            <a:pPr algn="ctr" defTabSz="957263">
              <a:defRPr/>
            </a:pPr>
            <a:r>
              <a:rPr lang="ja-JP" altLang="en-US" sz="800" dirty="0">
                <a:solidFill>
                  <a:srgbClr val="000000"/>
                </a:solidFill>
                <a:latin typeface="ＭＳ Ｐゴシック"/>
                <a:ea typeface="ＭＳ Ｐゴシック"/>
              </a:rPr>
              <a:t>　</a:t>
            </a:r>
            <a:r>
              <a:rPr lang="ja-JP" altLang="en-US" sz="1000" dirty="0">
                <a:solidFill>
                  <a:srgbClr val="000000"/>
                </a:solidFill>
                <a:latin typeface="ＭＳ Ｐゴシック"/>
                <a:ea typeface="ＭＳ Ｐゴシック"/>
              </a:rPr>
              <a:t>（事故調査室（</a:t>
            </a:r>
            <a:r>
              <a:rPr lang="en-US" altLang="ja-JP" sz="1000" dirty="0">
                <a:solidFill>
                  <a:srgbClr val="000000"/>
                </a:solidFill>
                <a:latin typeface="ＭＳ Ｐゴシック"/>
                <a:ea typeface="ＭＳ Ｐゴシック"/>
              </a:rPr>
              <a:t>19</a:t>
            </a:r>
            <a:r>
              <a:rPr lang="ja-JP" altLang="en-US" sz="1000" dirty="0">
                <a:solidFill>
                  <a:srgbClr val="000000"/>
                </a:solidFill>
                <a:latin typeface="ＭＳ Ｐゴシック"/>
                <a:ea typeface="ＭＳ Ｐゴシック"/>
              </a:rPr>
              <a:t>））</a:t>
            </a:r>
            <a:endParaRPr lang="en-US" altLang="ja-JP" sz="1000" dirty="0">
              <a:solidFill>
                <a:srgbClr val="000000"/>
              </a:solidFill>
              <a:latin typeface="ＭＳ Ｐゴシック"/>
              <a:ea typeface="ＭＳ Ｐゴシック"/>
            </a:endParaRPr>
          </a:p>
        </p:txBody>
      </p:sp>
      <p:sp>
        <p:nvSpPr>
          <p:cNvPr id="37" name="AutoShape 41"/>
          <p:cNvSpPr>
            <a:spLocks noChangeArrowheads="1"/>
          </p:cNvSpPr>
          <p:nvPr/>
        </p:nvSpPr>
        <p:spPr bwMode="auto">
          <a:xfrm>
            <a:off x="3584848" y="529184"/>
            <a:ext cx="1071562" cy="163512"/>
          </a:xfrm>
          <a:prstGeom prst="roundRect">
            <a:avLst>
              <a:gd name="adj" fmla="val 16667"/>
            </a:avLst>
          </a:prstGeom>
          <a:solidFill>
            <a:srgbClr val="C0C0C0"/>
          </a:solidFill>
          <a:ln w="25400">
            <a:solidFill>
              <a:srgbClr val="333333"/>
            </a:solidFill>
            <a:round/>
            <a:headEnd/>
            <a:tailEnd/>
          </a:ln>
        </p:spPr>
        <p:txBody>
          <a:bodyPr wrap="none" lIns="68376" tIns="34189" rIns="68376" bIns="34189" anchor="ctr"/>
          <a:lstStyle/>
          <a:p>
            <a:pPr algn="ctr" defTabSz="957263">
              <a:lnSpc>
                <a:spcPct val="90000"/>
              </a:lnSpc>
              <a:defRPr/>
            </a:pPr>
            <a:r>
              <a:rPr lang="ja-JP" altLang="en-US" sz="1100" dirty="0">
                <a:solidFill>
                  <a:srgbClr val="000000"/>
                </a:solidFill>
                <a:effectLst>
                  <a:outerShdw blurRad="38100" dist="38100" dir="2700000" algn="tl">
                    <a:srgbClr val="FFFFFF"/>
                  </a:outerShdw>
                </a:effectLst>
              </a:rPr>
              <a:t>課名（定員）</a:t>
            </a:r>
          </a:p>
        </p:txBody>
      </p:sp>
      <p:sp>
        <p:nvSpPr>
          <p:cNvPr id="38" name="AutoShape 41"/>
          <p:cNvSpPr>
            <a:spLocks noChangeArrowheads="1"/>
          </p:cNvSpPr>
          <p:nvPr/>
        </p:nvSpPr>
        <p:spPr bwMode="auto">
          <a:xfrm>
            <a:off x="6617742" y="529184"/>
            <a:ext cx="1071562" cy="163512"/>
          </a:xfrm>
          <a:prstGeom prst="roundRect">
            <a:avLst>
              <a:gd name="adj" fmla="val 16667"/>
            </a:avLst>
          </a:prstGeom>
          <a:solidFill>
            <a:srgbClr val="C0C0C0"/>
          </a:solidFill>
          <a:ln w="25400">
            <a:solidFill>
              <a:srgbClr val="333333"/>
            </a:solidFill>
            <a:round/>
            <a:headEnd/>
            <a:tailEnd/>
          </a:ln>
        </p:spPr>
        <p:txBody>
          <a:bodyPr wrap="none" lIns="68376" tIns="34189" rIns="68376" bIns="34189" anchor="ctr"/>
          <a:lstStyle/>
          <a:p>
            <a:pPr algn="ctr" defTabSz="957263">
              <a:lnSpc>
                <a:spcPct val="90000"/>
              </a:lnSpc>
              <a:defRPr/>
            </a:pPr>
            <a:r>
              <a:rPr lang="ja-JP" altLang="en-US" sz="1100" dirty="0">
                <a:solidFill>
                  <a:srgbClr val="000000"/>
                </a:solidFill>
                <a:effectLst>
                  <a:outerShdw blurRad="38100" dist="38100" dir="2700000" algn="tl">
                    <a:srgbClr val="FFFFFF"/>
                  </a:outerShdw>
                </a:effectLst>
              </a:rPr>
              <a:t>主な業務</a:t>
            </a:r>
          </a:p>
        </p:txBody>
      </p:sp>
      <p:sp>
        <p:nvSpPr>
          <p:cNvPr id="39" name="Rectangle 30"/>
          <p:cNvSpPr>
            <a:spLocks noChangeArrowheads="1"/>
          </p:cNvSpPr>
          <p:nvPr/>
        </p:nvSpPr>
        <p:spPr bwMode="auto">
          <a:xfrm>
            <a:off x="3432475" y="1424986"/>
            <a:ext cx="1520526" cy="679198"/>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消費者政策課（</a:t>
            </a:r>
            <a:r>
              <a:rPr lang="en-US" altLang="ja-JP" dirty="0">
                <a:solidFill>
                  <a:srgbClr val="000000"/>
                </a:solidFill>
                <a:latin typeface="ＭＳ Ｐゴシック"/>
                <a:ea typeface="ＭＳ Ｐゴシック"/>
              </a:rPr>
              <a:t>39</a:t>
            </a:r>
            <a:r>
              <a:rPr lang="ja-JP" altLang="en-US" dirty="0">
                <a:solidFill>
                  <a:srgbClr val="000000"/>
                </a:solidFill>
                <a:latin typeface="ＭＳ Ｐゴシック"/>
                <a:ea typeface="ＭＳ Ｐゴシック"/>
              </a:rPr>
              <a:t>）</a:t>
            </a:r>
            <a:endParaRPr lang="en-US" altLang="ja-JP" dirty="0">
              <a:solidFill>
                <a:srgbClr val="000000"/>
              </a:solidFill>
              <a:latin typeface="ＭＳ Ｐゴシック"/>
              <a:ea typeface="ＭＳ Ｐゴシック"/>
            </a:endParaRPr>
          </a:p>
          <a:p>
            <a:pPr algn="ctr" defTabSz="957263">
              <a:defRPr/>
            </a:pPr>
            <a:r>
              <a:rPr lang="ja-JP" altLang="en-US" dirty="0">
                <a:solidFill>
                  <a:srgbClr val="000000"/>
                </a:solidFill>
                <a:latin typeface="ＭＳ Ｐゴシック"/>
              </a:rPr>
              <a:t>　</a:t>
            </a:r>
            <a:r>
              <a:rPr lang="ja-JP" altLang="en-US" sz="900" dirty="0">
                <a:solidFill>
                  <a:srgbClr val="000000"/>
                </a:solidFill>
                <a:latin typeface="ＭＳ Ｐゴシック"/>
                <a:ea typeface="ＭＳ Ｐゴシック"/>
              </a:rPr>
              <a:t>（財産被害対策室（</a:t>
            </a:r>
            <a:r>
              <a:rPr lang="en-US" altLang="ja-JP" sz="900" dirty="0">
                <a:solidFill>
                  <a:srgbClr val="000000"/>
                </a:solidFill>
                <a:latin typeface="ＭＳ Ｐゴシック"/>
                <a:ea typeface="ＭＳ Ｐゴシック"/>
              </a:rPr>
              <a:t>13</a:t>
            </a:r>
            <a:r>
              <a:rPr lang="ja-JP" altLang="en-US" sz="900" dirty="0">
                <a:solidFill>
                  <a:srgbClr val="000000"/>
                </a:solidFill>
                <a:latin typeface="ＭＳ Ｐゴシック"/>
                <a:ea typeface="ＭＳ Ｐゴシック"/>
              </a:rPr>
              <a:t>））</a:t>
            </a:r>
            <a:endParaRPr lang="en-US" altLang="ja-JP" sz="900" dirty="0">
              <a:solidFill>
                <a:srgbClr val="000000"/>
              </a:solidFill>
              <a:latin typeface="ＭＳ Ｐゴシック"/>
              <a:ea typeface="ＭＳ Ｐゴシック"/>
            </a:endParaRPr>
          </a:p>
          <a:p>
            <a:pPr algn="ctr" defTabSz="957263">
              <a:defRPr/>
            </a:pPr>
            <a:r>
              <a:rPr lang="ja-JP" altLang="en-US" sz="900" dirty="0">
                <a:solidFill>
                  <a:srgbClr val="000000"/>
                </a:solidFill>
                <a:latin typeface="ＭＳ Ｐゴシック"/>
                <a:ea typeface="ＭＳ Ｐゴシック"/>
              </a:rPr>
              <a:t>（国際室（</a:t>
            </a:r>
            <a:r>
              <a:rPr lang="en-US" altLang="ja-JP" sz="900" dirty="0">
                <a:solidFill>
                  <a:srgbClr val="000000"/>
                </a:solidFill>
                <a:latin typeface="ＭＳ Ｐゴシック"/>
                <a:ea typeface="ＭＳ Ｐゴシック"/>
              </a:rPr>
              <a:t>8</a:t>
            </a:r>
            <a:r>
              <a:rPr lang="ja-JP" altLang="en-US" sz="900" dirty="0">
                <a:solidFill>
                  <a:srgbClr val="000000"/>
                </a:solidFill>
                <a:latin typeface="ＭＳ Ｐゴシック"/>
                <a:ea typeface="ＭＳ Ｐゴシック"/>
              </a:rPr>
              <a:t>））</a:t>
            </a:r>
          </a:p>
        </p:txBody>
      </p:sp>
      <p:sp>
        <p:nvSpPr>
          <p:cNvPr id="40" name="Rectangle 76"/>
          <p:cNvSpPr>
            <a:spLocks noChangeArrowheads="1"/>
          </p:cNvSpPr>
          <p:nvPr/>
        </p:nvSpPr>
        <p:spPr bwMode="auto">
          <a:xfrm>
            <a:off x="5092084" y="1392018"/>
            <a:ext cx="4279357" cy="755134"/>
          </a:xfrm>
          <a:prstGeom prst="rect">
            <a:avLst/>
          </a:prstGeom>
          <a:solidFill>
            <a:schemeClr val="bg1"/>
          </a:solidFill>
          <a:ln w="19050">
            <a:solidFill>
              <a:srgbClr val="808080"/>
            </a:solidFill>
            <a:miter lim="800000"/>
            <a:headEnd/>
            <a:tailEnd/>
          </a:ln>
        </p:spPr>
        <p:txBody>
          <a:bodyPr lIns="68376" tIns="34189" rIns="68376" bIns="34189" anchor="ctr"/>
          <a:lstStyle/>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・消費者基本法の基本理念の実現等に関する総合調整等</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・閣議決定された基本的な方針（消費者庁の任務に関連するもの）に基づく総合調整等</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・基本的な政策等の企画・立案、推進（消費者基本計画等）　　</a:t>
            </a:r>
            <a:endParaRPr lang="en-US" altLang="ja-JP" sz="900" strike="sngStrike" dirty="0">
              <a:solidFill>
                <a:srgbClr val="FF0000"/>
              </a:solidFill>
              <a:latin typeface="ＭＳ Ｐ明朝" panose="02020600040205080304" pitchFamily="18" charset="-128"/>
              <a:ea typeface="ＭＳ Ｐ明朝" panose="02020600040205080304" pitchFamily="18" charset="-128"/>
            </a:endParaRPr>
          </a:p>
          <a:p>
            <a:pPr marL="66675" indent="-66675" defTabSz="957263"/>
            <a:r>
              <a:rPr lang="ja-JP" altLang="en-US" sz="900" spc="-40" dirty="0">
                <a:solidFill>
                  <a:srgbClr val="000000"/>
                </a:solidFill>
                <a:latin typeface="ＭＳ Ｐ明朝" panose="02020600040205080304" pitchFamily="18" charset="-128"/>
                <a:ea typeface="ＭＳ Ｐ明朝" panose="02020600040205080304" pitchFamily="18" charset="-128"/>
              </a:rPr>
              <a:t>・</a:t>
            </a:r>
            <a:r>
              <a:rPr lang="ja-JP" altLang="en-US" sz="900" spc="-40" dirty="0">
                <a:solidFill>
                  <a:schemeClr val="tx1"/>
                </a:solidFill>
                <a:latin typeface="ＭＳ Ｐ明朝" panose="02020600040205080304" pitchFamily="18" charset="-128"/>
                <a:ea typeface="ＭＳ Ｐ明朝" panose="02020600040205080304" pitchFamily="18" charset="-128"/>
              </a:rPr>
              <a:t>関係府省庁との政策調整　　・消費者事故に関する情報の集約、分析、発信（財産分野）</a:t>
            </a:r>
            <a:r>
              <a:rPr lang="ja-JP" altLang="en-US" sz="900" dirty="0">
                <a:solidFill>
                  <a:schemeClr val="tx1"/>
                </a:solidFill>
                <a:latin typeface="ＭＳ Ｐ明朝" panose="02020600040205080304" pitchFamily="18" charset="-128"/>
                <a:ea typeface="ＭＳ Ｐ明朝" panose="02020600040205080304" pitchFamily="18" charset="-128"/>
              </a:rPr>
              <a:t>　　</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chemeClr val="tx1"/>
                </a:solidFill>
                <a:latin typeface="ＭＳ Ｐ明朝" panose="02020600040205080304" pitchFamily="18" charset="-128"/>
                <a:ea typeface="ＭＳ Ｐ明朝" panose="02020600040205080304" pitchFamily="18" charset="-128"/>
              </a:rPr>
              <a:t>・消費者安全法に係る「隙間事案」（財産事案）の執行　　・国際関係業務</a:t>
            </a:r>
            <a:endParaRPr lang="en-US" altLang="ja-JP" sz="900" dirty="0">
              <a:solidFill>
                <a:schemeClr val="tx1"/>
              </a:solidFill>
              <a:latin typeface="ＭＳ Ｐ明朝" panose="02020600040205080304" pitchFamily="18" charset="-128"/>
              <a:ea typeface="ＭＳ Ｐ明朝" panose="02020600040205080304" pitchFamily="18" charset="-128"/>
            </a:endParaRPr>
          </a:p>
        </p:txBody>
      </p:sp>
      <p:sp>
        <p:nvSpPr>
          <p:cNvPr id="41" name="Rectangle 24"/>
          <p:cNvSpPr>
            <a:spLocks noChangeArrowheads="1"/>
          </p:cNvSpPr>
          <p:nvPr/>
        </p:nvSpPr>
        <p:spPr bwMode="auto">
          <a:xfrm>
            <a:off x="3432475" y="762334"/>
            <a:ext cx="1520526" cy="498437"/>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総務課（</a:t>
            </a:r>
            <a:r>
              <a:rPr lang="en-US" altLang="ja-JP" dirty="0">
                <a:solidFill>
                  <a:srgbClr val="000000"/>
                </a:solidFill>
                <a:latin typeface="ＭＳ Ｐゴシック"/>
                <a:ea typeface="ＭＳ Ｐゴシック"/>
              </a:rPr>
              <a:t>42</a:t>
            </a:r>
            <a:r>
              <a:rPr lang="ja-JP" altLang="en-US" dirty="0">
                <a:solidFill>
                  <a:srgbClr val="000000"/>
                </a:solidFill>
                <a:latin typeface="ＭＳ Ｐゴシック"/>
                <a:ea typeface="ＭＳ Ｐゴシック"/>
              </a:rPr>
              <a:t>）</a:t>
            </a:r>
            <a:endParaRPr lang="en-US" altLang="ja-JP" dirty="0">
              <a:solidFill>
                <a:srgbClr val="000000"/>
              </a:solidFill>
              <a:latin typeface="ＭＳ Ｐゴシック"/>
              <a:ea typeface="ＭＳ Ｐゴシック"/>
            </a:endParaRPr>
          </a:p>
          <a:p>
            <a:pPr algn="ctr" defTabSz="957263">
              <a:defRPr/>
            </a:pPr>
            <a:r>
              <a:rPr lang="ja-JP" altLang="en-US" sz="900" dirty="0">
                <a:solidFill>
                  <a:srgbClr val="000000"/>
                </a:solidFill>
                <a:latin typeface="ＭＳ Ｐゴシック"/>
                <a:ea typeface="ＭＳ Ｐゴシック"/>
              </a:rPr>
              <a:t>（管理室（</a:t>
            </a:r>
            <a:r>
              <a:rPr lang="en-US" altLang="ja-JP" sz="900" dirty="0">
                <a:solidFill>
                  <a:srgbClr val="000000"/>
                </a:solidFill>
                <a:latin typeface="ＭＳ Ｐゴシック"/>
                <a:ea typeface="ＭＳ Ｐゴシック"/>
              </a:rPr>
              <a:t>8</a:t>
            </a:r>
            <a:r>
              <a:rPr lang="ja-JP" altLang="en-US" sz="900" dirty="0">
                <a:solidFill>
                  <a:srgbClr val="000000"/>
                </a:solidFill>
                <a:latin typeface="ＭＳ Ｐゴシック"/>
                <a:ea typeface="ＭＳ Ｐゴシック"/>
              </a:rPr>
              <a:t>））</a:t>
            </a:r>
            <a:endParaRPr lang="en-US" altLang="ja-JP" sz="900" dirty="0">
              <a:solidFill>
                <a:srgbClr val="000000"/>
              </a:solidFill>
              <a:latin typeface="ＭＳ Ｐゴシック"/>
              <a:ea typeface="ＭＳ Ｐゴシック"/>
            </a:endParaRPr>
          </a:p>
          <a:p>
            <a:pPr algn="ctr" defTabSz="957263">
              <a:defRPr/>
            </a:pPr>
            <a:r>
              <a:rPr lang="ja-JP" altLang="en-US" sz="900" dirty="0">
                <a:solidFill>
                  <a:srgbClr val="000000"/>
                </a:solidFill>
                <a:latin typeface="ＭＳ Ｐゴシック"/>
                <a:ea typeface="ＭＳ Ｐゴシック"/>
              </a:rPr>
              <a:t>（広報室（</a:t>
            </a:r>
            <a:r>
              <a:rPr lang="en-US" altLang="ja-JP" sz="900" dirty="0">
                <a:solidFill>
                  <a:srgbClr val="000000"/>
                </a:solidFill>
                <a:latin typeface="ＭＳ Ｐゴシック"/>
                <a:ea typeface="ＭＳ Ｐゴシック"/>
              </a:rPr>
              <a:t>5</a:t>
            </a:r>
            <a:r>
              <a:rPr lang="ja-JP" altLang="en-US" sz="900" dirty="0">
                <a:solidFill>
                  <a:srgbClr val="000000"/>
                </a:solidFill>
                <a:latin typeface="ＭＳ Ｐゴシック"/>
                <a:ea typeface="ＭＳ Ｐゴシック"/>
              </a:rPr>
              <a:t>））</a:t>
            </a:r>
            <a:endParaRPr lang="en-US" altLang="ja-JP" sz="900" dirty="0">
              <a:solidFill>
                <a:srgbClr val="000000"/>
              </a:solidFill>
              <a:latin typeface="ＭＳ Ｐゴシック"/>
              <a:ea typeface="ＭＳ Ｐゴシック"/>
            </a:endParaRPr>
          </a:p>
        </p:txBody>
      </p:sp>
      <p:sp>
        <p:nvSpPr>
          <p:cNvPr id="43" name="Rectangle 43"/>
          <p:cNvSpPr>
            <a:spLocks noChangeArrowheads="1"/>
          </p:cNvSpPr>
          <p:nvPr/>
        </p:nvSpPr>
        <p:spPr bwMode="auto">
          <a:xfrm>
            <a:off x="3425256" y="2282527"/>
            <a:ext cx="1526741" cy="401588"/>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消費者制度課（</a:t>
            </a:r>
            <a:r>
              <a:rPr lang="en-US" altLang="ja-JP" dirty="0">
                <a:solidFill>
                  <a:srgbClr val="000000"/>
                </a:solidFill>
                <a:latin typeface="ＭＳ Ｐゴシック"/>
                <a:ea typeface="ＭＳ Ｐゴシック"/>
              </a:rPr>
              <a:t>21</a:t>
            </a:r>
            <a:r>
              <a:rPr lang="ja-JP" altLang="en-US" dirty="0">
                <a:solidFill>
                  <a:srgbClr val="000000"/>
                </a:solidFill>
                <a:latin typeface="ＭＳ Ｐゴシック"/>
                <a:ea typeface="ＭＳ Ｐゴシック"/>
              </a:rPr>
              <a:t>）</a:t>
            </a:r>
            <a:endParaRPr lang="ja-JP" altLang="en-US" dirty="0">
              <a:solidFill>
                <a:srgbClr val="000000"/>
              </a:solidFill>
              <a:latin typeface="ＭＳ Ｐゴシック"/>
            </a:endParaRPr>
          </a:p>
        </p:txBody>
      </p:sp>
      <p:sp>
        <p:nvSpPr>
          <p:cNvPr id="45" name="Rectangle 30"/>
          <p:cNvSpPr>
            <a:spLocks noChangeArrowheads="1"/>
          </p:cNvSpPr>
          <p:nvPr/>
        </p:nvSpPr>
        <p:spPr bwMode="auto">
          <a:xfrm>
            <a:off x="3426258" y="2844697"/>
            <a:ext cx="1526742" cy="543171"/>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1050" dirty="0">
                <a:solidFill>
                  <a:srgbClr val="000000"/>
                </a:solidFill>
                <a:latin typeface="ＭＳ Ｐゴシック"/>
                <a:ea typeface="ＭＳ Ｐゴシック"/>
              </a:rPr>
              <a:t>消費者教育・地方協力課</a:t>
            </a:r>
            <a:endParaRPr lang="en-US" altLang="ja-JP" sz="1050" dirty="0">
              <a:solidFill>
                <a:srgbClr val="000000"/>
              </a:solidFill>
              <a:latin typeface="ＭＳ Ｐゴシック"/>
              <a:ea typeface="ＭＳ Ｐゴシック"/>
            </a:endParaRPr>
          </a:p>
          <a:p>
            <a:pPr algn="ctr" defTabSz="957263">
              <a:defRPr/>
            </a:pPr>
            <a:r>
              <a:rPr lang="ja-JP" altLang="en-US" sz="1050" dirty="0">
                <a:solidFill>
                  <a:srgbClr val="000000"/>
                </a:solidFill>
                <a:latin typeface="ＭＳ Ｐゴシック"/>
                <a:ea typeface="ＭＳ Ｐゴシック"/>
              </a:rPr>
              <a:t>（</a:t>
            </a:r>
            <a:r>
              <a:rPr lang="en-US" altLang="ja-JP" sz="1050" dirty="0">
                <a:solidFill>
                  <a:srgbClr val="000000"/>
                </a:solidFill>
                <a:latin typeface="ＭＳ Ｐゴシック"/>
                <a:ea typeface="ＭＳ Ｐゴシック"/>
              </a:rPr>
              <a:t>28</a:t>
            </a:r>
            <a:r>
              <a:rPr lang="ja-JP" altLang="en-US" sz="1050" dirty="0">
                <a:solidFill>
                  <a:srgbClr val="000000"/>
                </a:solidFill>
                <a:latin typeface="ＭＳ Ｐゴシック"/>
                <a:ea typeface="ＭＳ Ｐゴシック"/>
              </a:rPr>
              <a:t>）</a:t>
            </a:r>
            <a:endParaRPr lang="en-US" altLang="ja-JP" sz="1050" dirty="0">
              <a:solidFill>
                <a:srgbClr val="000000"/>
              </a:solidFill>
              <a:latin typeface="ＭＳ Ｐゴシック"/>
              <a:ea typeface="ＭＳ Ｐゴシック"/>
            </a:endParaRPr>
          </a:p>
          <a:p>
            <a:pPr algn="ctr" defTabSz="957263">
              <a:defRPr/>
            </a:pPr>
            <a:r>
              <a:rPr lang="ja-JP" altLang="en-US" sz="900" dirty="0">
                <a:solidFill>
                  <a:srgbClr val="000000"/>
                </a:solidFill>
                <a:latin typeface="ＭＳ Ｐゴシック"/>
                <a:ea typeface="ＭＳ Ｐゴシック"/>
              </a:rPr>
              <a:t>（消費者教育推進室（</a:t>
            </a:r>
            <a:r>
              <a:rPr lang="en-US" altLang="ja-JP" sz="900" dirty="0">
                <a:solidFill>
                  <a:srgbClr val="000000"/>
                </a:solidFill>
                <a:latin typeface="ＭＳ Ｐゴシック"/>
                <a:ea typeface="ＭＳ Ｐゴシック"/>
              </a:rPr>
              <a:t>8</a:t>
            </a:r>
            <a:r>
              <a:rPr lang="ja-JP" altLang="en-US" sz="900" dirty="0">
                <a:solidFill>
                  <a:srgbClr val="000000"/>
                </a:solidFill>
                <a:latin typeface="ＭＳ Ｐゴシック"/>
                <a:ea typeface="ＭＳ Ｐゴシック"/>
              </a:rPr>
              <a:t>））</a:t>
            </a:r>
            <a:endParaRPr lang="en-US" altLang="ja-JP" sz="900" dirty="0">
              <a:solidFill>
                <a:srgbClr val="000000"/>
              </a:solidFill>
              <a:latin typeface="ＭＳ Ｐゴシック"/>
              <a:ea typeface="ＭＳ Ｐゴシック"/>
            </a:endParaRPr>
          </a:p>
        </p:txBody>
      </p:sp>
      <p:sp>
        <p:nvSpPr>
          <p:cNvPr id="46" name="Rectangle 76"/>
          <p:cNvSpPr>
            <a:spLocks noChangeArrowheads="1"/>
          </p:cNvSpPr>
          <p:nvPr/>
        </p:nvSpPr>
        <p:spPr bwMode="auto">
          <a:xfrm>
            <a:off x="5092084" y="2840273"/>
            <a:ext cx="4279357" cy="547595"/>
          </a:xfrm>
          <a:prstGeom prst="rect">
            <a:avLst/>
          </a:prstGeom>
          <a:solidFill>
            <a:schemeClr val="bg1"/>
          </a:solidFill>
          <a:ln w="19050">
            <a:solidFill>
              <a:srgbClr val="808080"/>
            </a:solidFill>
            <a:miter lim="800000"/>
            <a:headEnd/>
            <a:tailEnd/>
          </a:ln>
        </p:spPr>
        <p:txBody>
          <a:bodyPr lIns="68376" tIns="34189" rIns="68376" bIns="34189" anchor="ctr"/>
          <a:lstStyle/>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・消費者教育　　・消費者教育推進会議の運営サポート</a:t>
            </a:r>
            <a:endParaRPr lang="en-US" altLang="ja-JP" sz="900" dirty="0">
              <a:solidFill>
                <a:srgbClr val="000000"/>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・消費者に対する普及啓発</a:t>
            </a:r>
            <a:endParaRPr lang="en-US" altLang="ja-JP" sz="900" dirty="0">
              <a:solidFill>
                <a:srgbClr val="000000"/>
              </a:solidFill>
              <a:latin typeface="ＭＳ Ｐ明朝" panose="02020600040205080304" pitchFamily="18" charset="-128"/>
              <a:ea typeface="ＭＳ Ｐ明朝" panose="02020600040205080304" pitchFamily="18" charset="-128"/>
            </a:endParaRPr>
          </a:p>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・地方消費者行政に</a:t>
            </a:r>
            <a:r>
              <a:rPr lang="ja-JP" altLang="en-US" sz="900" dirty="0">
                <a:solidFill>
                  <a:schemeClr val="tx1"/>
                </a:solidFill>
                <a:latin typeface="ＭＳ Ｐ明朝" panose="02020600040205080304" pitchFamily="18" charset="-128"/>
                <a:ea typeface="ＭＳ Ｐ明朝" panose="02020600040205080304" pitchFamily="18" charset="-128"/>
              </a:rPr>
              <a:t>関する政策の企画・立案、推進　・（独）国民生活センターを所管</a:t>
            </a:r>
            <a:r>
              <a:rPr lang="ja-JP" altLang="en-US" sz="900" dirty="0">
                <a:solidFill>
                  <a:srgbClr val="000000"/>
                </a:solidFill>
                <a:latin typeface="ＭＳ Ｐ明朝" panose="02020600040205080304" pitchFamily="18" charset="-128"/>
                <a:ea typeface="ＭＳ Ｐ明朝" panose="02020600040205080304" pitchFamily="18" charset="-128"/>
              </a:rPr>
              <a:t>　　　　</a:t>
            </a:r>
            <a:endParaRPr lang="en-US" altLang="ja-JP" sz="900" dirty="0">
              <a:solidFill>
                <a:srgbClr val="FF0000"/>
              </a:solidFill>
              <a:latin typeface="ＭＳ Ｐ明朝" panose="02020600040205080304" pitchFamily="18" charset="-128"/>
              <a:ea typeface="ＭＳ Ｐ明朝" panose="02020600040205080304" pitchFamily="18" charset="-128"/>
            </a:endParaRPr>
          </a:p>
        </p:txBody>
      </p:sp>
      <p:sp>
        <p:nvSpPr>
          <p:cNvPr id="47" name="Rectangle 30"/>
          <p:cNvSpPr>
            <a:spLocks noChangeArrowheads="1"/>
          </p:cNvSpPr>
          <p:nvPr/>
        </p:nvSpPr>
        <p:spPr bwMode="auto">
          <a:xfrm>
            <a:off x="3426258" y="3504157"/>
            <a:ext cx="1526742" cy="400050"/>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1050" dirty="0">
                <a:solidFill>
                  <a:srgbClr val="000000"/>
                </a:solidFill>
                <a:latin typeface="ＭＳ Ｐゴシック"/>
                <a:ea typeface="ＭＳ Ｐゴシック"/>
              </a:rPr>
              <a:t>消費者調査課</a:t>
            </a:r>
            <a:endParaRPr lang="en-US" altLang="ja-JP" sz="1050" dirty="0">
              <a:solidFill>
                <a:srgbClr val="000000"/>
              </a:solidFill>
              <a:latin typeface="ＭＳ Ｐゴシック"/>
              <a:ea typeface="ＭＳ Ｐゴシック"/>
            </a:endParaRPr>
          </a:p>
          <a:p>
            <a:pPr algn="ctr" defTabSz="957263">
              <a:defRPr/>
            </a:pPr>
            <a:r>
              <a:rPr lang="ja-JP" altLang="en-US" sz="1050" dirty="0">
                <a:solidFill>
                  <a:srgbClr val="000000"/>
                </a:solidFill>
                <a:latin typeface="ＭＳ Ｐゴシック"/>
                <a:ea typeface="ＭＳ Ｐゴシック"/>
              </a:rPr>
              <a:t>（</a:t>
            </a:r>
            <a:r>
              <a:rPr lang="en-US" altLang="ja-JP" sz="1050" dirty="0">
                <a:solidFill>
                  <a:srgbClr val="000000"/>
                </a:solidFill>
                <a:latin typeface="ＭＳ Ｐゴシック"/>
                <a:ea typeface="ＭＳ Ｐゴシック"/>
              </a:rPr>
              <a:t>20</a:t>
            </a:r>
            <a:r>
              <a:rPr lang="ja-JP" altLang="en-US" sz="1050" dirty="0">
                <a:solidFill>
                  <a:srgbClr val="000000"/>
                </a:solidFill>
                <a:latin typeface="ＭＳ Ｐゴシック"/>
                <a:ea typeface="ＭＳ Ｐゴシック"/>
              </a:rPr>
              <a:t>）</a:t>
            </a:r>
            <a:endParaRPr lang="en-US" altLang="ja-JP" sz="1050" dirty="0">
              <a:solidFill>
                <a:srgbClr val="000000"/>
              </a:solidFill>
              <a:latin typeface="ＭＳ Ｐゴシック"/>
              <a:ea typeface="ＭＳ Ｐゴシック"/>
            </a:endParaRPr>
          </a:p>
        </p:txBody>
      </p:sp>
      <p:sp>
        <p:nvSpPr>
          <p:cNvPr id="48" name="Rectangle 76"/>
          <p:cNvSpPr>
            <a:spLocks noChangeArrowheads="1"/>
          </p:cNvSpPr>
          <p:nvPr/>
        </p:nvSpPr>
        <p:spPr bwMode="auto">
          <a:xfrm>
            <a:off x="5092294" y="3499734"/>
            <a:ext cx="4279147" cy="413999"/>
          </a:xfrm>
          <a:prstGeom prst="rect">
            <a:avLst/>
          </a:prstGeom>
          <a:solidFill>
            <a:schemeClr val="bg1"/>
          </a:solidFill>
          <a:ln w="19050">
            <a:solidFill>
              <a:srgbClr val="808080"/>
            </a:solidFill>
            <a:miter lim="800000"/>
            <a:headEnd/>
            <a:tailEnd/>
          </a:ln>
        </p:spPr>
        <p:txBody>
          <a:bodyPr lIns="68376" tIns="34189" rIns="68376" bIns="34189" anchor="ctr"/>
          <a:lstStyle/>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・消費生活動向に関する調査　 ・消費者白書　・事業者に対する情報提供</a:t>
            </a:r>
          </a:p>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・物価関係業務（公共料金、国民生活安定緊急措置法等）</a:t>
            </a:r>
            <a:endParaRPr lang="ja-JP" altLang="ja-JP" sz="900" dirty="0">
              <a:solidFill>
                <a:srgbClr val="000000"/>
              </a:solidFill>
              <a:latin typeface="ＭＳ Ｐ明朝" panose="02020600040205080304" pitchFamily="18" charset="-128"/>
              <a:ea typeface="ＭＳ Ｐ明朝" panose="02020600040205080304" pitchFamily="18" charset="-128"/>
            </a:endParaRPr>
          </a:p>
        </p:txBody>
      </p:sp>
      <p:sp>
        <p:nvSpPr>
          <p:cNvPr id="49" name="Rectangle 36"/>
          <p:cNvSpPr>
            <a:spLocks noChangeArrowheads="1"/>
          </p:cNvSpPr>
          <p:nvPr/>
        </p:nvSpPr>
        <p:spPr bwMode="auto">
          <a:xfrm>
            <a:off x="3426260" y="5218063"/>
            <a:ext cx="1526741" cy="446832"/>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取引対策課（</a:t>
            </a:r>
            <a:r>
              <a:rPr lang="en-US" altLang="ja-JP" dirty="0">
                <a:solidFill>
                  <a:srgbClr val="000000"/>
                </a:solidFill>
                <a:latin typeface="ＭＳ Ｐゴシック"/>
                <a:ea typeface="ＭＳ Ｐゴシック"/>
              </a:rPr>
              <a:t>36</a:t>
            </a:r>
            <a:r>
              <a:rPr lang="ja-JP" altLang="en-US" dirty="0">
                <a:solidFill>
                  <a:srgbClr val="000000"/>
                </a:solidFill>
                <a:latin typeface="ＭＳ Ｐゴシック"/>
                <a:ea typeface="ＭＳ Ｐゴシック"/>
              </a:rPr>
              <a:t>）</a:t>
            </a:r>
          </a:p>
        </p:txBody>
      </p:sp>
      <p:sp>
        <p:nvSpPr>
          <p:cNvPr id="50" name="Rectangle 80"/>
          <p:cNvSpPr>
            <a:spLocks noChangeArrowheads="1"/>
          </p:cNvSpPr>
          <p:nvPr/>
        </p:nvSpPr>
        <p:spPr bwMode="auto">
          <a:xfrm>
            <a:off x="5095056" y="5218063"/>
            <a:ext cx="4279356" cy="446832"/>
          </a:xfrm>
          <a:prstGeom prst="rect">
            <a:avLst/>
          </a:prstGeom>
          <a:solidFill>
            <a:schemeClr val="bg1"/>
          </a:solidFill>
          <a:ln w="19050">
            <a:solidFill>
              <a:srgbClr val="808080"/>
            </a:solidFill>
            <a:miter lim="800000"/>
            <a:headEnd/>
            <a:tailEnd/>
          </a:ln>
        </p:spPr>
        <p:txBody>
          <a:bodyPr lIns="68376" tIns="34189" rIns="68376" bIns="34189" anchor="ctr"/>
          <a:lstStyle/>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・特定商取引法、特定電子メール法、預託法を所管</a:t>
            </a:r>
          </a:p>
          <a:p>
            <a:pPr marL="66675" indent="-66675" defTabSz="957263"/>
            <a:r>
              <a:rPr lang="ja-JP" altLang="en-US" sz="900" dirty="0">
                <a:solidFill>
                  <a:srgbClr val="000000"/>
                </a:solidFill>
                <a:latin typeface="ＭＳ Ｐ明朝" panose="02020600040205080304" pitchFamily="18" charset="-128"/>
                <a:ea typeface="ＭＳ Ｐ明朝" panose="02020600040205080304" pitchFamily="18" charset="-128"/>
              </a:rPr>
              <a:t>・業法（宅建業法、旅行業法、割販法、貸金業法）を所管</a:t>
            </a:r>
          </a:p>
        </p:txBody>
      </p:sp>
      <p:sp>
        <p:nvSpPr>
          <p:cNvPr id="51" name="Rectangle 20"/>
          <p:cNvSpPr>
            <a:spLocks noChangeArrowheads="1"/>
          </p:cNvSpPr>
          <p:nvPr/>
        </p:nvSpPr>
        <p:spPr bwMode="auto">
          <a:xfrm>
            <a:off x="3426260" y="5794858"/>
            <a:ext cx="1526741" cy="488686"/>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表示対策課（</a:t>
            </a:r>
            <a:r>
              <a:rPr lang="en-US" altLang="ja-JP" dirty="0">
                <a:solidFill>
                  <a:srgbClr val="000000"/>
                </a:solidFill>
                <a:latin typeface="ＭＳ Ｐゴシック"/>
                <a:ea typeface="ＭＳ Ｐゴシック"/>
              </a:rPr>
              <a:t>73</a:t>
            </a:r>
            <a:r>
              <a:rPr lang="ja-JP" altLang="en-US" dirty="0">
                <a:solidFill>
                  <a:srgbClr val="000000"/>
                </a:solidFill>
                <a:latin typeface="ＭＳ Ｐゴシック"/>
                <a:ea typeface="ＭＳ Ｐゴシック"/>
              </a:rPr>
              <a:t>）</a:t>
            </a:r>
            <a:endParaRPr lang="en-US" altLang="ja-JP" dirty="0">
              <a:solidFill>
                <a:srgbClr val="000000"/>
              </a:solidFill>
              <a:latin typeface="ＭＳ Ｐゴシック"/>
              <a:ea typeface="ＭＳ Ｐゴシック"/>
            </a:endParaRPr>
          </a:p>
          <a:p>
            <a:pPr algn="ctr" defTabSz="957263">
              <a:defRPr/>
            </a:pPr>
            <a:r>
              <a:rPr lang="ja-JP" altLang="en-US" sz="900" dirty="0">
                <a:solidFill>
                  <a:srgbClr val="000000"/>
                </a:solidFill>
                <a:latin typeface="ＭＳ Ｐゴシック"/>
                <a:ea typeface="ＭＳ Ｐゴシック"/>
              </a:rPr>
              <a:t>（食品表示対策室（</a:t>
            </a:r>
            <a:r>
              <a:rPr lang="en-US" altLang="ja-JP" sz="900" dirty="0">
                <a:solidFill>
                  <a:srgbClr val="000000"/>
                </a:solidFill>
                <a:latin typeface="ＭＳ Ｐゴシック"/>
                <a:ea typeface="ＭＳ Ｐゴシック"/>
              </a:rPr>
              <a:t>14</a:t>
            </a:r>
            <a:r>
              <a:rPr lang="ja-JP" altLang="en-US" sz="900" dirty="0">
                <a:solidFill>
                  <a:srgbClr val="000000"/>
                </a:solidFill>
                <a:latin typeface="ＭＳ Ｐゴシック"/>
                <a:ea typeface="ＭＳ Ｐゴシック"/>
              </a:rPr>
              <a:t>））</a:t>
            </a:r>
          </a:p>
        </p:txBody>
      </p:sp>
      <p:sp>
        <p:nvSpPr>
          <p:cNvPr id="52" name="Rectangle 81"/>
          <p:cNvSpPr>
            <a:spLocks noChangeArrowheads="1"/>
          </p:cNvSpPr>
          <p:nvPr/>
        </p:nvSpPr>
        <p:spPr bwMode="auto">
          <a:xfrm>
            <a:off x="5092084" y="5794858"/>
            <a:ext cx="4279356" cy="499798"/>
          </a:xfrm>
          <a:prstGeom prst="rect">
            <a:avLst/>
          </a:prstGeom>
          <a:solidFill>
            <a:schemeClr val="bg1"/>
          </a:solidFill>
          <a:ln w="19050">
            <a:solidFill>
              <a:srgbClr val="808080"/>
            </a:solidFill>
            <a:miter lim="800000"/>
            <a:headEnd/>
            <a:tailEnd/>
          </a:ln>
        </p:spPr>
        <p:txBody>
          <a:bodyPr lIns="68376" tIns="34189" rIns="68376" bIns="34189" anchor="ctr"/>
          <a:lstStyle/>
          <a:p>
            <a:pPr defTabSz="957263"/>
            <a:r>
              <a:rPr lang="ja-JP" altLang="en-US" sz="900" dirty="0">
                <a:solidFill>
                  <a:srgbClr val="000000"/>
                </a:solidFill>
                <a:latin typeface="ＭＳ Ｐ明朝" panose="02020600040205080304" pitchFamily="18" charset="-128"/>
                <a:ea typeface="ＭＳ Ｐ明朝" panose="02020600040205080304" pitchFamily="18" charset="-128"/>
              </a:rPr>
              <a:t>・</a:t>
            </a:r>
            <a:r>
              <a:rPr lang="ja-JP" altLang="en-US" sz="900" dirty="0">
                <a:solidFill>
                  <a:schemeClr val="tx1"/>
                </a:solidFill>
                <a:latin typeface="ＭＳ Ｐ明朝" panose="02020600040205080304" pitchFamily="18" charset="-128"/>
                <a:ea typeface="ＭＳ Ｐ明朝" panose="02020600040205080304" pitchFamily="18" charset="-128"/>
              </a:rPr>
              <a:t>景品表示法、家庭用品品質表示法、住宅品確法、</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defTabSz="957263"/>
            <a:r>
              <a:rPr lang="ja-JP" altLang="en-US" sz="900" dirty="0">
                <a:solidFill>
                  <a:schemeClr val="tx1"/>
                </a:solidFill>
                <a:latin typeface="ＭＳ Ｐ明朝" panose="02020600040205080304" pitchFamily="18" charset="-128"/>
                <a:ea typeface="ＭＳ Ｐ明朝" panose="02020600040205080304" pitchFamily="18" charset="-128"/>
              </a:rPr>
              <a:t>　消費税転嫁対策特別措置法を所管</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defTabSz="957263"/>
            <a:r>
              <a:rPr lang="ja-JP" altLang="en-US" sz="900" dirty="0">
                <a:solidFill>
                  <a:schemeClr val="tx1"/>
                </a:solidFill>
                <a:latin typeface="ＭＳ Ｐ明朝" panose="02020600040205080304" pitchFamily="18" charset="-128"/>
                <a:ea typeface="ＭＳ Ｐ明朝" panose="02020600040205080304" pitchFamily="18" charset="-128"/>
              </a:rPr>
              <a:t>・食品表示法、健康増進法、米トレサ法、食品衛生法、</a:t>
            </a:r>
            <a:r>
              <a:rPr lang="en-US" altLang="ja-JP" sz="900" dirty="0">
                <a:solidFill>
                  <a:schemeClr val="tx1"/>
                </a:solidFill>
                <a:latin typeface="ＭＳ Ｐ明朝" panose="02020600040205080304" pitchFamily="18" charset="-128"/>
                <a:ea typeface="ＭＳ Ｐ明朝" panose="02020600040205080304" pitchFamily="18" charset="-128"/>
              </a:rPr>
              <a:t>JAS</a:t>
            </a:r>
            <a:r>
              <a:rPr lang="ja-JP" altLang="en-US" sz="900" dirty="0">
                <a:solidFill>
                  <a:schemeClr val="tx1"/>
                </a:solidFill>
                <a:latin typeface="ＭＳ Ｐ明朝" panose="02020600040205080304" pitchFamily="18" charset="-128"/>
                <a:ea typeface="ＭＳ Ｐ明朝" panose="02020600040205080304" pitchFamily="18" charset="-128"/>
              </a:rPr>
              <a:t>法の執行</a:t>
            </a:r>
          </a:p>
        </p:txBody>
      </p:sp>
      <p:sp>
        <p:nvSpPr>
          <p:cNvPr id="53" name="Rectangle 19"/>
          <p:cNvSpPr>
            <a:spLocks noChangeArrowheads="1"/>
          </p:cNvSpPr>
          <p:nvPr/>
        </p:nvSpPr>
        <p:spPr bwMode="auto">
          <a:xfrm>
            <a:off x="3432476" y="6395074"/>
            <a:ext cx="1526741" cy="370905"/>
          </a:xfrm>
          <a:prstGeom prst="rect">
            <a:avLst/>
          </a:prstGeom>
          <a:solidFill>
            <a:schemeClr val="bg1"/>
          </a:solidFill>
          <a:ln w="25400">
            <a:solidFill>
              <a:srgbClr val="333333"/>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dirty="0">
                <a:solidFill>
                  <a:srgbClr val="000000"/>
                </a:solidFill>
                <a:latin typeface="ＭＳ Ｐゴシック"/>
                <a:ea typeface="ＭＳ Ｐゴシック"/>
              </a:rPr>
              <a:t>食品表示企画課（</a:t>
            </a:r>
            <a:r>
              <a:rPr lang="en-US" altLang="ja-JP" dirty="0">
                <a:solidFill>
                  <a:srgbClr val="000000"/>
                </a:solidFill>
                <a:latin typeface="ＭＳ Ｐゴシック"/>
                <a:ea typeface="ＭＳ Ｐゴシック"/>
              </a:rPr>
              <a:t>34</a:t>
            </a:r>
            <a:r>
              <a:rPr lang="ja-JP" altLang="en-US" dirty="0">
                <a:solidFill>
                  <a:srgbClr val="000000"/>
                </a:solidFill>
                <a:latin typeface="ＭＳ Ｐゴシック"/>
                <a:ea typeface="ＭＳ Ｐゴシック"/>
              </a:rPr>
              <a:t>）</a:t>
            </a:r>
          </a:p>
        </p:txBody>
      </p:sp>
      <p:sp>
        <p:nvSpPr>
          <p:cNvPr id="54" name="Rectangle 82"/>
          <p:cNvSpPr>
            <a:spLocks noChangeArrowheads="1"/>
          </p:cNvSpPr>
          <p:nvPr/>
        </p:nvSpPr>
        <p:spPr bwMode="auto">
          <a:xfrm>
            <a:off x="5092084" y="6395073"/>
            <a:ext cx="4279357" cy="382532"/>
          </a:xfrm>
          <a:prstGeom prst="rect">
            <a:avLst/>
          </a:prstGeom>
          <a:solidFill>
            <a:schemeClr val="bg1"/>
          </a:solidFill>
          <a:ln w="19050">
            <a:solidFill>
              <a:srgbClr val="808080"/>
            </a:solidFill>
            <a:miter lim="800000"/>
            <a:headEnd/>
            <a:tailEnd/>
          </a:ln>
        </p:spPr>
        <p:txBody>
          <a:bodyPr lIns="68376" tIns="34189" rIns="68376" bIns="34189" anchor="ctr"/>
          <a:lstStyle/>
          <a:p>
            <a:pPr defTabSz="957263"/>
            <a:r>
              <a:rPr lang="ja-JP" altLang="en-US" sz="900" dirty="0">
                <a:solidFill>
                  <a:schemeClr val="tx1"/>
                </a:solidFill>
                <a:latin typeface="ＭＳ Ｐ明朝" panose="02020600040205080304" pitchFamily="18" charset="-128"/>
                <a:ea typeface="ＭＳ Ｐ明朝" panose="02020600040205080304" pitchFamily="18" charset="-128"/>
              </a:rPr>
              <a:t>食品表示法、健康増進法、米トレサ法、食品衛生法、</a:t>
            </a:r>
            <a:r>
              <a:rPr lang="en-US" altLang="ja-JP" sz="900" dirty="0">
                <a:solidFill>
                  <a:schemeClr val="tx1"/>
                </a:solidFill>
                <a:latin typeface="ＭＳ Ｐ明朝" panose="02020600040205080304" pitchFamily="18" charset="-128"/>
                <a:ea typeface="ＭＳ Ｐ明朝" panose="02020600040205080304" pitchFamily="18" charset="-128"/>
              </a:rPr>
              <a:t>JAS</a:t>
            </a:r>
            <a:r>
              <a:rPr lang="ja-JP" altLang="en-US" sz="900" dirty="0">
                <a:solidFill>
                  <a:schemeClr val="tx1"/>
                </a:solidFill>
                <a:latin typeface="ＭＳ Ｐ明朝" panose="02020600040205080304" pitchFamily="18" charset="-128"/>
                <a:ea typeface="ＭＳ Ｐ明朝" panose="02020600040205080304" pitchFamily="18" charset="-128"/>
              </a:rPr>
              <a:t>法の企画</a:t>
            </a:r>
            <a:r>
              <a:rPr lang="ja-JP" altLang="en-US" sz="900" dirty="0">
                <a:solidFill>
                  <a:srgbClr val="000000"/>
                </a:solidFill>
                <a:latin typeface="ＭＳ Ｐ明朝" panose="02020600040205080304" pitchFamily="18" charset="-128"/>
                <a:ea typeface="ＭＳ Ｐ明朝" panose="02020600040205080304" pitchFamily="18" charset="-128"/>
              </a:rPr>
              <a:t>・立案等</a:t>
            </a:r>
            <a:endParaRPr lang="ja-JP" altLang="en-US" sz="900" strike="dblStrike" dirty="0">
              <a:solidFill>
                <a:srgbClr val="000000"/>
              </a:solidFill>
              <a:latin typeface="ＭＳ Ｐ明朝" panose="02020600040205080304" pitchFamily="18" charset="-128"/>
              <a:ea typeface="ＭＳ Ｐ明朝" panose="02020600040205080304" pitchFamily="18" charset="-128"/>
            </a:endParaRPr>
          </a:p>
        </p:txBody>
      </p:sp>
      <p:sp>
        <p:nvSpPr>
          <p:cNvPr id="55" name="Rectangle 47"/>
          <p:cNvSpPr>
            <a:spLocks noChangeArrowheads="1"/>
          </p:cNvSpPr>
          <p:nvPr/>
        </p:nvSpPr>
        <p:spPr bwMode="auto">
          <a:xfrm>
            <a:off x="586520" y="723811"/>
            <a:ext cx="2278248" cy="30797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1300" dirty="0">
                <a:solidFill>
                  <a:srgbClr val="000000"/>
                </a:solidFill>
              </a:rPr>
              <a:t>内　　閣　　総　　理　　大　　臣</a:t>
            </a:r>
          </a:p>
        </p:txBody>
      </p:sp>
      <p:sp>
        <p:nvSpPr>
          <p:cNvPr id="56" name="Rectangle 48"/>
          <p:cNvSpPr>
            <a:spLocks noChangeArrowheads="1"/>
          </p:cNvSpPr>
          <p:nvPr/>
        </p:nvSpPr>
        <p:spPr bwMode="auto">
          <a:xfrm>
            <a:off x="586520" y="1134974"/>
            <a:ext cx="2278248" cy="30797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900" dirty="0">
                <a:solidFill>
                  <a:srgbClr val="000000"/>
                </a:solidFill>
              </a:rPr>
              <a:t>内閣府特命担当大臣（消費者及び食品安全）</a:t>
            </a:r>
          </a:p>
        </p:txBody>
      </p:sp>
      <p:sp>
        <p:nvSpPr>
          <p:cNvPr id="57" name="Rectangle 49"/>
          <p:cNvSpPr>
            <a:spLocks noChangeArrowheads="1"/>
          </p:cNvSpPr>
          <p:nvPr/>
        </p:nvSpPr>
        <p:spPr bwMode="auto">
          <a:xfrm>
            <a:off x="586520" y="1546136"/>
            <a:ext cx="2278248" cy="309563"/>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1300" dirty="0">
                <a:solidFill>
                  <a:srgbClr val="000000"/>
                </a:solidFill>
              </a:rPr>
              <a:t>内　　閣　　府　　副　　大　　臣</a:t>
            </a:r>
          </a:p>
        </p:txBody>
      </p:sp>
      <p:sp>
        <p:nvSpPr>
          <p:cNvPr id="58" name="Rectangle 50"/>
          <p:cNvSpPr>
            <a:spLocks noChangeArrowheads="1"/>
          </p:cNvSpPr>
          <p:nvPr/>
        </p:nvSpPr>
        <p:spPr bwMode="auto">
          <a:xfrm>
            <a:off x="586520" y="1958886"/>
            <a:ext cx="2278248" cy="309563"/>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lIns="95728" tIns="47864" rIns="95728" bIns="47864" anchor="ctr"/>
          <a:lstStyle/>
          <a:p>
            <a:pPr algn="ctr" defTabSz="957263">
              <a:defRPr/>
            </a:pPr>
            <a:r>
              <a:rPr lang="ja-JP" altLang="en-US" sz="1300" dirty="0">
                <a:solidFill>
                  <a:srgbClr val="000000"/>
                </a:solidFill>
              </a:rPr>
              <a:t>内　閣　府　大　臣　政　務　官</a:t>
            </a:r>
          </a:p>
        </p:txBody>
      </p:sp>
      <p:sp>
        <p:nvSpPr>
          <p:cNvPr id="59" name="Rectangle 9"/>
          <p:cNvSpPr>
            <a:spLocks noChangeArrowheads="1"/>
          </p:cNvSpPr>
          <p:nvPr/>
        </p:nvSpPr>
        <p:spPr bwMode="auto">
          <a:xfrm>
            <a:off x="627799" y="2434513"/>
            <a:ext cx="498281" cy="2461279"/>
          </a:xfrm>
          <a:prstGeom prst="rect">
            <a:avLst/>
          </a:prstGeom>
          <a:solidFill>
            <a:srgbClr val="FFCCCC"/>
          </a:solidFill>
          <a:ln w="57150" cmpd="thickThin">
            <a:solidFill>
              <a:schemeClr val="tx1"/>
            </a:solidFill>
            <a:miter lim="800000"/>
            <a:headEnd/>
            <a:tailEnd/>
          </a:ln>
          <a:effectLst>
            <a:outerShdw dist="107763" dir="2700000" algn="ctr" rotWithShape="0">
              <a:schemeClr val="bg2">
                <a:alpha val="50000"/>
              </a:schemeClr>
            </a:outerShdw>
          </a:effectLst>
        </p:spPr>
        <p:txBody>
          <a:bodyPr vert="wordArtVertRtl" wrap="none" lIns="0" tIns="47864" rIns="108000" bIns="47864" anchor="ctr" anchorCtr="1"/>
          <a:lstStyle/>
          <a:p>
            <a:pPr algn="ctr" defTabSz="957263">
              <a:defRPr/>
            </a:pPr>
            <a:r>
              <a:rPr lang="ja-JP" altLang="en-US" sz="1800" b="1" dirty="0">
                <a:solidFill>
                  <a:srgbClr val="000000"/>
                </a:solidFill>
              </a:rPr>
              <a:t>消費者庁</a:t>
            </a:r>
          </a:p>
        </p:txBody>
      </p:sp>
      <p:cxnSp>
        <p:nvCxnSpPr>
          <p:cNvPr id="61" name="AutoShape 61"/>
          <p:cNvCxnSpPr>
            <a:cxnSpLocks noChangeShapeType="1"/>
          </p:cNvCxnSpPr>
          <p:nvPr/>
        </p:nvCxnSpPr>
        <p:spPr bwMode="auto">
          <a:xfrm>
            <a:off x="3160155" y="1036548"/>
            <a:ext cx="142875" cy="0"/>
          </a:xfrm>
          <a:prstGeom prst="straightConnector1">
            <a:avLst/>
          </a:prstGeom>
          <a:noFill/>
          <a:ln w="9525">
            <a:solidFill>
              <a:schemeClr val="tx1"/>
            </a:solidFill>
            <a:round/>
            <a:headEnd/>
            <a:tailEnd/>
          </a:ln>
        </p:spPr>
      </p:cxnSp>
      <p:cxnSp>
        <p:nvCxnSpPr>
          <p:cNvPr id="62" name="AutoShape 61"/>
          <p:cNvCxnSpPr>
            <a:cxnSpLocks noChangeShapeType="1"/>
          </p:cNvCxnSpPr>
          <p:nvPr/>
        </p:nvCxnSpPr>
        <p:spPr bwMode="auto">
          <a:xfrm>
            <a:off x="3160155" y="1702971"/>
            <a:ext cx="142875" cy="0"/>
          </a:xfrm>
          <a:prstGeom prst="straightConnector1">
            <a:avLst/>
          </a:prstGeom>
          <a:noFill/>
          <a:ln w="9525">
            <a:solidFill>
              <a:schemeClr val="tx1"/>
            </a:solidFill>
            <a:round/>
            <a:headEnd/>
            <a:tailEnd/>
          </a:ln>
        </p:spPr>
      </p:cxnSp>
      <p:cxnSp>
        <p:nvCxnSpPr>
          <p:cNvPr id="65" name="AutoShape 61"/>
          <p:cNvCxnSpPr>
            <a:cxnSpLocks noChangeShapeType="1"/>
          </p:cNvCxnSpPr>
          <p:nvPr/>
        </p:nvCxnSpPr>
        <p:spPr bwMode="auto">
          <a:xfrm flipV="1">
            <a:off x="3157040" y="3725614"/>
            <a:ext cx="147130" cy="259"/>
          </a:xfrm>
          <a:prstGeom prst="straightConnector1">
            <a:avLst/>
          </a:prstGeom>
          <a:noFill/>
          <a:ln w="9525">
            <a:solidFill>
              <a:schemeClr val="tx1"/>
            </a:solidFill>
            <a:round/>
            <a:headEnd/>
            <a:tailEnd/>
          </a:ln>
        </p:spPr>
      </p:cxnSp>
      <p:cxnSp>
        <p:nvCxnSpPr>
          <p:cNvPr id="67" name="AutoShape 61"/>
          <p:cNvCxnSpPr>
            <a:cxnSpLocks noChangeShapeType="1"/>
          </p:cNvCxnSpPr>
          <p:nvPr/>
        </p:nvCxnSpPr>
        <p:spPr bwMode="auto">
          <a:xfrm flipV="1">
            <a:off x="3153047" y="5441666"/>
            <a:ext cx="169782" cy="3559"/>
          </a:xfrm>
          <a:prstGeom prst="straightConnector1">
            <a:avLst/>
          </a:prstGeom>
          <a:noFill/>
          <a:ln w="9525">
            <a:solidFill>
              <a:schemeClr val="tx1"/>
            </a:solidFill>
            <a:round/>
            <a:headEnd/>
            <a:tailEnd/>
          </a:ln>
        </p:spPr>
      </p:cxnSp>
      <p:cxnSp>
        <p:nvCxnSpPr>
          <p:cNvPr id="69" name="AutoShape 61"/>
          <p:cNvCxnSpPr>
            <a:cxnSpLocks noChangeShapeType="1"/>
          </p:cNvCxnSpPr>
          <p:nvPr/>
        </p:nvCxnSpPr>
        <p:spPr bwMode="auto">
          <a:xfrm>
            <a:off x="3156478" y="6486135"/>
            <a:ext cx="147693" cy="0"/>
          </a:xfrm>
          <a:prstGeom prst="straightConnector1">
            <a:avLst/>
          </a:prstGeom>
          <a:noFill/>
          <a:ln w="9525">
            <a:solidFill>
              <a:schemeClr val="tx1"/>
            </a:solidFill>
            <a:round/>
            <a:headEnd/>
            <a:tailEnd/>
          </a:ln>
        </p:spPr>
      </p:cxnSp>
      <p:sp>
        <p:nvSpPr>
          <p:cNvPr id="70" name="Line 72"/>
          <p:cNvSpPr>
            <a:spLocks noChangeShapeType="1"/>
          </p:cNvSpPr>
          <p:nvPr/>
        </p:nvSpPr>
        <p:spPr bwMode="auto">
          <a:xfrm flipH="1" flipV="1">
            <a:off x="1136576" y="4293096"/>
            <a:ext cx="2016000" cy="0"/>
          </a:xfrm>
          <a:prstGeom prst="line">
            <a:avLst/>
          </a:prstGeom>
          <a:noFill/>
          <a:ln w="9525">
            <a:solidFill>
              <a:schemeClr val="tx1"/>
            </a:solidFill>
            <a:round/>
            <a:headEnd/>
            <a:tailEnd/>
          </a:ln>
        </p:spPr>
        <p:txBody>
          <a:bodyPr wrap="none" anchor="ctr"/>
          <a:lstStyle/>
          <a:p>
            <a:endParaRPr lang="ja-JP" altLang="en-US">
              <a:solidFill>
                <a:srgbClr val="000000"/>
              </a:solidFill>
            </a:endParaRPr>
          </a:p>
        </p:txBody>
      </p:sp>
      <p:cxnSp>
        <p:nvCxnSpPr>
          <p:cNvPr id="73" name="AutoShape 61"/>
          <p:cNvCxnSpPr>
            <a:cxnSpLocks noChangeShapeType="1"/>
          </p:cNvCxnSpPr>
          <p:nvPr/>
        </p:nvCxnSpPr>
        <p:spPr bwMode="auto">
          <a:xfrm>
            <a:off x="3158914" y="2577474"/>
            <a:ext cx="145256" cy="1"/>
          </a:xfrm>
          <a:prstGeom prst="straightConnector1">
            <a:avLst/>
          </a:prstGeom>
          <a:noFill/>
          <a:ln w="9525">
            <a:solidFill>
              <a:schemeClr val="tx1"/>
            </a:solidFill>
            <a:round/>
            <a:headEnd/>
            <a:tailEnd/>
          </a:ln>
        </p:spPr>
      </p:cxnSp>
      <p:cxnSp>
        <p:nvCxnSpPr>
          <p:cNvPr id="74" name="AutoShape 61"/>
          <p:cNvCxnSpPr>
            <a:cxnSpLocks noChangeShapeType="1"/>
          </p:cNvCxnSpPr>
          <p:nvPr/>
        </p:nvCxnSpPr>
        <p:spPr bwMode="auto">
          <a:xfrm flipV="1">
            <a:off x="3152800" y="3139264"/>
            <a:ext cx="151370" cy="212"/>
          </a:xfrm>
          <a:prstGeom prst="straightConnector1">
            <a:avLst/>
          </a:prstGeom>
          <a:noFill/>
          <a:ln w="9525">
            <a:solidFill>
              <a:schemeClr val="tx1"/>
            </a:solidFill>
            <a:round/>
            <a:headEnd/>
            <a:tailEnd/>
          </a:ln>
        </p:spPr>
      </p:cxnSp>
      <p:cxnSp>
        <p:nvCxnSpPr>
          <p:cNvPr id="76" name="AutoShape 26"/>
          <p:cNvCxnSpPr>
            <a:cxnSpLocks noChangeShapeType="1"/>
          </p:cNvCxnSpPr>
          <p:nvPr/>
        </p:nvCxnSpPr>
        <p:spPr bwMode="auto">
          <a:xfrm flipH="1">
            <a:off x="3152799" y="1030901"/>
            <a:ext cx="7356" cy="5455235"/>
          </a:xfrm>
          <a:prstGeom prst="straightConnector1">
            <a:avLst/>
          </a:prstGeom>
          <a:noFill/>
          <a:ln w="9525">
            <a:solidFill>
              <a:schemeClr val="tx1"/>
            </a:solidFill>
            <a:round/>
            <a:headEnd/>
            <a:tailEnd/>
          </a:ln>
        </p:spPr>
      </p:cxnSp>
      <p:cxnSp>
        <p:nvCxnSpPr>
          <p:cNvPr id="78" name="AutoShape 12"/>
          <p:cNvCxnSpPr>
            <a:cxnSpLocks noChangeShapeType="1"/>
          </p:cNvCxnSpPr>
          <p:nvPr/>
        </p:nvCxnSpPr>
        <p:spPr bwMode="auto">
          <a:xfrm>
            <a:off x="1208584" y="2600276"/>
            <a:ext cx="0" cy="1692000"/>
          </a:xfrm>
          <a:prstGeom prst="straightConnector1">
            <a:avLst/>
          </a:prstGeom>
          <a:noFill/>
          <a:ln w="9525">
            <a:solidFill>
              <a:schemeClr val="tx1"/>
            </a:solidFill>
            <a:round/>
            <a:headEnd/>
            <a:tailEnd/>
          </a:ln>
        </p:spPr>
      </p:cxnSp>
      <p:sp>
        <p:nvSpPr>
          <p:cNvPr id="80" name="Line 72"/>
          <p:cNvSpPr>
            <a:spLocks noChangeShapeType="1"/>
          </p:cNvSpPr>
          <p:nvPr/>
        </p:nvSpPr>
        <p:spPr bwMode="auto">
          <a:xfrm flipV="1">
            <a:off x="1208584" y="2600276"/>
            <a:ext cx="71438" cy="0"/>
          </a:xfrm>
          <a:prstGeom prst="line">
            <a:avLst/>
          </a:prstGeom>
          <a:noFill/>
          <a:ln w="12700" cap="rnd">
            <a:solidFill>
              <a:schemeClr val="tx1"/>
            </a:solidFill>
            <a:round/>
            <a:headEnd/>
            <a:tailEnd/>
          </a:ln>
        </p:spPr>
        <p:txBody>
          <a:bodyPr wrap="none" lIns="91416" tIns="45707" rIns="91416" bIns="45707" anchor="ctr"/>
          <a:lstStyle/>
          <a:p>
            <a:endParaRPr lang="ja-JP" altLang="en-US">
              <a:solidFill>
                <a:srgbClr val="000000"/>
              </a:solidFill>
            </a:endParaRPr>
          </a:p>
        </p:txBody>
      </p:sp>
      <p:sp>
        <p:nvSpPr>
          <p:cNvPr id="81" name="Rectangle 10"/>
          <p:cNvSpPr>
            <a:spLocks noChangeArrowheads="1"/>
          </p:cNvSpPr>
          <p:nvPr/>
        </p:nvSpPr>
        <p:spPr bwMode="auto">
          <a:xfrm>
            <a:off x="1280592" y="2434513"/>
            <a:ext cx="1578400" cy="309563"/>
          </a:xfrm>
          <a:prstGeom prst="rect">
            <a:avLst/>
          </a:prstGeom>
          <a:solidFill>
            <a:schemeClr val="bg1"/>
          </a:solidFill>
          <a:ln w="9525">
            <a:solidFill>
              <a:schemeClr val="tx1"/>
            </a:solidFill>
            <a:miter lim="800000"/>
            <a:headEnd/>
            <a:tailEnd/>
          </a:ln>
          <a:effectLst/>
        </p:spPr>
        <p:txBody>
          <a:bodyPr wrap="none" lIns="95722" tIns="47862" rIns="95722" bIns="47862" anchor="ctr"/>
          <a:lstStyle/>
          <a:p>
            <a:pPr defTabSz="957091">
              <a:defRPr/>
            </a:pPr>
            <a:r>
              <a:rPr lang="ja-JP" altLang="en-US" sz="1300" spc="600" dirty="0">
                <a:solidFill>
                  <a:srgbClr val="000000"/>
                </a:solidFill>
                <a:ea typeface="ＭＳ Ｐゴシック" pitchFamily="50" charset="-128"/>
              </a:rPr>
              <a:t>消費者庁長官</a:t>
            </a:r>
            <a:endParaRPr lang="ja-JP" altLang="en-US" sz="900" spc="600" dirty="0">
              <a:solidFill>
                <a:srgbClr val="000000"/>
              </a:solidFill>
              <a:ea typeface="ＭＳ Ｐゴシック" pitchFamily="50" charset="-128"/>
            </a:endParaRPr>
          </a:p>
        </p:txBody>
      </p:sp>
      <p:cxnSp>
        <p:nvCxnSpPr>
          <p:cNvPr id="89" name="AutoShape 14"/>
          <p:cNvCxnSpPr>
            <a:cxnSpLocks noChangeShapeType="1"/>
          </p:cNvCxnSpPr>
          <p:nvPr/>
        </p:nvCxnSpPr>
        <p:spPr bwMode="auto">
          <a:xfrm>
            <a:off x="1352600" y="3686875"/>
            <a:ext cx="265112" cy="0"/>
          </a:xfrm>
          <a:prstGeom prst="straightConnector1">
            <a:avLst/>
          </a:prstGeom>
          <a:noFill/>
          <a:ln w="9525">
            <a:solidFill>
              <a:schemeClr val="tx1"/>
            </a:solidFill>
            <a:round/>
            <a:headEnd/>
            <a:tailEnd/>
          </a:ln>
        </p:spPr>
      </p:cxnSp>
      <p:cxnSp>
        <p:nvCxnSpPr>
          <p:cNvPr id="90" name="AutoShape 13"/>
          <p:cNvCxnSpPr>
            <a:cxnSpLocks noChangeShapeType="1"/>
          </p:cNvCxnSpPr>
          <p:nvPr/>
        </p:nvCxnSpPr>
        <p:spPr bwMode="auto">
          <a:xfrm>
            <a:off x="1352600" y="4081419"/>
            <a:ext cx="288032" cy="0"/>
          </a:xfrm>
          <a:prstGeom prst="straightConnector1">
            <a:avLst/>
          </a:prstGeom>
          <a:noFill/>
          <a:ln w="9525">
            <a:solidFill>
              <a:schemeClr val="tx1"/>
            </a:solidFill>
            <a:round/>
            <a:headEnd/>
            <a:tailEnd/>
          </a:ln>
        </p:spPr>
      </p:cxnSp>
      <p:sp>
        <p:nvSpPr>
          <p:cNvPr id="93" name="Line 86"/>
          <p:cNvSpPr>
            <a:spLocks noChangeShapeType="1"/>
          </p:cNvSpPr>
          <p:nvPr/>
        </p:nvSpPr>
        <p:spPr bwMode="auto">
          <a:xfrm flipV="1">
            <a:off x="915829" y="4900142"/>
            <a:ext cx="0" cy="612000"/>
          </a:xfrm>
          <a:prstGeom prst="line">
            <a:avLst/>
          </a:prstGeom>
          <a:noFill/>
          <a:ln w="9525">
            <a:solidFill>
              <a:schemeClr val="tx1"/>
            </a:solidFill>
            <a:prstDash val="sysDash"/>
            <a:round/>
            <a:headEnd/>
            <a:tailEnd/>
          </a:ln>
        </p:spPr>
        <p:txBody>
          <a:bodyPr wrap="none" anchor="ctr"/>
          <a:lstStyle/>
          <a:p>
            <a:endParaRPr lang="ja-JP" altLang="en-US">
              <a:solidFill>
                <a:srgbClr val="000000"/>
              </a:solidFill>
            </a:endParaRPr>
          </a:p>
        </p:txBody>
      </p:sp>
      <p:sp>
        <p:nvSpPr>
          <p:cNvPr id="94" name="Line 72"/>
          <p:cNvSpPr>
            <a:spLocks noChangeShapeType="1"/>
          </p:cNvSpPr>
          <p:nvPr/>
        </p:nvSpPr>
        <p:spPr bwMode="auto">
          <a:xfrm flipH="1">
            <a:off x="915829" y="5002148"/>
            <a:ext cx="576064" cy="0"/>
          </a:xfrm>
          <a:prstGeom prst="line">
            <a:avLst/>
          </a:prstGeom>
          <a:noFill/>
          <a:ln w="9525">
            <a:solidFill>
              <a:schemeClr val="tx1"/>
            </a:solidFill>
            <a:prstDash val="sysDash"/>
            <a:round/>
            <a:headEnd/>
            <a:tailEnd/>
          </a:ln>
        </p:spPr>
        <p:txBody>
          <a:bodyPr wrap="none" anchor="ctr"/>
          <a:lstStyle/>
          <a:p>
            <a:endParaRPr lang="ja-JP" altLang="en-US">
              <a:solidFill>
                <a:srgbClr val="000000"/>
              </a:solidFill>
            </a:endParaRPr>
          </a:p>
        </p:txBody>
      </p:sp>
      <p:sp>
        <p:nvSpPr>
          <p:cNvPr id="68" name="角丸四角形 67"/>
          <p:cNvSpPr/>
          <p:nvPr/>
        </p:nvSpPr>
        <p:spPr bwMode="auto">
          <a:xfrm>
            <a:off x="1490840" y="4750120"/>
            <a:ext cx="1584176" cy="504056"/>
          </a:xfrm>
          <a:prstGeom prst="roundRect">
            <a:avLst/>
          </a:prstGeom>
          <a:solidFill>
            <a:schemeClr val="bg1"/>
          </a:solidFill>
          <a:ln w="9525">
            <a:solidFill>
              <a:schemeClr val="tx1"/>
            </a:solidFill>
            <a:miter lim="800000"/>
            <a:headEnd/>
            <a:tailEnd/>
          </a:ln>
          <a:effectLst/>
        </p:spPr>
        <p:txBody>
          <a:bodyPr wrap="none" lIns="95728" tIns="0" rIns="95728" bIns="0" anchor="ctr"/>
          <a:lstStyle/>
          <a:p>
            <a:pPr algn="ctr" defTabSz="863600"/>
            <a:r>
              <a:rPr lang="ja-JP" altLang="en-US" dirty="0">
                <a:solidFill>
                  <a:srgbClr val="000000"/>
                </a:solidFill>
              </a:rPr>
              <a:t>消費者安全調査委員会</a:t>
            </a:r>
            <a:endParaRPr lang="en-US" altLang="ja-JP" dirty="0">
              <a:solidFill>
                <a:srgbClr val="000000"/>
              </a:solidFill>
            </a:endParaRPr>
          </a:p>
        </p:txBody>
      </p:sp>
      <p:sp>
        <p:nvSpPr>
          <p:cNvPr id="85" name="大かっこ 84"/>
          <p:cNvSpPr/>
          <p:nvPr/>
        </p:nvSpPr>
        <p:spPr bwMode="auto">
          <a:xfrm>
            <a:off x="1599906" y="4472148"/>
            <a:ext cx="792088" cy="251210"/>
          </a:xfrm>
          <a:prstGeom prst="bracketPair">
            <a:avLst/>
          </a:prstGeom>
          <a:noFill/>
          <a:ln w="9525" cap="flat" cmpd="sng" algn="ctr">
            <a:solidFill>
              <a:schemeClr val="tx1"/>
            </a:solidFill>
            <a:prstDash val="solid"/>
            <a:round/>
            <a:headEnd type="none" w="med" len="med"/>
            <a:tailEnd type="none"/>
          </a:ln>
          <a:effectLst/>
        </p:spPr>
        <p:txBody>
          <a:bodyPr rtlCol="0" anchor="ctr"/>
          <a:lstStyle/>
          <a:p>
            <a:pPr algn="ctr"/>
            <a:r>
              <a:rPr lang="ja-JP" altLang="en-US" sz="1100" dirty="0">
                <a:solidFill>
                  <a:srgbClr val="000000"/>
                </a:solidFill>
              </a:rPr>
              <a:t>審議会等</a:t>
            </a:r>
          </a:p>
        </p:txBody>
      </p:sp>
      <p:sp>
        <p:nvSpPr>
          <p:cNvPr id="72" name="Line 72"/>
          <p:cNvSpPr>
            <a:spLocks noChangeShapeType="1"/>
          </p:cNvSpPr>
          <p:nvPr/>
        </p:nvSpPr>
        <p:spPr bwMode="auto">
          <a:xfrm flipH="1">
            <a:off x="915830" y="5506205"/>
            <a:ext cx="576063" cy="1587"/>
          </a:xfrm>
          <a:prstGeom prst="line">
            <a:avLst/>
          </a:prstGeom>
          <a:noFill/>
          <a:ln w="9525">
            <a:solidFill>
              <a:schemeClr val="tx1"/>
            </a:solidFill>
            <a:prstDash val="sysDash"/>
            <a:round/>
            <a:headEnd/>
            <a:tailEnd/>
          </a:ln>
        </p:spPr>
        <p:txBody>
          <a:bodyPr wrap="none" anchor="ctr"/>
          <a:lstStyle/>
          <a:p>
            <a:endParaRPr lang="ja-JP" altLang="en-US">
              <a:solidFill>
                <a:srgbClr val="000000"/>
              </a:solidFill>
            </a:endParaRPr>
          </a:p>
        </p:txBody>
      </p:sp>
      <p:sp>
        <p:nvSpPr>
          <p:cNvPr id="79" name="角丸四角形 78"/>
          <p:cNvSpPr/>
          <p:nvPr/>
        </p:nvSpPr>
        <p:spPr bwMode="auto">
          <a:xfrm>
            <a:off x="1490840" y="5301208"/>
            <a:ext cx="1584176" cy="504056"/>
          </a:xfrm>
          <a:prstGeom prst="roundRect">
            <a:avLst/>
          </a:prstGeom>
          <a:solidFill>
            <a:schemeClr val="bg1"/>
          </a:solidFill>
          <a:ln w="9525">
            <a:solidFill>
              <a:schemeClr val="tx1"/>
            </a:solidFill>
            <a:miter lim="800000"/>
            <a:headEnd/>
            <a:tailEnd/>
          </a:ln>
          <a:effectLst/>
        </p:spPr>
        <p:txBody>
          <a:bodyPr wrap="none" lIns="95728" tIns="0" rIns="95728" bIns="0" anchor="ctr"/>
          <a:lstStyle/>
          <a:p>
            <a:pPr algn="ctr" defTabSz="863600"/>
            <a:r>
              <a:rPr lang="ja-JP" altLang="en-US" dirty="0">
                <a:solidFill>
                  <a:srgbClr val="000000"/>
                </a:solidFill>
              </a:rPr>
              <a:t>消費者教育推進会議</a:t>
            </a:r>
            <a:endParaRPr lang="en-US" altLang="ja-JP" sz="900" dirty="0">
              <a:solidFill>
                <a:srgbClr val="000000"/>
              </a:solidFill>
            </a:endParaRPr>
          </a:p>
        </p:txBody>
      </p:sp>
      <p:sp>
        <p:nvSpPr>
          <p:cNvPr id="71" name="Rectangle 75"/>
          <p:cNvSpPr>
            <a:spLocks noChangeArrowheads="1"/>
          </p:cNvSpPr>
          <p:nvPr/>
        </p:nvSpPr>
        <p:spPr bwMode="auto">
          <a:xfrm>
            <a:off x="5092084" y="754912"/>
            <a:ext cx="4279356" cy="510592"/>
          </a:xfrm>
          <a:prstGeom prst="rect">
            <a:avLst/>
          </a:prstGeom>
          <a:solidFill>
            <a:schemeClr val="bg1"/>
          </a:solidFill>
          <a:ln w="19050">
            <a:solidFill>
              <a:srgbClr val="808080"/>
            </a:solidFill>
            <a:miter lim="800000"/>
            <a:headEnd/>
            <a:tailEnd/>
          </a:ln>
        </p:spPr>
        <p:txBody>
          <a:bodyPr lIns="68376" tIns="34189" rIns="68376" bIns="34189" anchor="ctr"/>
          <a:lstStyle/>
          <a:p>
            <a:pPr defTabSz="957263"/>
            <a:r>
              <a:rPr lang="ja-JP" altLang="en-US" sz="900" dirty="0">
                <a:solidFill>
                  <a:srgbClr val="000000"/>
                </a:solidFill>
                <a:latin typeface="ＭＳ Ｐ明朝" panose="02020600040205080304" pitchFamily="18" charset="-128"/>
                <a:ea typeface="ＭＳ Ｐ明朝" panose="02020600040205080304" pitchFamily="18" charset="-128"/>
              </a:rPr>
              <a:t>総務、人事、予算・会計、機構・定員、法令審査、国会連絡、情報システム、</a:t>
            </a:r>
            <a:endParaRPr lang="en-US" altLang="ja-JP" sz="900" dirty="0">
              <a:solidFill>
                <a:srgbClr val="000000"/>
              </a:solidFill>
              <a:latin typeface="ＭＳ Ｐ明朝" panose="02020600040205080304" pitchFamily="18" charset="-128"/>
              <a:ea typeface="ＭＳ Ｐ明朝" panose="02020600040205080304" pitchFamily="18" charset="-128"/>
            </a:endParaRPr>
          </a:p>
          <a:p>
            <a:pPr defTabSz="957263"/>
            <a:r>
              <a:rPr lang="ja-JP" altLang="en-US" sz="900" dirty="0">
                <a:solidFill>
                  <a:srgbClr val="000000"/>
                </a:solidFill>
                <a:latin typeface="ＭＳ Ｐ明朝" panose="02020600040205080304" pitchFamily="18" charset="-128"/>
                <a:ea typeface="ＭＳ Ｐ明朝" panose="02020600040205080304" pitchFamily="18" charset="-128"/>
              </a:rPr>
              <a:t>政策評価、</a:t>
            </a:r>
            <a:r>
              <a:rPr lang="en-US" altLang="ja-JP" sz="900" dirty="0">
                <a:solidFill>
                  <a:srgbClr val="000000"/>
                </a:solidFill>
                <a:latin typeface="ＭＳ Ｐ明朝" panose="02020600040205080304" pitchFamily="18" charset="-128"/>
                <a:ea typeface="ＭＳ Ｐ明朝" panose="02020600040205080304" pitchFamily="18" charset="-128"/>
              </a:rPr>
              <a:t>EBPM</a:t>
            </a:r>
            <a:r>
              <a:rPr lang="ja-JP" altLang="en-US" sz="900" dirty="0" err="1">
                <a:solidFill>
                  <a:srgbClr val="000000"/>
                </a:solidFill>
                <a:latin typeface="ＭＳ Ｐ明朝" panose="02020600040205080304" pitchFamily="18" charset="-128"/>
                <a:ea typeface="ＭＳ Ｐ明朝" panose="02020600040205080304" pitchFamily="18" charset="-128"/>
              </a:rPr>
              <a:t>、</a:t>
            </a:r>
            <a:r>
              <a:rPr lang="ja-JP" altLang="en-US" sz="900" dirty="0">
                <a:solidFill>
                  <a:srgbClr val="000000"/>
                </a:solidFill>
                <a:latin typeface="ＭＳ Ｐ明朝" panose="02020600040205080304" pitchFamily="18" charset="-128"/>
                <a:ea typeface="ＭＳ Ｐ明朝" panose="02020600040205080304" pitchFamily="18" charset="-128"/>
              </a:rPr>
              <a:t>防災、広報・報道対応</a:t>
            </a:r>
          </a:p>
        </p:txBody>
      </p:sp>
      <p:sp>
        <p:nvSpPr>
          <p:cNvPr id="75" name="Rectangle 77"/>
          <p:cNvSpPr>
            <a:spLocks noChangeArrowheads="1"/>
          </p:cNvSpPr>
          <p:nvPr/>
        </p:nvSpPr>
        <p:spPr bwMode="auto">
          <a:xfrm>
            <a:off x="5092084" y="2268449"/>
            <a:ext cx="4279356" cy="430487"/>
          </a:xfrm>
          <a:prstGeom prst="rect">
            <a:avLst/>
          </a:prstGeom>
          <a:solidFill>
            <a:schemeClr val="bg1"/>
          </a:solidFill>
          <a:ln w="19050">
            <a:solidFill>
              <a:srgbClr val="808080"/>
            </a:solidFill>
            <a:miter lim="800000"/>
            <a:headEnd/>
            <a:tailEnd/>
          </a:ln>
        </p:spPr>
        <p:txBody>
          <a:bodyPr lIns="68376" tIns="34189" rIns="68376" bIns="34189" anchor="ctr"/>
          <a:lstStyle/>
          <a:p>
            <a:pPr marL="66675" indent="-66675" defTabSz="957263">
              <a:lnSpc>
                <a:spcPct val="95000"/>
              </a:lnSpc>
            </a:pPr>
            <a:r>
              <a:rPr lang="ja-JP" altLang="en-US" sz="900" dirty="0">
                <a:solidFill>
                  <a:srgbClr val="000000"/>
                </a:solidFill>
                <a:latin typeface="ＭＳ Ｐ明朝" panose="02020600040205080304" pitchFamily="18" charset="-128"/>
                <a:ea typeface="ＭＳ Ｐ明朝" panose="02020600040205080304" pitchFamily="18" charset="-128"/>
              </a:rPr>
              <a:t>・消費生活に関する制度の企画・立案、推進</a:t>
            </a:r>
            <a:endParaRPr lang="en-US" altLang="ja-JP" sz="900" dirty="0">
              <a:solidFill>
                <a:srgbClr val="000000"/>
              </a:solidFill>
              <a:latin typeface="ＭＳ Ｐ明朝" panose="02020600040205080304" pitchFamily="18" charset="-128"/>
              <a:ea typeface="ＭＳ Ｐ明朝" panose="02020600040205080304" pitchFamily="18" charset="-128"/>
            </a:endParaRPr>
          </a:p>
          <a:p>
            <a:pPr marL="66675" indent="-66675" defTabSz="957263">
              <a:lnSpc>
                <a:spcPct val="95000"/>
              </a:lnSpc>
            </a:pPr>
            <a:r>
              <a:rPr lang="ja-JP" altLang="en-US" sz="900" dirty="0">
                <a:solidFill>
                  <a:srgbClr val="000000"/>
                </a:solidFill>
                <a:latin typeface="ＭＳ Ｐ明朝" panose="02020600040205080304" pitchFamily="18" charset="-128"/>
                <a:ea typeface="ＭＳ Ｐ明朝" panose="02020600040205080304" pitchFamily="18" charset="-128"/>
              </a:rPr>
              <a:t>・消費者契約法等を所管、適格消費者団体</a:t>
            </a:r>
            <a:r>
              <a:rPr lang="ja-JP" altLang="en-US" sz="900" dirty="0">
                <a:solidFill>
                  <a:schemeClr val="tx1"/>
                </a:solidFill>
                <a:latin typeface="ＭＳ Ｐ明朝" panose="02020600040205080304" pitchFamily="18" charset="-128"/>
                <a:ea typeface="ＭＳ Ｐ明朝" panose="02020600040205080304" pitchFamily="18" charset="-128"/>
              </a:rPr>
              <a:t>・特定適格消費者団体の認定・監督</a:t>
            </a:r>
            <a:endParaRPr lang="en-US" altLang="ja-JP" sz="900" dirty="0">
              <a:solidFill>
                <a:schemeClr val="tx1"/>
              </a:solidFill>
              <a:latin typeface="ＭＳ Ｐ明朝" panose="02020600040205080304" pitchFamily="18" charset="-128"/>
              <a:ea typeface="ＭＳ Ｐ明朝" panose="02020600040205080304" pitchFamily="18" charset="-128"/>
            </a:endParaRPr>
          </a:p>
          <a:p>
            <a:pPr marL="66675" indent="-66675" defTabSz="957263">
              <a:lnSpc>
                <a:spcPct val="95000"/>
              </a:lnSpc>
            </a:pPr>
            <a:r>
              <a:rPr lang="ja-JP" altLang="en-US" sz="900" dirty="0">
                <a:solidFill>
                  <a:schemeClr val="tx1"/>
                </a:solidFill>
                <a:latin typeface="ＭＳ Ｐ明朝" panose="02020600040205080304" pitchFamily="18" charset="-128"/>
                <a:ea typeface="ＭＳ Ｐ明朝" panose="02020600040205080304" pitchFamily="18" charset="-128"/>
              </a:rPr>
              <a:t>・公益通報者保護法を所管</a:t>
            </a:r>
            <a:endParaRPr lang="en-US" altLang="ja-JP" sz="900" dirty="0">
              <a:solidFill>
                <a:schemeClr val="tx1"/>
              </a:solidFill>
              <a:latin typeface="ＭＳ Ｐ明朝" panose="02020600040205080304" pitchFamily="18" charset="-128"/>
              <a:ea typeface="ＭＳ Ｐ明朝" panose="02020600040205080304" pitchFamily="18" charset="-128"/>
            </a:endParaRPr>
          </a:p>
        </p:txBody>
      </p:sp>
      <p:cxnSp>
        <p:nvCxnSpPr>
          <p:cNvPr id="84" name="AutoShape 61"/>
          <p:cNvCxnSpPr>
            <a:cxnSpLocks noChangeShapeType="1"/>
          </p:cNvCxnSpPr>
          <p:nvPr/>
        </p:nvCxnSpPr>
        <p:spPr bwMode="auto">
          <a:xfrm>
            <a:off x="3161296" y="4406365"/>
            <a:ext cx="142875" cy="0"/>
          </a:xfrm>
          <a:prstGeom prst="straightConnector1">
            <a:avLst/>
          </a:prstGeom>
          <a:noFill/>
          <a:ln w="9525">
            <a:solidFill>
              <a:schemeClr val="tx1"/>
            </a:solidFill>
            <a:round/>
            <a:headEnd/>
            <a:tailEnd/>
          </a:ln>
        </p:spPr>
      </p:cxnSp>
      <p:cxnSp>
        <p:nvCxnSpPr>
          <p:cNvPr id="95" name="AutoShape 61"/>
          <p:cNvCxnSpPr>
            <a:cxnSpLocks noChangeShapeType="1"/>
          </p:cNvCxnSpPr>
          <p:nvPr/>
        </p:nvCxnSpPr>
        <p:spPr bwMode="auto">
          <a:xfrm flipV="1">
            <a:off x="3161182" y="6021583"/>
            <a:ext cx="151370" cy="212"/>
          </a:xfrm>
          <a:prstGeom prst="straightConnector1">
            <a:avLst/>
          </a:prstGeom>
          <a:noFill/>
          <a:ln w="9525">
            <a:solidFill>
              <a:schemeClr val="tx1"/>
            </a:solidFill>
            <a:round/>
            <a:headEnd/>
            <a:tailEnd/>
          </a:ln>
        </p:spPr>
      </p:cxnSp>
      <p:sp>
        <p:nvSpPr>
          <p:cNvPr id="4" name="正方形/長方形 3"/>
          <p:cNvSpPr/>
          <p:nvPr/>
        </p:nvSpPr>
        <p:spPr bwMode="auto">
          <a:xfrm>
            <a:off x="336277" y="6073521"/>
            <a:ext cx="2436120" cy="600998"/>
          </a:xfrm>
          <a:prstGeom prst="rect">
            <a:avLst/>
          </a:prstGeom>
          <a:noFill/>
          <a:ln w="19050" cap="flat" cmpd="sng" algn="ctr">
            <a:solidFill>
              <a:schemeClr val="tx1"/>
            </a:solidFill>
            <a:prstDash val="solid"/>
            <a:round/>
            <a:headEnd type="none" w="med" len="med"/>
            <a:tailEnd type="none"/>
          </a:ln>
          <a:effectLst/>
        </p:spPr>
        <p:txBody>
          <a:bodyPr rtlCol="0" anchor="ctr"/>
          <a:lstStyle/>
          <a:p>
            <a:pPr algn="ctr"/>
            <a:r>
              <a:rPr lang="ja-JP" altLang="en-US" sz="1400" b="1" dirty="0">
                <a:solidFill>
                  <a:schemeClr val="tx1"/>
                </a:solidFill>
                <a:latin typeface="+mj-ea"/>
                <a:ea typeface="+mj-ea"/>
              </a:rPr>
              <a:t>定員</a:t>
            </a:r>
            <a:r>
              <a:rPr lang="en-US" altLang="ja-JP" sz="1400" b="1" dirty="0">
                <a:solidFill>
                  <a:schemeClr val="tx1"/>
                </a:solidFill>
                <a:latin typeface="+mj-ea"/>
                <a:ea typeface="+mj-ea"/>
              </a:rPr>
              <a:t>346</a:t>
            </a:r>
            <a:r>
              <a:rPr lang="ja-JP" altLang="en-US" sz="1400" b="1" dirty="0">
                <a:solidFill>
                  <a:schemeClr val="tx1"/>
                </a:solidFill>
                <a:latin typeface="+mj-ea"/>
                <a:ea typeface="+mj-ea"/>
              </a:rPr>
              <a:t>名</a:t>
            </a:r>
            <a:endParaRPr lang="en-US" altLang="ja-JP" sz="1400" b="1" dirty="0">
              <a:solidFill>
                <a:schemeClr val="tx1"/>
              </a:solidFill>
              <a:latin typeface="+mj-ea"/>
              <a:ea typeface="+mj-ea"/>
            </a:endParaRPr>
          </a:p>
          <a:p>
            <a:pPr algn="ctr"/>
            <a:r>
              <a:rPr lang="ja-JP" altLang="en-US" dirty="0" smtClean="0">
                <a:solidFill>
                  <a:schemeClr val="tx1"/>
                </a:solidFill>
                <a:latin typeface="+mj-ea"/>
                <a:ea typeface="+mj-ea"/>
              </a:rPr>
              <a:t>（</a:t>
            </a:r>
            <a:r>
              <a:rPr lang="en-US" altLang="ja-JP" dirty="0" smtClean="0">
                <a:solidFill>
                  <a:schemeClr val="tx1"/>
                </a:solidFill>
                <a:latin typeface="+mj-ea"/>
                <a:ea typeface="+mj-ea"/>
              </a:rPr>
              <a:t>2018</a:t>
            </a:r>
            <a:r>
              <a:rPr lang="ja-JP" altLang="en-US" dirty="0" smtClean="0">
                <a:solidFill>
                  <a:schemeClr val="tx1"/>
                </a:solidFill>
                <a:latin typeface="+mj-ea"/>
                <a:ea typeface="+mj-ea"/>
              </a:rPr>
              <a:t>年（平成</a:t>
            </a:r>
            <a:r>
              <a:rPr lang="en-US" altLang="ja-JP" dirty="0">
                <a:solidFill>
                  <a:schemeClr val="tx1"/>
                </a:solidFill>
                <a:latin typeface="+mj-ea"/>
                <a:ea typeface="+mj-ea"/>
              </a:rPr>
              <a:t>30</a:t>
            </a:r>
            <a:r>
              <a:rPr lang="ja-JP" altLang="en-US" dirty="0" smtClean="0">
                <a:solidFill>
                  <a:schemeClr val="tx1"/>
                </a:solidFill>
                <a:latin typeface="+mj-ea"/>
                <a:ea typeface="+mj-ea"/>
              </a:rPr>
              <a:t>年）</a:t>
            </a:r>
            <a:r>
              <a:rPr lang="en-US" altLang="ja-JP" dirty="0" smtClean="0">
                <a:solidFill>
                  <a:schemeClr val="tx1"/>
                </a:solidFill>
                <a:latin typeface="+mj-ea"/>
                <a:ea typeface="+mj-ea"/>
              </a:rPr>
              <a:t>4</a:t>
            </a:r>
            <a:r>
              <a:rPr lang="ja-JP" altLang="en-US" dirty="0">
                <a:solidFill>
                  <a:schemeClr val="tx1"/>
                </a:solidFill>
                <a:latin typeface="+mj-ea"/>
                <a:ea typeface="+mj-ea"/>
              </a:rPr>
              <a:t>月</a:t>
            </a:r>
            <a:r>
              <a:rPr lang="en-US" altLang="ja-JP" dirty="0">
                <a:solidFill>
                  <a:schemeClr val="tx1"/>
                </a:solidFill>
                <a:latin typeface="+mj-ea"/>
                <a:ea typeface="+mj-ea"/>
              </a:rPr>
              <a:t>1</a:t>
            </a:r>
            <a:r>
              <a:rPr lang="ja-JP" altLang="en-US" dirty="0">
                <a:solidFill>
                  <a:schemeClr val="tx1"/>
                </a:solidFill>
                <a:latin typeface="+mj-ea"/>
                <a:ea typeface="+mj-ea"/>
              </a:rPr>
              <a:t>日時点）</a:t>
            </a:r>
            <a:endParaRPr lang="ja-JP" altLang="en-US" sz="1100" dirty="0">
              <a:solidFill>
                <a:schemeClr val="tx1"/>
              </a:solidFill>
              <a:latin typeface="+mj-ea"/>
              <a:ea typeface="+mj-ea"/>
            </a:endParaRPr>
          </a:p>
        </p:txBody>
      </p:sp>
      <p:cxnSp>
        <p:nvCxnSpPr>
          <p:cNvPr id="83" name="AutoShape 12"/>
          <p:cNvCxnSpPr>
            <a:cxnSpLocks noChangeShapeType="1"/>
          </p:cNvCxnSpPr>
          <p:nvPr/>
        </p:nvCxnSpPr>
        <p:spPr bwMode="auto">
          <a:xfrm>
            <a:off x="1352600" y="2745112"/>
            <a:ext cx="0" cy="1548000"/>
          </a:xfrm>
          <a:prstGeom prst="straightConnector1">
            <a:avLst/>
          </a:prstGeom>
          <a:noFill/>
          <a:ln w="9525">
            <a:solidFill>
              <a:schemeClr val="tx1"/>
            </a:solidFill>
            <a:round/>
            <a:headEnd/>
            <a:tailEnd/>
          </a:ln>
        </p:spPr>
      </p:cxnSp>
      <p:cxnSp>
        <p:nvCxnSpPr>
          <p:cNvPr id="86" name="AutoShape 14"/>
          <p:cNvCxnSpPr>
            <a:cxnSpLocks noChangeShapeType="1"/>
          </p:cNvCxnSpPr>
          <p:nvPr/>
        </p:nvCxnSpPr>
        <p:spPr bwMode="auto">
          <a:xfrm>
            <a:off x="1352600" y="2996952"/>
            <a:ext cx="265112" cy="0"/>
          </a:xfrm>
          <a:prstGeom prst="straightConnector1">
            <a:avLst/>
          </a:prstGeom>
          <a:noFill/>
          <a:ln w="9525">
            <a:solidFill>
              <a:schemeClr val="tx1"/>
            </a:solidFill>
            <a:round/>
            <a:headEnd/>
            <a:tailEnd/>
          </a:ln>
        </p:spPr>
      </p:cxnSp>
      <p:cxnSp>
        <p:nvCxnSpPr>
          <p:cNvPr id="97" name="AutoShape 14"/>
          <p:cNvCxnSpPr>
            <a:cxnSpLocks noChangeShapeType="1"/>
          </p:cNvCxnSpPr>
          <p:nvPr/>
        </p:nvCxnSpPr>
        <p:spPr bwMode="auto">
          <a:xfrm>
            <a:off x="1352600" y="3356992"/>
            <a:ext cx="265112" cy="0"/>
          </a:xfrm>
          <a:prstGeom prst="straightConnector1">
            <a:avLst/>
          </a:prstGeom>
          <a:noFill/>
          <a:ln w="9525">
            <a:solidFill>
              <a:schemeClr val="tx1"/>
            </a:solidFill>
            <a:round/>
            <a:headEnd/>
            <a:tailEnd/>
          </a:ln>
        </p:spPr>
      </p:cxnSp>
      <p:sp>
        <p:nvSpPr>
          <p:cNvPr id="98" name="Rectangle 51"/>
          <p:cNvSpPr>
            <a:spLocks noChangeArrowheads="1"/>
          </p:cNvSpPr>
          <p:nvPr/>
        </p:nvSpPr>
        <p:spPr bwMode="auto">
          <a:xfrm>
            <a:off x="1424608" y="2845757"/>
            <a:ext cx="1434384" cy="307975"/>
          </a:xfrm>
          <a:prstGeom prst="rect">
            <a:avLst/>
          </a:prstGeom>
          <a:solidFill>
            <a:schemeClr val="bg1"/>
          </a:solidFill>
          <a:ln w="9525">
            <a:solidFill>
              <a:schemeClr val="tx1"/>
            </a:solidFill>
            <a:miter lim="800000"/>
            <a:headEnd/>
            <a:tailEnd/>
          </a:ln>
          <a:effectLst/>
        </p:spPr>
        <p:txBody>
          <a:bodyPr wrap="none" lIns="95722" tIns="47862" rIns="95722" bIns="47862" anchor="ctr"/>
          <a:lstStyle/>
          <a:p>
            <a:pPr algn="ctr" defTabSz="957091">
              <a:defRPr/>
            </a:pPr>
            <a:r>
              <a:rPr lang="ja-JP" altLang="en-US" sz="1300" spc="600" dirty="0">
                <a:solidFill>
                  <a:srgbClr val="000000"/>
                </a:solidFill>
                <a:ea typeface="ＭＳ Ｐゴシック" pitchFamily="50" charset="-128"/>
              </a:rPr>
              <a:t>次　　長</a:t>
            </a:r>
          </a:p>
        </p:txBody>
      </p:sp>
      <p:sp>
        <p:nvSpPr>
          <p:cNvPr id="99" name="Rectangle 52"/>
          <p:cNvSpPr>
            <a:spLocks noChangeArrowheads="1"/>
          </p:cNvSpPr>
          <p:nvPr/>
        </p:nvSpPr>
        <p:spPr bwMode="auto">
          <a:xfrm>
            <a:off x="1424608" y="3555210"/>
            <a:ext cx="1434384" cy="309562"/>
          </a:xfrm>
          <a:prstGeom prst="rect">
            <a:avLst/>
          </a:prstGeom>
          <a:solidFill>
            <a:schemeClr val="bg1"/>
          </a:solidFill>
          <a:ln w="9525">
            <a:solidFill>
              <a:schemeClr val="tx1"/>
            </a:solidFill>
            <a:miter lim="800000"/>
            <a:headEnd/>
            <a:tailEnd/>
          </a:ln>
          <a:effectLst/>
        </p:spPr>
        <p:txBody>
          <a:bodyPr wrap="none" lIns="95722" tIns="47862" rIns="95722" bIns="47862" anchor="ctr"/>
          <a:lstStyle/>
          <a:p>
            <a:pPr algn="ctr" defTabSz="957091">
              <a:defRPr/>
            </a:pPr>
            <a:r>
              <a:rPr lang="ja-JP" altLang="en-US" sz="1300" dirty="0">
                <a:solidFill>
                  <a:srgbClr val="000000"/>
                </a:solidFill>
                <a:ea typeface="ＭＳ Ｐゴシック" pitchFamily="50" charset="-128"/>
              </a:rPr>
              <a:t>審議官（</a:t>
            </a:r>
            <a:r>
              <a:rPr lang="en-US" altLang="ja-JP" sz="1300" dirty="0">
                <a:solidFill>
                  <a:srgbClr val="000000"/>
                </a:solidFill>
                <a:ea typeface="ＭＳ Ｐゴシック" pitchFamily="50" charset="-128"/>
              </a:rPr>
              <a:t>3</a:t>
            </a:r>
            <a:r>
              <a:rPr lang="ja-JP" altLang="en-US" sz="1300" dirty="0">
                <a:solidFill>
                  <a:srgbClr val="000000"/>
                </a:solidFill>
                <a:ea typeface="ＭＳ Ｐゴシック" pitchFamily="50" charset="-128"/>
              </a:rPr>
              <a:t>）</a:t>
            </a:r>
          </a:p>
        </p:txBody>
      </p:sp>
      <p:sp>
        <p:nvSpPr>
          <p:cNvPr id="100" name="Rectangle 50"/>
          <p:cNvSpPr>
            <a:spLocks noChangeArrowheads="1"/>
          </p:cNvSpPr>
          <p:nvPr/>
        </p:nvSpPr>
        <p:spPr bwMode="auto">
          <a:xfrm>
            <a:off x="1435106" y="3911526"/>
            <a:ext cx="1423886" cy="309563"/>
          </a:xfrm>
          <a:prstGeom prst="rect">
            <a:avLst/>
          </a:prstGeom>
          <a:solidFill>
            <a:schemeClr val="bg1"/>
          </a:solidFill>
          <a:ln w="9525">
            <a:solidFill>
              <a:schemeClr val="tx1"/>
            </a:solidFill>
            <a:miter lim="800000"/>
            <a:headEnd/>
            <a:tailEnd/>
          </a:ln>
          <a:effectLst/>
        </p:spPr>
        <p:txBody>
          <a:bodyPr wrap="none" lIns="95722" tIns="47862" rIns="95722" bIns="47862" anchor="ctr"/>
          <a:lstStyle/>
          <a:p>
            <a:pPr algn="ctr" defTabSz="957091">
              <a:defRPr/>
            </a:pPr>
            <a:r>
              <a:rPr lang="ja-JP" altLang="en-US" sz="1300" dirty="0">
                <a:solidFill>
                  <a:srgbClr val="000000"/>
                </a:solidFill>
                <a:ea typeface="ＭＳ Ｐゴシック" pitchFamily="50" charset="-128"/>
              </a:rPr>
              <a:t>参事官（</a:t>
            </a:r>
            <a:r>
              <a:rPr lang="en-US" altLang="ja-JP" sz="1300" dirty="0">
                <a:solidFill>
                  <a:srgbClr val="000000"/>
                </a:solidFill>
                <a:ea typeface="ＭＳ Ｐゴシック" pitchFamily="50" charset="-128"/>
              </a:rPr>
              <a:t>2</a:t>
            </a:r>
            <a:r>
              <a:rPr lang="ja-JP" altLang="en-US" sz="1300" dirty="0">
                <a:solidFill>
                  <a:srgbClr val="000000"/>
                </a:solidFill>
                <a:ea typeface="ＭＳ Ｐゴシック" pitchFamily="50" charset="-128"/>
              </a:rPr>
              <a:t>）</a:t>
            </a:r>
          </a:p>
        </p:txBody>
      </p:sp>
      <p:sp>
        <p:nvSpPr>
          <p:cNvPr id="101" name="Rectangle 51"/>
          <p:cNvSpPr>
            <a:spLocks noChangeArrowheads="1"/>
          </p:cNvSpPr>
          <p:nvPr/>
        </p:nvSpPr>
        <p:spPr bwMode="auto">
          <a:xfrm>
            <a:off x="1424608" y="3200484"/>
            <a:ext cx="1434384" cy="307975"/>
          </a:xfrm>
          <a:prstGeom prst="rect">
            <a:avLst/>
          </a:prstGeom>
          <a:solidFill>
            <a:schemeClr val="bg1"/>
          </a:solidFill>
          <a:ln w="9525">
            <a:solidFill>
              <a:schemeClr val="tx1"/>
            </a:solidFill>
            <a:miter lim="800000"/>
            <a:headEnd/>
            <a:tailEnd/>
          </a:ln>
          <a:effectLst/>
        </p:spPr>
        <p:txBody>
          <a:bodyPr wrap="none" lIns="95722" tIns="47862" rIns="95722" bIns="47862" anchor="ctr"/>
          <a:lstStyle/>
          <a:p>
            <a:pPr algn="ctr" defTabSz="957091">
              <a:defRPr/>
            </a:pPr>
            <a:r>
              <a:rPr lang="ja-JP" altLang="en-US" sz="1300" spc="-150" dirty="0">
                <a:solidFill>
                  <a:srgbClr val="000000"/>
                </a:solidFill>
                <a:ea typeface="ＭＳ Ｐゴシック" pitchFamily="50" charset="-128"/>
              </a:rPr>
              <a:t>政策立案総括審議官</a:t>
            </a:r>
          </a:p>
        </p:txBody>
      </p:sp>
      <p:sp>
        <p:nvSpPr>
          <p:cNvPr id="2" name="スライド番号プレースホルダー 1"/>
          <p:cNvSpPr>
            <a:spLocks noGrp="1"/>
          </p:cNvSpPr>
          <p:nvPr>
            <p:ph type="sldNum" sz="quarter" idx="11"/>
          </p:nvPr>
        </p:nvSpPr>
        <p:spPr>
          <a:xfrm>
            <a:off x="7231762" y="6517136"/>
            <a:ext cx="2543572" cy="214312"/>
          </a:xfrm>
        </p:spPr>
        <p:txBody>
          <a:bodyPr/>
          <a:lstStyle/>
          <a:p>
            <a:pPr algn="r">
              <a:defRPr/>
            </a:pPr>
            <a:fld id="{347C2BB2-463F-4CBA-90AF-C52D4D908DC5}" type="slidenum">
              <a:rPr lang="en-US" altLang="ja-JP" smtClean="0">
                <a:solidFill>
                  <a:schemeClr val="bg1">
                    <a:lumMod val="50000"/>
                  </a:schemeClr>
                </a:solidFill>
              </a:rPr>
              <a:pPr algn="r">
                <a:defRPr/>
              </a:pPr>
              <a:t>2</a:t>
            </a:fld>
            <a:endParaRPr lang="en-US" altLang="ja-JP" dirty="0">
              <a:solidFill>
                <a:schemeClr val="bg1">
                  <a:lumMod val="50000"/>
                </a:schemeClr>
              </a:solidFill>
            </a:endParaRPr>
          </a:p>
        </p:txBody>
      </p:sp>
    </p:spTree>
    <p:extLst>
      <p:ext uri="{BB962C8B-B14F-4D97-AF65-F5344CB8AC3E}">
        <p14:creationId xmlns:p14="http://schemas.microsoft.com/office/powerpoint/2010/main" val="74592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8930" y="743869"/>
            <a:ext cx="4617230" cy="329924"/>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国会対応</a:t>
            </a:r>
          </a:p>
        </p:txBody>
      </p:sp>
      <p:sp>
        <p:nvSpPr>
          <p:cNvPr id="6" name="正方形/長方形 5"/>
          <p:cNvSpPr/>
          <p:nvPr/>
        </p:nvSpPr>
        <p:spPr>
          <a:xfrm>
            <a:off x="185395" y="1121004"/>
            <a:ext cx="4597540" cy="723067"/>
          </a:xfrm>
          <a:prstGeom prst="rect">
            <a:avLst/>
          </a:prstGeom>
          <a:noFill/>
          <a:ln w="25400">
            <a:solidFill>
              <a:schemeClr val="accent1">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32659" tIns="32659" rIns="32659" bIns="32659" rtlCol="0" anchor="t" anchorCtr="0"/>
          <a:lstStyle/>
          <a:p>
            <a:pPr marL="279790" indent="-279790" fontAlgn="auto">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国会答弁（消費者特委、他省庁委員会）</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与野党の部会・調査会、国対等ヒアリング</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法案、施策、予算等の説明</a:t>
            </a:r>
            <a:endParaRPr lang="ja-JP" altLang="en-US" sz="1452" dirty="0">
              <a:solidFill>
                <a:prstClr val="black"/>
              </a:solidFill>
              <a:latin typeface="ＭＳ ゴシック" panose="020B0609070205080204" pitchFamily="49" charset="-128"/>
              <a:ea typeface="ＭＳ ゴシック" panose="020B0609070205080204" pitchFamily="49" charset="-128"/>
            </a:endParaRPr>
          </a:p>
          <a:p>
            <a:pPr fontAlgn="auto">
              <a:spcBef>
                <a:spcPts val="0"/>
              </a:spcBef>
              <a:spcAft>
                <a:spcPts val="0"/>
              </a:spcAft>
            </a:pPr>
            <a:r>
              <a:rPr lang="ja-JP" altLang="en-US" sz="1371" dirty="0">
                <a:solidFill>
                  <a:prstClr val="black"/>
                </a:solidFill>
              </a:rPr>
              <a:t>　　　　　　　　　　　　　　　　　　　　</a:t>
            </a:r>
            <a:endParaRPr lang="en-US" altLang="ja-JP" sz="1371" dirty="0">
              <a:solidFill>
                <a:prstClr val="black"/>
              </a:solidFill>
            </a:endParaRPr>
          </a:p>
          <a:p>
            <a:pPr fontAlgn="auto">
              <a:spcBef>
                <a:spcPts val="0"/>
              </a:spcBef>
              <a:spcAft>
                <a:spcPts val="0"/>
              </a:spcAft>
            </a:pPr>
            <a:r>
              <a:rPr lang="ja-JP" altLang="en-US" sz="1371" dirty="0">
                <a:solidFill>
                  <a:prstClr val="black"/>
                </a:solidFill>
              </a:rPr>
              <a:t>　　　　　</a:t>
            </a: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ja-JP" altLang="en-US" sz="1371" dirty="0">
              <a:solidFill>
                <a:prstClr val="black"/>
              </a:solidFill>
            </a:endParaRPr>
          </a:p>
        </p:txBody>
      </p:sp>
      <p:sp>
        <p:nvSpPr>
          <p:cNvPr id="21" name="正方形/長方形 20"/>
          <p:cNvSpPr/>
          <p:nvPr/>
        </p:nvSpPr>
        <p:spPr>
          <a:xfrm>
            <a:off x="5066738" y="1978135"/>
            <a:ext cx="4607177" cy="528112"/>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9790" indent="-279790" fontAlgn="auto">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法律、政令、内閣府令の策定・改正やガイドラインの策定など</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r>
              <a:rPr lang="ja-JP" altLang="en-US" sz="1371" dirty="0">
                <a:solidFill>
                  <a:prstClr val="black"/>
                </a:solidFill>
              </a:rPr>
              <a:t>　　</a:t>
            </a: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en-US" altLang="ja-JP" sz="1371" dirty="0">
              <a:solidFill>
                <a:prstClr val="black"/>
              </a:solidFill>
            </a:endParaRPr>
          </a:p>
          <a:p>
            <a:pPr fontAlgn="auto">
              <a:spcBef>
                <a:spcPts val="0"/>
              </a:spcBef>
              <a:spcAft>
                <a:spcPts val="0"/>
              </a:spcAft>
            </a:pPr>
            <a:endParaRPr lang="ja-JP" altLang="en-US" sz="1371" dirty="0">
              <a:solidFill>
                <a:prstClr val="black"/>
              </a:solidFill>
            </a:endParaRPr>
          </a:p>
        </p:txBody>
      </p:sp>
      <p:sp>
        <p:nvSpPr>
          <p:cNvPr id="24" name="正方形/長方形 23"/>
          <p:cNvSpPr/>
          <p:nvPr/>
        </p:nvSpPr>
        <p:spPr>
          <a:xfrm>
            <a:off x="5049520" y="1547907"/>
            <a:ext cx="4621446" cy="366185"/>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制度整備</a:t>
            </a:r>
            <a:endParaRPr lang="en-US" altLang="ja-JP" sz="1814" b="1" dirty="0">
              <a:solidFill>
                <a:prstClr val="black"/>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58930" y="2394201"/>
            <a:ext cx="4607176" cy="1844736"/>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2659" tIns="32659" rIns="32659" bIns="32659" rtlCol="0" anchor="t" anchorCtr="0"/>
          <a:lstStyle/>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事業者を縦割りで所管する各省庁が行う消費者行政をとりまとめる司令塔となる</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ts val="1959"/>
              </a:lnSpc>
              <a:spcBef>
                <a:spcPts val="0"/>
              </a:spcBef>
              <a:spcAft>
                <a:spcPts val="0"/>
              </a:spcAft>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27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（経産省、厚労省、農水省、国交省、総務省、金融庁等）</a:t>
            </a:r>
            <a:endParaRPr lang="en-US" altLang="ja-JP" sz="127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消費者基本計画（閣議決定）の策定・改定に関する関係省庁等との調整、進捗状況の確認</a:t>
            </a:r>
          </a:p>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個別事案についての、関係省庁への対応要請（措置要求）や関係省庁と連携した注意喚起</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p:txBody>
      </p:sp>
      <p:sp>
        <p:nvSpPr>
          <p:cNvPr id="14" name="正方形/長方形 13"/>
          <p:cNvSpPr/>
          <p:nvPr/>
        </p:nvSpPr>
        <p:spPr>
          <a:xfrm>
            <a:off x="158930" y="2003502"/>
            <a:ext cx="4607177" cy="336969"/>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司令塔機能</a:t>
            </a:r>
          </a:p>
        </p:txBody>
      </p:sp>
      <p:sp>
        <p:nvSpPr>
          <p:cNvPr id="15" name="正方形/長方形 14"/>
          <p:cNvSpPr/>
          <p:nvPr/>
        </p:nvSpPr>
        <p:spPr>
          <a:xfrm>
            <a:off x="158997" y="4346399"/>
            <a:ext cx="4611664" cy="349796"/>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危機管理</a:t>
            </a:r>
          </a:p>
        </p:txBody>
      </p:sp>
      <p:sp>
        <p:nvSpPr>
          <p:cNvPr id="16" name="正方形/長方形 15"/>
          <p:cNvSpPr/>
          <p:nvPr/>
        </p:nvSpPr>
        <p:spPr>
          <a:xfrm>
            <a:off x="175550" y="4745724"/>
            <a:ext cx="4611663" cy="2064386"/>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9790" indent="-279790" fontAlgn="auto">
              <a:lnSpc>
                <a:spcPct val="150000"/>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緊急対応が必要な生命身体の安全に係る重大事案が発生した場合の対応</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ct val="150000"/>
              </a:lnSpc>
              <a:spcBef>
                <a:spcPts val="0"/>
              </a:spcBef>
              <a:spcAft>
                <a:spcPts val="0"/>
              </a:spcAft>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452" u="sng"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官邸との迅速な調整</a:t>
            </a: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ct val="150000"/>
              </a:lnSpc>
              <a:spcBef>
                <a:spcPts val="0"/>
              </a:spcBef>
              <a:spcAft>
                <a:spcPts val="0"/>
              </a:spcAft>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452" u="sng"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関係省庁（閣僚レベル、局長レベル）会議を開催</a:t>
            </a:r>
            <a:endParaRPr lang="en-US" altLang="ja-JP" sz="1452" u="sng"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ct val="150000"/>
              </a:lnSpc>
              <a:spcBef>
                <a:spcPts val="0"/>
              </a:spcBef>
              <a:spcAft>
                <a:spcPts val="0"/>
              </a:spcAft>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･情報共有と対応方針の検討・決定</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ct val="150000"/>
              </a:lnSpc>
              <a:spcBef>
                <a:spcPts val="0"/>
              </a:spcBef>
              <a:spcAft>
                <a:spcPts val="0"/>
              </a:spcAft>
            </a:pPr>
            <a:r>
              <a:rPr lang="ja-JP" altLang="en-US" sz="1089"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en-US" altLang="ja-JP" sz="1089"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&lt;</a:t>
            </a:r>
            <a:r>
              <a:rPr lang="ja-JP" altLang="en-US" sz="1089"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例</a:t>
            </a:r>
            <a:r>
              <a:rPr lang="en-US" altLang="ja-JP" sz="1089"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&gt;</a:t>
            </a:r>
            <a:r>
              <a:rPr lang="ja-JP" altLang="en-US" sz="1089"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中国産冷凍餃子事件、アクリフーズ事件、廃棄食品不正流通事件</a:t>
            </a: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p:txBody>
      </p:sp>
      <p:sp>
        <p:nvSpPr>
          <p:cNvPr id="17" name="正方形/長方形 16"/>
          <p:cNvSpPr/>
          <p:nvPr/>
        </p:nvSpPr>
        <p:spPr>
          <a:xfrm>
            <a:off x="5037011" y="2733758"/>
            <a:ext cx="4611680" cy="361715"/>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法執行</a:t>
            </a:r>
          </a:p>
        </p:txBody>
      </p:sp>
      <p:sp>
        <p:nvSpPr>
          <p:cNvPr id="19" name="正方形/長方形 18"/>
          <p:cNvSpPr/>
          <p:nvPr/>
        </p:nvSpPr>
        <p:spPr>
          <a:xfrm>
            <a:off x="5022742" y="4952172"/>
            <a:ext cx="4611680" cy="348113"/>
          </a:xfrm>
          <a:prstGeom prst="rect">
            <a:avLst/>
          </a:prstGeom>
          <a:solidFill>
            <a:schemeClr val="accent6">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事業推進・調査等</a:t>
            </a:r>
          </a:p>
        </p:txBody>
      </p:sp>
      <p:sp>
        <p:nvSpPr>
          <p:cNvPr id="20" name="正方形/長方形 19"/>
          <p:cNvSpPr/>
          <p:nvPr/>
        </p:nvSpPr>
        <p:spPr>
          <a:xfrm>
            <a:off x="6368011" y="369643"/>
            <a:ext cx="3254744" cy="915903"/>
          </a:xfrm>
          <a:prstGeom prst="rect">
            <a:avLst/>
          </a:prstGeom>
          <a:ln/>
        </p:spPr>
        <p:style>
          <a:lnRef idx="1">
            <a:schemeClr val="accent1"/>
          </a:lnRef>
          <a:fillRef idx="2">
            <a:schemeClr val="accent1"/>
          </a:fillRef>
          <a:effectRef idx="1">
            <a:schemeClr val="accent1"/>
          </a:effectRef>
          <a:fontRef idx="minor">
            <a:schemeClr val="dk1"/>
          </a:fontRef>
        </p:style>
        <p:txBody>
          <a:bodyPr lIns="32659" tIns="32659" rIns="32659" bIns="32659" rtlCol="0" anchor="ctr"/>
          <a:lstStyle/>
          <a:p>
            <a:pPr fontAlgn="auto">
              <a:spcBef>
                <a:spcPts val="0"/>
              </a:spcBef>
              <a:spcAft>
                <a:spcPts val="0"/>
              </a:spcAft>
            </a:pPr>
            <a:r>
              <a:rPr lang="ja-JP" altLang="en-US" sz="1814" b="1" dirty="0">
                <a:solidFill>
                  <a:prstClr val="black"/>
                </a:solidFill>
                <a:latin typeface="ＭＳ ゴシック" panose="020B0609070205080204" pitchFamily="49" charset="-128"/>
                <a:ea typeface="ＭＳ ゴシック" panose="020B0609070205080204" pitchFamily="49" charset="-128"/>
              </a:rPr>
              <a:t>内閣府特命担当大臣（消費者及び食品安全）のサポート</a:t>
            </a:r>
          </a:p>
        </p:txBody>
      </p:sp>
      <p:sp>
        <p:nvSpPr>
          <p:cNvPr id="25" name="正方形/長方形 24"/>
          <p:cNvSpPr/>
          <p:nvPr/>
        </p:nvSpPr>
        <p:spPr>
          <a:xfrm>
            <a:off x="5066739" y="3175349"/>
            <a:ext cx="4604227" cy="1573259"/>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2659" tIns="32659" rIns="32659" bIns="32659" rtlCol="0" anchor="t" anchorCtr="0"/>
          <a:lstStyle/>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関係省庁の各地方支分部局等（経産省、公取委、農水省等）との役割分担と連携により法執行</a:t>
            </a:r>
            <a:endParaRPr lang="en-US" altLang="ja-JP" sz="127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消費者庁は全国規模の活動を行う事業者を担当</a:t>
            </a:r>
          </a:p>
          <a:p>
            <a:pPr marL="279790" indent="-279790" fontAlgn="auto">
              <a:lnSpc>
                <a:spcPts val="1959"/>
              </a:lnSpc>
              <a:spcBef>
                <a:spcPts val="0"/>
              </a:spcBef>
              <a:spcAft>
                <a:spcPts val="0"/>
              </a:spcAft>
              <a:buFont typeface="Arial" panose="020B0604020202020204" pitchFamily="34" charset="0"/>
              <a:buChar char="•"/>
            </a:pPr>
            <a:r>
              <a:rPr lang="ja-JP" altLang="en-US"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特定商取引法、預託法、景品表示法、食品表示法、消費者安全法等に基づき、行政処分（課徴金賦課を含む）、行政指導等を行う</a:t>
            </a:r>
            <a:endParaRPr lang="en-US" altLang="ja-JP" sz="1452"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a:p>
            <a:pPr fontAlgn="auto">
              <a:lnSpc>
                <a:spcPts val="1469"/>
              </a:lnSpc>
              <a:spcBef>
                <a:spcPts val="0"/>
              </a:spcBef>
              <a:spcAft>
                <a:spcPts val="0"/>
              </a:spcAft>
            </a:pPr>
            <a:endParaRPr lang="ja-JP" altLang="en-US" sz="1371" dirty="0">
              <a:solidFill>
                <a:prstClr val="black"/>
              </a:solidFill>
            </a:endParaRPr>
          </a:p>
        </p:txBody>
      </p:sp>
      <p:sp>
        <p:nvSpPr>
          <p:cNvPr id="26" name="正方形/長方形 25"/>
          <p:cNvSpPr/>
          <p:nvPr/>
        </p:nvSpPr>
        <p:spPr>
          <a:xfrm>
            <a:off x="5037011" y="5364328"/>
            <a:ext cx="4633955" cy="1089008"/>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2659" tIns="32659" rIns="32659" bIns="32659" rtlCol="0" anchor="t" anchorCtr="0"/>
          <a:lstStyle/>
          <a:p>
            <a:pPr marL="279790" indent="-279790" fontAlgn="auto">
              <a:lnSpc>
                <a:spcPts val="1959"/>
              </a:lnSpc>
              <a:spcBef>
                <a:spcPts val="0"/>
              </a:spcBef>
              <a:spcAft>
                <a:spcPts val="0"/>
              </a:spcAft>
              <a:buFont typeface="Arial" panose="020B0604020202020204" pitchFamily="34" charset="0"/>
              <a:buChar char="•"/>
            </a:pP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地方消費者行政のバックアップ、活性化</a:t>
            </a:r>
            <a:endParaRPr lang="en-US" altLang="ja-JP" sz="14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lnSpc>
                <a:spcPts val="1959"/>
              </a:lnSpc>
              <a:spcBef>
                <a:spcPts val="0"/>
              </a:spcBef>
              <a:spcAft>
                <a:spcPts val="0"/>
              </a:spcAft>
              <a:buFont typeface="Arial" panose="020B0604020202020204" pitchFamily="34" charset="0"/>
              <a:buChar char="•"/>
            </a:pP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消費者事故に関する情報の集約、分析、発信</a:t>
            </a:r>
          </a:p>
          <a:p>
            <a:pPr marL="279790" indent="-279790" fontAlgn="auto">
              <a:lnSpc>
                <a:spcPts val="1959"/>
              </a:lnSpc>
              <a:spcBef>
                <a:spcPts val="0"/>
              </a:spcBef>
              <a:spcAft>
                <a:spcPts val="0"/>
              </a:spcAft>
              <a:buFont typeface="Arial" panose="020B0604020202020204" pitchFamily="34" charset="0"/>
              <a:buChar char="•"/>
            </a:pP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消費者教育の普及、推進</a:t>
            </a:r>
            <a:endParaRPr lang="en-US" altLang="ja-JP"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279790" indent="-279790" fontAlgn="auto">
              <a:lnSpc>
                <a:spcPts val="1959"/>
              </a:lnSpc>
              <a:spcBef>
                <a:spcPts val="0"/>
              </a:spcBef>
              <a:spcAft>
                <a:spcPts val="0"/>
              </a:spcAft>
              <a:buFont typeface="Arial" panose="020B0604020202020204" pitchFamily="34" charset="0"/>
              <a:buChar char="•"/>
            </a:pP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消費生活動向に関する</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調査</a:t>
            </a:r>
            <a:endParaRPr lang="ja-JP" altLang="en-US" sz="1371" dirty="0">
              <a:solidFill>
                <a:schemeClr val="tx1"/>
              </a:solidFill>
            </a:endParaRPr>
          </a:p>
          <a:p>
            <a:pPr fontAlgn="auto">
              <a:lnSpc>
                <a:spcPts val="1469"/>
              </a:lnSpc>
              <a:spcBef>
                <a:spcPts val="0"/>
              </a:spcBef>
              <a:spcAft>
                <a:spcPts val="0"/>
              </a:spcAft>
            </a:pPr>
            <a:endParaRPr lang="ja-JP" altLang="en-US" sz="1371" dirty="0">
              <a:solidFill>
                <a:schemeClr val="tx1"/>
              </a:solidFill>
            </a:endParaRPr>
          </a:p>
          <a:p>
            <a:pPr fontAlgn="auto">
              <a:lnSpc>
                <a:spcPts val="1469"/>
              </a:lnSpc>
              <a:spcBef>
                <a:spcPts val="0"/>
              </a:spcBef>
              <a:spcAft>
                <a:spcPts val="0"/>
              </a:spcAft>
            </a:pPr>
            <a:endParaRPr lang="ja-JP" altLang="en-US" sz="1371" dirty="0">
              <a:solidFill>
                <a:schemeClr val="tx1"/>
              </a:solidFill>
            </a:endParaRPr>
          </a:p>
        </p:txBody>
      </p:sp>
      <p:sp>
        <p:nvSpPr>
          <p:cNvPr id="22" name="Rectangle 4"/>
          <p:cNvSpPr>
            <a:spLocks noChangeArrowheads="1"/>
          </p:cNvSpPr>
          <p:nvPr/>
        </p:nvSpPr>
        <p:spPr bwMode="auto">
          <a:xfrm>
            <a:off x="238308" y="146802"/>
            <a:ext cx="6021179" cy="517191"/>
          </a:xfrm>
          <a:prstGeom prst="rect">
            <a:avLst/>
          </a:prstGeom>
          <a:solidFill>
            <a:srgbClr val="00B0F0">
              <a:alpha val="50000"/>
            </a:srgbClr>
          </a:solidFill>
          <a:ln w="57150" cmpd="thickThin">
            <a:noFill/>
            <a:miter lim="800000"/>
            <a:headEnd/>
            <a:tailEnd/>
          </a:ln>
        </p:spPr>
        <p:txBody>
          <a:bodyPr wrap="none" lIns="82943" tIns="41472" rIns="82943" bIns="41472" anchor="ctr"/>
          <a:lstStyle/>
          <a:p>
            <a:pPr algn="ctr"/>
            <a:r>
              <a:rPr lang="ja-JP" altLang="en-US" sz="2177" dirty="0">
                <a:solidFill>
                  <a:srgbClr val="FFFFFF"/>
                </a:solidFill>
                <a:ea typeface="ＤＦ特太ゴシック体" pitchFamily="1" charset="-128"/>
              </a:rPr>
              <a:t>３．消費者庁の機能・業務（概要）</a:t>
            </a:r>
            <a:endParaRPr lang="en-US" altLang="ja-JP" sz="2177" dirty="0">
              <a:solidFill>
                <a:srgbClr val="FFFFFF"/>
              </a:solidFill>
              <a:ea typeface="ＤＦ特太ゴシック体" pitchFamily="1" charset="-128"/>
            </a:endParaRPr>
          </a:p>
        </p:txBody>
      </p:sp>
      <p:sp>
        <p:nvSpPr>
          <p:cNvPr id="18" name="スライド番号プレースホルダー 1"/>
          <p:cNvSpPr>
            <a:spLocks noGrp="1"/>
          </p:cNvSpPr>
          <p:nvPr>
            <p:ph type="sldNum" sz="quarter" idx="12"/>
          </p:nvPr>
        </p:nvSpPr>
        <p:spPr>
          <a:xfrm>
            <a:off x="7401272" y="6322708"/>
            <a:ext cx="2311400" cy="476250"/>
          </a:xfrm>
        </p:spPr>
        <p:txBody>
          <a:bodyPr/>
          <a:lstStyle/>
          <a:p>
            <a:pPr>
              <a:defRPr/>
            </a:pPr>
            <a:r>
              <a:rPr lang="ja-JP" altLang="en-US" dirty="0" smtClean="0">
                <a:solidFill>
                  <a:schemeClr val="bg1">
                    <a:lumMod val="50000"/>
                  </a:schemeClr>
                </a:solidFill>
              </a:rPr>
              <a:t>３</a:t>
            </a:r>
            <a:endParaRPr lang="en-US" altLang="ja-JP" dirty="0">
              <a:solidFill>
                <a:schemeClr val="bg1">
                  <a:lumMod val="50000"/>
                </a:schemeClr>
              </a:solidFill>
            </a:endParaRPr>
          </a:p>
        </p:txBody>
      </p:sp>
    </p:spTree>
    <p:extLst>
      <p:ext uri="{BB962C8B-B14F-4D97-AF65-F5344CB8AC3E}">
        <p14:creationId xmlns:p14="http://schemas.microsoft.com/office/powerpoint/2010/main" val="3884296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025" y="15007"/>
            <a:ext cx="9505503" cy="461665"/>
          </a:xfrm>
        </p:spPr>
        <p:txBody>
          <a:bodyPr/>
          <a:lstStyle/>
          <a:p>
            <a:pPr>
              <a:tabLst>
                <a:tab pos="2333625" algn="l"/>
                <a:tab pos="3051175" algn="l"/>
              </a:tabLst>
            </a:pPr>
            <a:r>
              <a:rPr kumimoji="1" lang="ja-JP" altLang="en-US" dirty="0" smtClean="0"/>
              <a:t>消費者の安全・安心な暮らしのための重点施策</a:t>
            </a:r>
            <a:r>
              <a:rPr kumimoji="1" lang="en-US" altLang="ja-JP" dirty="0" smtClean="0"/>
              <a:t>2018-19</a:t>
            </a:r>
            <a:endParaRPr kumimoji="1" lang="ja-JP" altLang="en-US" dirty="0"/>
          </a:p>
        </p:txBody>
      </p:sp>
      <p:pic>
        <p:nvPicPr>
          <p:cNvPr id="34" name="図 3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5065" y="12104"/>
            <a:ext cx="1476487" cy="464567"/>
          </a:xfrm>
          <a:prstGeom prst="rect">
            <a:avLst/>
          </a:prstGeom>
        </p:spPr>
      </p:pic>
      <p:sp>
        <p:nvSpPr>
          <p:cNvPr id="12" name="テキスト ボックス 11"/>
          <p:cNvSpPr txBox="1"/>
          <p:nvPr/>
        </p:nvSpPr>
        <p:spPr>
          <a:xfrm>
            <a:off x="128017" y="516781"/>
            <a:ext cx="4879862" cy="292388"/>
          </a:xfrm>
          <a:prstGeom prst="rect">
            <a:avLst/>
          </a:prstGeom>
          <a:solidFill>
            <a:schemeClr val="accent6">
              <a:lumMod val="60000"/>
              <a:lumOff val="40000"/>
            </a:schemeClr>
          </a:solidFill>
        </p:spPr>
        <p:txBody>
          <a:bodyPr wrap="none" rtlCol="0">
            <a:spAutoFit/>
          </a:bodyPr>
          <a:lstStyle/>
          <a:p>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経済財政運営と</a:t>
            </a:r>
            <a:r>
              <a:rPr lang="ja-JP" altLang="en-US" sz="1300" b="1" dirty="0">
                <a:latin typeface="ＭＳ Ｐ明朝" panose="02020600040205080304" pitchFamily="18" charset="-128"/>
                <a:ea typeface="ＭＳ Ｐ明朝" panose="02020600040205080304" pitchFamily="18" charset="-128"/>
                <a:cs typeface="Meiryo UI" panose="020B0604030504040204" pitchFamily="50" charset="-128"/>
              </a:rPr>
              <a:t>改革</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の基本方針</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2018</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（平成</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30</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年</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6</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15</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日閣議決定）</a:t>
            </a:r>
          </a:p>
        </p:txBody>
      </p:sp>
      <p:sp>
        <p:nvSpPr>
          <p:cNvPr id="40" name="テキスト ボックス 39"/>
          <p:cNvSpPr txBox="1"/>
          <p:nvPr/>
        </p:nvSpPr>
        <p:spPr>
          <a:xfrm>
            <a:off x="111695" y="769060"/>
            <a:ext cx="5832648" cy="1292662"/>
          </a:xfrm>
          <a:prstGeom prst="rect">
            <a:avLst/>
          </a:prstGeom>
          <a:noFill/>
        </p:spPr>
        <p:txBody>
          <a:bodyPr wrap="square" rtlCol="0">
            <a:spAutoFit/>
          </a:bodyPr>
          <a:lstStyle/>
          <a:p>
            <a:r>
              <a:rPr kumimoji="1" lang="ja-JP" altLang="en-US" sz="1300" dirty="0" smtClean="0">
                <a:latin typeface="ＭＳ Ｐ明朝" panose="02020600040205080304" pitchFamily="18" charset="-128"/>
                <a:ea typeface="ＭＳ Ｐ明朝" panose="02020600040205080304" pitchFamily="18" charset="-128"/>
                <a:cs typeface="Meiryo UI" panose="020B0604030504040204" pitchFamily="50" charset="-128"/>
              </a:rPr>
              <a:t>消費者の安全・安心を確保するため、成年年齢引下げを見据えた未成年への消費者教育の強化や高齢者等の見守りネットワーク構築、内部通報制度に係る認証制度の導入による事業者のガバナンスの強化、</a:t>
            </a:r>
            <a:r>
              <a:rPr kumimoji="1" lang="en-US" altLang="ja-JP" sz="1300" dirty="0" smtClean="0">
                <a:latin typeface="ＭＳ Ｐ明朝" panose="02020600040205080304" pitchFamily="18" charset="-128"/>
                <a:ea typeface="ＭＳ Ｐ明朝" panose="02020600040205080304" pitchFamily="18" charset="-128"/>
                <a:cs typeface="Meiryo UI" panose="020B0604030504040204" pitchFamily="50" charset="-128"/>
              </a:rPr>
              <a:t>HACCP</a:t>
            </a:r>
            <a:r>
              <a:rPr kumimoji="1" lang="ja-JP" altLang="en-US" sz="1300" dirty="0" smtClean="0">
                <a:latin typeface="ＭＳ Ｐ明朝" panose="02020600040205080304" pitchFamily="18" charset="-128"/>
                <a:ea typeface="ＭＳ Ｐ明朝" panose="02020600040205080304" pitchFamily="18" charset="-128"/>
                <a:cs typeface="Meiryo UI" panose="020B0604030504040204" pitchFamily="50" charset="-128"/>
              </a:rPr>
              <a:t>に沿った衛生管理の推進等による食の安全の確保、遺伝子組換え食品の表示基準等の充実を進めるとともに、食品ロスの削減に向け、国、地方自治体、事業者、消費者などの様々な関係者が連携した国民運動の推進や</a:t>
            </a:r>
            <a:r>
              <a:rPr kumimoji="1" lang="en-US" altLang="ja-JP" sz="1300" dirty="0" smtClean="0">
                <a:latin typeface="ＭＳ Ｐ明朝" panose="02020600040205080304" pitchFamily="18" charset="-128"/>
                <a:ea typeface="ＭＳ Ｐ明朝" panose="02020600040205080304" pitchFamily="18" charset="-128"/>
                <a:cs typeface="Meiryo UI" panose="020B0604030504040204" pitchFamily="50" charset="-128"/>
              </a:rPr>
              <a:t>ICT</a:t>
            </a:r>
            <a:r>
              <a:rPr kumimoji="1" lang="ja-JP" altLang="en-US" sz="1300" dirty="0" smtClean="0">
                <a:latin typeface="ＭＳ Ｐ明朝" panose="02020600040205080304" pitchFamily="18" charset="-128"/>
                <a:ea typeface="ＭＳ Ｐ明朝" panose="02020600040205080304" pitchFamily="18" charset="-128"/>
                <a:cs typeface="Meiryo UI" panose="020B0604030504040204" pitchFamily="50" charset="-128"/>
              </a:rPr>
              <a:t>活用等による民間企業の取組の促進等を図る。</a:t>
            </a:r>
          </a:p>
        </p:txBody>
      </p:sp>
      <p:sp>
        <p:nvSpPr>
          <p:cNvPr id="41" name="テキスト ボックス 40"/>
          <p:cNvSpPr txBox="1"/>
          <p:nvPr/>
        </p:nvSpPr>
        <p:spPr>
          <a:xfrm>
            <a:off x="133392" y="2021613"/>
            <a:ext cx="5647700" cy="292388"/>
          </a:xfrm>
          <a:prstGeom prst="rect">
            <a:avLst/>
          </a:prstGeom>
          <a:solidFill>
            <a:schemeClr val="accent6">
              <a:lumMod val="60000"/>
              <a:lumOff val="40000"/>
            </a:schemeClr>
          </a:solidFill>
        </p:spPr>
        <p:txBody>
          <a:bodyPr wrap="none" rtlCol="0">
            <a:spAutoFit/>
          </a:bodyPr>
          <a:lstStyle/>
          <a:p>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第</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196</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回国会における安倍内閣総理大臣施政方針演説（平成</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30</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年</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1</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1300" b="1" dirty="0" smtClean="0">
                <a:latin typeface="ＭＳ Ｐ明朝" panose="02020600040205080304" pitchFamily="18" charset="-128"/>
                <a:ea typeface="ＭＳ Ｐ明朝" panose="02020600040205080304" pitchFamily="18" charset="-128"/>
                <a:cs typeface="Meiryo UI" panose="020B0604030504040204" pitchFamily="50" charset="-128"/>
              </a:rPr>
              <a:t>22</a:t>
            </a:r>
            <a:r>
              <a:rPr kumimoji="1" lang="ja-JP" altLang="en-US" sz="1300" b="1" dirty="0" smtClean="0">
                <a:latin typeface="ＭＳ Ｐ明朝" panose="02020600040205080304" pitchFamily="18" charset="-128"/>
                <a:ea typeface="ＭＳ Ｐ明朝" panose="02020600040205080304" pitchFamily="18" charset="-128"/>
                <a:cs typeface="Meiryo UI" panose="020B0604030504040204" pitchFamily="50" charset="-128"/>
              </a:rPr>
              <a:t>日）</a:t>
            </a:r>
          </a:p>
        </p:txBody>
      </p:sp>
      <p:sp>
        <p:nvSpPr>
          <p:cNvPr id="42" name="テキスト ボックス 41"/>
          <p:cNvSpPr txBox="1"/>
          <p:nvPr/>
        </p:nvSpPr>
        <p:spPr>
          <a:xfrm>
            <a:off x="111695" y="2272017"/>
            <a:ext cx="5832647" cy="492443"/>
          </a:xfrm>
          <a:prstGeom prst="rect">
            <a:avLst/>
          </a:prstGeom>
          <a:noFill/>
        </p:spPr>
        <p:txBody>
          <a:bodyPr wrap="square" rtlCol="0">
            <a:spAutoFit/>
          </a:bodyPr>
          <a:lstStyle/>
          <a:p>
            <a:r>
              <a:rPr lang="ja-JP" altLang="en-US" sz="1300" dirty="0" smtClean="0">
                <a:latin typeface="ＭＳ Ｐ明朝" panose="02020600040205080304" pitchFamily="18" charset="-128"/>
                <a:ea typeface="ＭＳ Ｐ明朝" panose="02020600040205080304" pitchFamily="18" charset="-128"/>
                <a:cs typeface="Meiryo UI" panose="020B0604030504040204" pitchFamily="50" charset="-128"/>
              </a:rPr>
              <a:t>成人年齢を十八歳に引き下げる中で、消費者契約法を改正し、若者などを狙った悪質商法の被害を防ぎます</a:t>
            </a:r>
            <a:r>
              <a:rPr kumimoji="1" lang="ja-JP" altLang="en-US" sz="1300" dirty="0" smtClean="0">
                <a:latin typeface="ＭＳ Ｐ明朝" panose="02020600040205080304" pitchFamily="18" charset="-128"/>
                <a:ea typeface="ＭＳ Ｐ明朝" panose="02020600040205080304" pitchFamily="18" charset="-128"/>
                <a:cs typeface="Meiryo UI" panose="020B0604030504040204" pitchFamily="50" charset="-128"/>
              </a:rPr>
              <a:t>。</a:t>
            </a:r>
          </a:p>
        </p:txBody>
      </p:sp>
      <p:sp>
        <p:nvSpPr>
          <p:cNvPr id="13" name="右矢印 12"/>
          <p:cNvSpPr/>
          <p:nvPr/>
        </p:nvSpPr>
        <p:spPr bwMode="auto">
          <a:xfrm>
            <a:off x="5961112" y="1268760"/>
            <a:ext cx="216024" cy="792088"/>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l"/>
            <a:endParaRPr kumimoji="0" lang="ja-JP" altLang="en-US" sz="1800" dirty="0"/>
          </a:p>
        </p:txBody>
      </p:sp>
      <p:sp>
        <p:nvSpPr>
          <p:cNvPr id="14" name="テキスト ボックス 13"/>
          <p:cNvSpPr txBox="1"/>
          <p:nvPr/>
        </p:nvSpPr>
        <p:spPr>
          <a:xfrm>
            <a:off x="6321152" y="620688"/>
            <a:ext cx="3456384" cy="2062103"/>
          </a:xfrm>
          <a:prstGeom prst="rect">
            <a:avLst/>
          </a:prstGeom>
          <a:solidFill>
            <a:schemeClr val="accent6">
              <a:lumMod val="20000"/>
              <a:lumOff val="80000"/>
            </a:schemeClr>
          </a:solidFill>
        </p:spPr>
        <p:txBody>
          <a:bodyPr wrap="square" rtlCol="0">
            <a:spAutoFit/>
          </a:bodyPr>
          <a:lstStyle/>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「誰一人取り残さない」持続可能な社会の実現に向け、</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mj-lt"/>
              <a:buAutoNum type="arabicPeriod"/>
            </a:pP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政策課題に対応した消費者行政を充実・強化するとともに、</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mj-lt"/>
              <a:buAutoNum type="arabicPeriod"/>
            </a:pP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の推進や、</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mj-lt"/>
              <a:buAutoNum type="arabicPeriod"/>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生命身体の安全・安心の確保、</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mj-lt"/>
              <a:buAutoNum type="arabicPeriod"/>
            </a:pP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消費者庁の体制基盤の整備等、</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を行う。</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bwMode="auto">
          <a:xfrm>
            <a:off x="59770" y="476673"/>
            <a:ext cx="9816684" cy="2287788"/>
          </a:xfrm>
          <a:prstGeom prst="rect">
            <a:avLst/>
          </a:prstGeom>
          <a:noFill/>
          <a:ln w="25400">
            <a:solidFill>
              <a:srgbClr val="B2B2B2"/>
            </a:solidFill>
            <a:miter lim="800000"/>
            <a:headEnd/>
            <a:tailEnd/>
          </a:ln>
          <a:effectLst/>
          <a:extLst/>
        </p:spPr>
        <p:txBody>
          <a:bodyPr wrap="none" rtlCol="0" anchor="ctr"/>
          <a:lstStyle/>
          <a:p>
            <a:pPr algn="l"/>
            <a:endParaRPr kumimoji="0" lang="ja-JP" altLang="en-US" sz="1800" dirty="0"/>
          </a:p>
        </p:txBody>
      </p:sp>
      <p:sp>
        <p:nvSpPr>
          <p:cNvPr id="18" name="角丸四角形 17"/>
          <p:cNvSpPr/>
          <p:nvPr/>
        </p:nvSpPr>
        <p:spPr bwMode="auto">
          <a:xfrm>
            <a:off x="59770" y="2852936"/>
            <a:ext cx="4847862" cy="288000"/>
          </a:xfrm>
          <a:prstGeom prst="roundRect">
            <a:avLst/>
          </a:prstGeom>
          <a:solidFill>
            <a:schemeClr val="accent3"/>
          </a:solidFill>
          <a:ln w="9525">
            <a:noFill/>
            <a:miter lim="800000"/>
            <a:headEnd/>
            <a:tailEnd/>
          </a:ln>
          <a:effectLst/>
          <a:extLst/>
        </p:spPr>
        <p:txBody>
          <a:bodyPr wrap="none" rtlCol="0" anchor="ctr"/>
          <a:lstStyle/>
          <a:p>
            <a:pPr algn="ctr"/>
            <a:r>
              <a:rPr kumimoji="0"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kumimoji="0"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政策課題に対応した消費者行政の充実・強化</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角丸四角形 68"/>
          <p:cNvSpPr/>
          <p:nvPr/>
        </p:nvSpPr>
        <p:spPr bwMode="auto">
          <a:xfrm>
            <a:off x="5025008" y="2852936"/>
            <a:ext cx="4847862" cy="288000"/>
          </a:xfrm>
          <a:prstGeom prst="roundRect">
            <a:avLst/>
          </a:prstGeom>
          <a:solidFill>
            <a:schemeClr val="accent3"/>
          </a:solidFill>
          <a:ln w="9525">
            <a:noFill/>
            <a:miter lim="800000"/>
            <a:headEnd/>
            <a:tailEnd/>
          </a:ln>
          <a:effectLst/>
          <a:extLst/>
        </p:spPr>
        <p:txBody>
          <a:bodyPr wrap="none" rtlCol="0" anchor="ctr"/>
          <a:lstStyle/>
          <a:p>
            <a:pPr algn="ctr"/>
            <a:r>
              <a:rPr kumimoji="0"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2.SDGs</a:t>
            </a:r>
            <a:r>
              <a:rPr kumimoji="0"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の推進</a:t>
            </a:r>
            <a:r>
              <a:rPr kumimoji="0" lang="ja-JP" altLang="en-US" sz="13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（持続可能な消費の推進、国際化への対応等）</a:t>
            </a:r>
            <a:endParaRPr kumimoji="0" lang="ja-JP" altLang="en-US" sz="13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bwMode="auto">
          <a:xfrm>
            <a:off x="59769" y="3136791"/>
            <a:ext cx="4847863" cy="3661574"/>
          </a:xfrm>
          <a:prstGeom prst="rect">
            <a:avLst/>
          </a:prstGeom>
          <a:solidFill>
            <a:schemeClr val="accent3">
              <a:lumMod val="20000"/>
              <a:lumOff val="80000"/>
            </a:schemeClr>
          </a:solidFill>
          <a:ln w="9525">
            <a:noFill/>
            <a:miter lim="800000"/>
            <a:headEnd/>
            <a:tailEnd/>
          </a:ln>
          <a:effectLst/>
          <a:extLst/>
        </p:spPr>
        <p:txBody>
          <a:bodyPr wrap="square" rtlCol="0" anchor="t"/>
          <a:lstStyle/>
          <a:p>
            <a:pPr algn="l"/>
            <a:r>
              <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(1)</a:t>
            </a:r>
            <a:r>
              <a:rPr kumimoji="0"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消費者行政体制の強化</a:t>
            </a:r>
            <a:endPar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地方消費者</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行政</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の充実・強化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消費者行政新未来創造プロジェクトの推進</a:t>
            </a:r>
            <a:r>
              <a:rPr kumimoji="0" lang="ja-JP" altLang="en-US" sz="1200" dirty="0" smtClean="0">
                <a:latin typeface="ＭＳ Ｐ明朝" panose="02020600040205080304" pitchFamily="18" charset="-128"/>
                <a:ea typeface="ＭＳ Ｐ明朝" panose="02020600040205080304" pitchFamily="18" charset="-128"/>
                <a:cs typeface="Meiryo UI" panose="020B0604030504040204" pitchFamily="50" charset="-128"/>
              </a:rPr>
              <a:t>（プロジェクトの成果の全国展開、基礎的調査研究の推進等）</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新たな消費者問題への対応</a:t>
            </a:r>
            <a:r>
              <a:rPr kumimoji="0" lang="ja-JP" altLang="en-US" sz="1200" spc="-150" dirty="0" smtClean="0">
                <a:latin typeface="ＭＳ Ｐ明朝" panose="02020600040205080304" pitchFamily="18" charset="-128"/>
                <a:ea typeface="ＭＳ Ｐ明朝" panose="02020600040205080304" pitchFamily="18" charset="-128"/>
                <a:cs typeface="Meiryo UI" panose="020B0604030504040204" pitchFamily="50" charset="-128"/>
              </a:rPr>
              <a:t>（仮想通貨、ギャンブル等依存症対策等）</a:t>
            </a:r>
            <a:endParaRPr kumimoji="0" lang="en-US" altLang="ja-JP" sz="1400" spc="-150" dirty="0" smtClean="0">
              <a:latin typeface="ＭＳ Ｐ明朝" panose="02020600040205080304" pitchFamily="18" charset="-128"/>
              <a:ea typeface="ＭＳ Ｐ明朝" panose="02020600040205080304" pitchFamily="18"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食品表示</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制度</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の推進・普及に向けた取組強化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物価関連</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対策</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の着実な実施</a:t>
            </a:r>
            <a:r>
              <a:rPr kumimoji="0" lang="ja-JP" altLang="en-US" sz="1200" dirty="0" smtClean="0">
                <a:latin typeface="ＭＳ Ｐ明朝" panose="02020600040205080304" pitchFamily="18" charset="-128"/>
                <a:ea typeface="ＭＳ Ｐ明朝" panose="02020600040205080304" pitchFamily="18" charset="-128"/>
                <a:cs typeface="Meiryo UI" panose="020B0604030504040204" pitchFamily="50" charset="-128"/>
              </a:rPr>
              <a:t>（消費税増税の円滑な実施等）</a:t>
            </a:r>
            <a:endParaRPr kumimoji="0" lang="en-US" altLang="ja-JP" sz="1400" dirty="0" smtClean="0">
              <a:latin typeface="ＭＳ Ｐ明朝" panose="02020600040205080304" pitchFamily="18" charset="-128"/>
              <a:ea typeface="ＭＳ Ｐ明朝" panose="02020600040205080304" pitchFamily="18" charset="-128"/>
              <a:cs typeface="Meiryo UI" panose="020B0604030504040204" pitchFamily="50" charset="-128"/>
            </a:endParaRPr>
          </a:p>
          <a:p>
            <a:pPr algn="l">
              <a:lnSpc>
                <a:spcPts val="800"/>
              </a:lnSpc>
            </a:pPr>
            <a:endParaRPr kumimoji="0"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gn="l"/>
            <a:r>
              <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若年者・高齢者</a:t>
            </a:r>
            <a:r>
              <a:rPr kumimoji="0" lang="ja-JP" altLang="en-US" sz="1400" b="1" dirty="0">
                <a:latin typeface="Meiryo UI" panose="020B0604030504040204" pitchFamily="50" charset="-128"/>
                <a:ea typeface="Meiryo UI" panose="020B0604030504040204" pitchFamily="50" charset="-128"/>
                <a:cs typeface="Meiryo UI" panose="020B0604030504040204" pitchFamily="50" charset="-128"/>
              </a:rPr>
              <a:t>等</a:t>
            </a:r>
            <a:r>
              <a:rPr kumimoji="0"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の安全・安心の確保</a:t>
            </a:r>
            <a:endPar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成年年齢引下げに向けた若年者への消費者教育の推進</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高齢者</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の見守りネットワーク構築の推進</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訪日</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外国人</a:t>
            </a:r>
            <a:r>
              <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rPr>
              <a:t>6</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千万人時代に向けた消費生活相談体制整備</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800"/>
              </a:lnSpc>
            </a:pP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(3)</a:t>
            </a:r>
            <a:r>
              <a:rPr kumimoji="0"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法執行機能の強化</a:t>
            </a:r>
            <a:endParaRPr kumimoji="0"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確実</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な法執行・制度運用のための体制の維持・強化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公益通報者保護制度の実効性向上のための体制整備</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悪質事案に係る確実な被害回復の取組</a:t>
            </a:r>
            <a:r>
              <a:rPr kumimoji="0" lang="ja-JP" altLang="en-US" sz="1200" dirty="0" smtClean="0">
                <a:latin typeface="ＭＳ Ｐ明朝" panose="02020600040205080304" pitchFamily="18" charset="-128"/>
                <a:ea typeface="ＭＳ Ｐ明朝" panose="02020600040205080304" pitchFamily="18" charset="-128"/>
                <a:cs typeface="Meiryo UI" panose="020B0604030504040204" pitchFamily="50" charset="-128"/>
              </a:rPr>
              <a:t>（特定適格消費者団体による消費者の被害回復等）</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正方形/長方形 69"/>
          <p:cNvSpPr/>
          <p:nvPr/>
        </p:nvSpPr>
        <p:spPr bwMode="auto">
          <a:xfrm>
            <a:off x="5006276" y="4420867"/>
            <a:ext cx="4840089" cy="1168373"/>
          </a:xfrm>
          <a:prstGeom prst="rect">
            <a:avLst/>
          </a:prstGeom>
          <a:solidFill>
            <a:schemeClr val="accent3">
              <a:lumMod val="20000"/>
              <a:lumOff val="80000"/>
            </a:schemeClr>
          </a:solidFill>
          <a:ln w="9525">
            <a:noFill/>
            <a:miter lim="800000"/>
            <a:headEnd/>
            <a:tailEnd/>
          </a:ln>
          <a:effectLst/>
          <a:extLst/>
        </p:spPr>
        <p:txBody>
          <a:bodyPr wrap="square" rtlCol="0" anchor="t">
            <a:normAutofit/>
          </a:bodyPr>
          <a:lstStyle/>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事故情報の収集及び類型化等による分析の深化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子</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どもや高齢者の事故防止に係る注意喚起・情報提供の充実による消費者に対する発信力の強化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地方公共団体等によるリスクコミュニケーションの実施支援や科学的根拠に乏しい食品安全に関する情報への対応強化</a:t>
            </a:r>
            <a:endParaRPr kumimoji="0"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角丸四角形 70"/>
          <p:cNvSpPr/>
          <p:nvPr/>
        </p:nvSpPr>
        <p:spPr bwMode="auto">
          <a:xfrm>
            <a:off x="5006276" y="4132835"/>
            <a:ext cx="4847862" cy="288000"/>
          </a:xfrm>
          <a:prstGeom prst="roundRect">
            <a:avLst/>
          </a:prstGeom>
          <a:solidFill>
            <a:schemeClr val="accent3"/>
          </a:solidFill>
          <a:ln w="9525">
            <a:noFill/>
            <a:miter lim="800000"/>
            <a:headEnd/>
            <a:tailEnd/>
          </a:ln>
          <a:effectLst/>
          <a:extLst/>
        </p:spPr>
        <p:txBody>
          <a:bodyPr wrap="none" rtlCol="0" anchor="ctr"/>
          <a:lstStyle/>
          <a:p>
            <a:pPr algn="ctr"/>
            <a:r>
              <a:rPr kumimoji="0"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kumimoji="0"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生命身体の安全・安心の確保</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2" name="正方形/長方形 71"/>
          <p:cNvSpPr/>
          <p:nvPr/>
        </p:nvSpPr>
        <p:spPr bwMode="auto">
          <a:xfrm>
            <a:off x="5025008" y="3140967"/>
            <a:ext cx="4847862" cy="797727"/>
          </a:xfrm>
          <a:prstGeom prst="rect">
            <a:avLst/>
          </a:prstGeom>
          <a:solidFill>
            <a:schemeClr val="accent3">
              <a:lumMod val="20000"/>
              <a:lumOff val="80000"/>
            </a:schemeClr>
          </a:solidFill>
          <a:ln w="9525">
            <a:noFill/>
            <a:miter lim="800000"/>
            <a:headEnd/>
            <a:tailEnd/>
          </a:ln>
          <a:effectLst/>
          <a:extLst/>
        </p:spPr>
        <p:txBody>
          <a:bodyPr wrap="square" rtlCol="0" anchor="t">
            <a:noAutofit/>
          </a:bodyPr>
          <a:lstStyle/>
          <a:p>
            <a:pPr marL="342900" indent="-342900" algn="l">
              <a:lnSpc>
                <a:spcPct val="110000"/>
              </a:lnSpc>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消費者被害防止等のための国際連携強化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lnSpc>
                <a:spcPct val="110000"/>
              </a:lnSpc>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食品</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ロス</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の削減に係る取組の一層の推進</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lnSpc>
                <a:spcPct val="110000"/>
              </a:lnSpc>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消費者志向</a:t>
            </a:r>
            <a:r>
              <a:rPr kumimoji="0" lang="ja-JP" altLang="en-US" sz="1400" dirty="0">
                <a:latin typeface="Meiryo UI" panose="020B0604030504040204" pitchFamily="50" charset="-128"/>
                <a:ea typeface="Meiryo UI" panose="020B0604030504040204" pitchFamily="50" charset="-128"/>
                <a:cs typeface="Meiryo UI" panose="020B0604030504040204" pitchFamily="50" charset="-128"/>
              </a:rPr>
              <a:t>経営</a:t>
            </a: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の推進</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角丸四角形 72"/>
          <p:cNvSpPr/>
          <p:nvPr/>
        </p:nvSpPr>
        <p:spPr bwMode="auto">
          <a:xfrm>
            <a:off x="4989137" y="5805264"/>
            <a:ext cx="4847862" cy="288000"/>
          </a:xfrm>
          <a:prstGeom prst="roundRect">
            <a:avLst/>
          </a:prstGeom>
          <a:solidFill>
            <a:schemeClr val="accent3"/>
          </a:solidFill>
          <a:ln w="9525">
            <a:noFill/>
            <a:miter lim="800000"/>
            <a:headEnd/>
            <a:tailEnd/>
          </a:ln>
          <a:effectLst/>
          <a:extLst/>
        </p:spPr>
        <p:txBody>
          <a:bodyPr wrap="none" rtlCol="0" anchor="ctr"/>
          <a:lstStyle/>
          <a:p>
            <a:pPr algn="ctr"/>
            <a:r>
              <a:rPr kumimoji="0"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kumimoji="0"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消費者庁の体制基盤の整備等</a:t>
            </a:r>
            <a:endParaRPr kumimoji="0"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正方形/長方形 73"/>
          <p:cNvSpPr/>
          <p:nvPr/>
        </p:nvSpPr>
        <p:spPr bwMode="auto">
          <a:xfrm>
            <a:off x="4989136" y="6093296"/>
            <a:ext cx="4834035" cy="692063"/>
          </a:xfrm>
          <a:prstGeom prst="rect">
            <a:avLst/>
          </a:prstGeom>
          <a:solidFill>
            <a:schemeClr val="accent3">
              <a:lumMod val="20000"/>
              <a:lumOff val="80000"/>
            </a:schemeClr>
          </a:solidFill>
          <a:ln w="9525">
            <a:noFill/>
            <a:miter lim="800000"/>
            <a:headEnd/>
            <a:tailEnd/>
          </a:ln>
          <a:effectLst/>
          <a:extLst/>
        </p:spPr>
        <p:txBody>
          <a:bodyPr wrap="square" rtlCol="0" anchor="t">
            <a:normAutofit lnSpcReduction="10000"/>
          </a:bodyPr>
          <a:lstStyle/>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セキュリティ強化や働き方改革等に資する情報システムの整備</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公文書管理体制の強化</a:t>
            </a:r>
            <a:endParaRPr kumimoji="0"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lgn="l">
              <a:buFont typeface="+mj-ea"/>
              <a:buAutoNum type="circleNumDbPlain"/>
            </a:pPr>
            <a:r>
              <a:rPr kumimoji="0" lang="ja-JP" altLang="en-US" sz="1400" dirty="0" smtClean="0">
                <a:latin typeface="Meiryo UI" panose="020B0604030504040204" pitchFamily="50" charset="-128"/>
                <a:ea typeface="Meiryo UI" panose="020B0604030504040204" pitchFamily="50" charset="-128"/>
                <a:cs typeface="Meiryo UI" panose="020B0604030504040204" pitchFamily="50" charset="-128"/>
              </a:rPr>
              <a:t>働き方改革による効率的・効果的な業務執行体制の確立</a:t>
            </a:r>
            <a:endParaRPr kumimoji="0"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17716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角丸四角形 43"/>
          <p:cNvSpPr/>
          <p:nvPr/>
        </p:nvSpPr>
        <p:spPr bwMode="auto">
          <a:xfrm>
            <a:off x="565639" y="611585"/>
            <a:ext cx="3855610" cy="450310"/>
          </a:xfrm>
          <a:prstGeom prst="roundRect">
            <a:avLst/>
          </a:prstGeom>
          <a:solidFill>
            <a:srgbClr val="99D6EC"/>
          </a:solidFill>
          <a:ln w="9525">
            <a:noFill/>
            <a:miter lim="800000"/>
            <a:headEnd/>
            <a:tailEnd/>
          </a:ln>
          <a:effectLst/>
          <a:extLst/>
        </p:spPr>
        <p:txBody>
          <a:bodyPr wrap="square" rtlCol="0" anchor="ctr">
            <a:noAutofit/>
          </a:bodyPr>
          <a:lstStyle/>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2017</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kumimoji="0" lang="en-US" altLang="ja-JP"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29</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予算</a:t>
            </a:r>
            <a:r>
              <a:rPr kumimoji="0" lang="ja-JP" altLang="en-US"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121.7</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r>
              <a:rPr kumimoji="0" lang="ja-JP" altLang="en-US"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（一般会計）</a:t>
            </a:r>
            <a:r>
              <a:rPr kumimoji="0" lang="en-US" altLang="ja-JP"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1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z="11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右矢印 3"/>
          <p:cNvSpPr/>
          <p:nvPr/>
        </p:nvSpPr>
        <p:spPr bwMode="auto">
          <a:xfrm>
            <a:off x="4677740" y="1271922"/>
            <a:ext cx="408198" cy="1018047"/>
          </a:xfrm>
          <a:prstGeom prst="rightArrow">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fontAlgn="auto">
              <a:spcBef>
                <a:spcPts val="0"/>
              </a:spcBef>
              <a:spcAft>
                <a:spcPts val="0"/>
              </a:spcAft>
            </a:pPr>
            <a:endParaRPr kumimoji="0" lang="ja-JP" altLang="en-US" sz="1662" dirty="0">
              <a:solidFill>
                <a:prstClr val="black"/>
              </a:solidFill>
              <a:latin typeface="Calibri"/>
              <a:ea typeface="ＭＳ Ｐゴシック" panose="020B0600070205080204" pitchFamily="50" charset="-128"/>
            </a:endParaRPr>
          </a:p>
        </p:txBody>
      </p:sp>
      <p:sp>
        <p:nvSpPr>
          <p:cNvPr id="54" name="角丸四角形 53"/>
          <p:cNvSpPr/>
          <p:nvPr/>
        </p:nvSpPr>
        <p:spPr bwMode="auto">
          <a:xfrm>
            <a:off x="5351401" y="611584"/>
            <a:ext cx="3855610" cy="450311"/>
          </a:xfrm>
          <a:prstGeom prst="roundRect">
            <a:avLst/>
          </a:prstGeom>
          <a:solidFill>
            <a:srgbClr val="99D6EC"/>
          </a:solidFill>
          <a:ln w="9525">
            <a:noFill/>
            <a:miter lim="800000"/>
            <a:headEnd/>
            <a:tailEnd/>
          </a:ln>
          <a:effectLst/>
          <a:extLst/>
        </p:spPr>
        <p:txBody>
          <a:bodyPr wrap="square" rtlCol="0" anchor="ctr">
            <a:noAutofit/>
          </a:bodyPr>
          <a:lstStyle/>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kumimoji="0" lang="en-US" altLang="ja-JP"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予算</a:t>
            </a:r>
            <a:endParaRPr kumimoji="0" lang="en-US" altLang="ja-JP"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119.3</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a:t>
            </a:r>
            <a:r>
              <a:rPr kumimoji="0" lang="ja-JP" altLang="en-US"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円</a:t>
            </a:r>
            <a:r>
              <a:rPr kumimoji="0" lang="ja-JP" altLang="en-US"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（一般会計）</a:t>
            </a:r>
            <a:r>
              <a:rPr kumimoji="0" lang="en-US" altLang="ja-JP" sz="11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z="11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55"/>
          <p:cNvSpPr txBox="1"/>
          <p:nvPr/>
        </p:nvSpPr>
        <p:spPr>
          <a:xfrm>
            <a:off x="5436983" y="1022637"/>
            <a:ext cx="3905236" cy="1811073"/>
          </a:xfrm>
          <a:prstGeom prst="rect">
            <a:avLst/>
          </a:prstGeom>
          <a:noFill/>
        </p:spPr>
        <p:txBody>
          <a:bodyPr wrap="none" rtlCol="0">
            <a:spAutoFit/>
          </a:bodyPr>
          <a:lstStyle/>
          <a:p>
            <a:pPr fontAlgn="auto">
              <a:lnSpc>
                <a:spcPct val="150000"/>
              </a:lnSpc>
              <a:spcBef>
                <a:spcPts val="0"/>
              </a:spcBef>
              <a:spcAft>
                <a:spcPts val="0"/>
              </a:spcAft>
            </a:pP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１．一般行政経費（</a:t>
            </a:r>
            <a:r>
              <a:rPr lang="en-US" altLang="ja-JP" sz="1292"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45.6</a:t>
            </a:r>
            <a:r>
              <a:rPr lang="ja-JP" altLang="en-US" sz="1292"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a:t>
            </a: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円）</a:t>
            </a:r>
            <a:endPar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08501" indent="-263776"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人件費（</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31.3</a:t>
            </a:r>
            <a:r>
              <a:rPr lang="ja-JP" altLang="en-US"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508501" indent="-263776"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物件費（</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14.3</a:t>
            </a:r>
            <a:r>
              <a:rPr lang="ja-JP" altLang="en-US"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円</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3260" indent="-243260" fontAlgn="auto">
              <a:lnSpc>
                <a:spcPct val="150000"/>
              </a:lnSpc>
              <a:spcBef>
                <a:spcPts val="0"/>
              </a:spcBef>
              <a:spcAft>
                <a:spcPts val="0"/>
              </a:spcAft>
            </a:pP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２．政策経費</a:t>
            </a:r>
            <a:r>
              <a:rPr lang="ja-JP" altLang="en-US" sz="1292"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92"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73.8</a:t>
            </a:r>
            <a:r>
              <a:rPr lang="ja-JP" altLang="en-US" sz="1292"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a:t>
            </a: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円）</a:t>
            </a:r>
            <a:endPar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sz="110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庁内各課の政策費等（</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16.9</a:t>
            </a:r>
            <a:r>
              <a:rPr lang="ja-JP" altLang="en-US"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地方公共団体向け財政措置</a:t>
            </a:r>
            <a:r>
              <a:rPr lang="ja-JP" altLang="en-US"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2</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4</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.0</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44725" fontAlgn="auto">
              <a:spcBef>
                <a:spcPts val="0"/>
              </a:spcBef>
              <a:spcAft>
                <a:spcPts val="0"/>
              </a:spcAft>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その他復興特別会計で</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4.8</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億円を計上</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国民生活センター運営費交付金（</a:t>
            </a:r>
            <a:r>
              <a:rPr lang="en-US" altLang="ja-JP"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32.9</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r>
              <a:rPr lang="ja-JP" altLang="en-US"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a:t>
            </a:r>
            <a:endParaRPr lang="en-US" altLang="ja-JP"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p:txBody>
      </p:sp>
      <p:sp>
        <p:nvSpPr>
          <p:cNvPr id="57" name="角丸四角形 56"/>
          <p:cNvSpPr/>
          <p:nvPr/>
        </p:nvSpPr>
        <p:spPr bwMode="auto">
          <a:xfrm>
            <a:off x="539202" y="3874681"/>
            <a:ext cx="3855610" cy="348822"/>
          </a:xfrm>
          <a:prstGeom prst="roundRect">
            <a:avLst/>
          </a:prstGeom>
          <a:solidFill>
            <a:schemeClr val="accent6">
              <a:lumMod val="40000"/>
              <a:lumOff val="60000"/>
            </a:schemeClr>
          </a:solidFill>
          <a:ln w="9525">
            <a:noFill/>
            <a:miter lim="800000"/>
            <a:headEnd/>
            <a:tailEnd/>
          </a:ln>
          <a:effectLst/>
          <a:extLst/>
        </p:spPr>
        <p:txBody>
          <a:bodyPr wrap="square" rtlCol="0" anchor="ctr">
            <a:noAutofit/>
          </a:bodyPr>
          <a:lstStyle/>
          <a:p>
            <a:pPr marL="84994" indent="-84994" algn="ctr" fontAlgn="auto">
              <a:spcBef>
                <a:spcPts val="0"/>
              </a:spcBef>
              <a:spcAft>
                <a:spcPts val="0"/>
              </a:spcAft>
            </a:pPr>
            <a:r>
              <a:rPr kumimoji="0" lang="ja-JP" altLang="en-US" sz="1662"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地方消費者行政支援に係る予算</a:t>
            </a:r>
          </a:p>
        </p:txBody>
      </p:sp>
      <p:sp>
        <p:nvSpPr>
          <p:cNvPr id="5" name="正方形/長方形 4"/>
          <p:cNvSpPr/>
          <p:nvPr/>
        </p:nvSpPr>
        <p:spPr bwMode="auto">
          <a:xfrm>
            <a:off x="474609" y="531683"/>
            <a:ext cx="8853975" cy="3215595"/>
          </a:xfrm>
          <a:prstGeom prst="rect">
            <a:avLst/>
          </a:prstGeom>
          <a:noFill/>
          <a:ln w="9525">
            <a:solidFill>
              <a:srgbClr val="B2B2B2"/>
            </a:solidFill>
            <a:miter lim="800000"/>
            <a:headEnd/>
            <a:tailEnd/>
          </a:ln>
          <a:effectLst/>
          <a:extLst/>
        </p:spPr>
        <p:txBody>
          <a:bodyPr wrap="none" rtlCol="0" anchor="ctr"/>
          <a:lstStyle/>
          <a:p>
            <a:pPr fontAlgn="auto">
              <a:spcBef>
                <a:spcPts val="0"/>
              </a:spcBef>
              <a:spcAft>
                <a:spcPts val="0"/>
              </a:spcAft>
            </a:pPr>
            <a:endParaRPr kumimoji="0" lang="ja-JP" altLang="en-US" sz="1662" dirty="0">
              <a:solidFill>
                <a:prstClr val="black"/>
              </a:solidFill>
              <a:latin typeface="Calibri"/>
              <a:ea typeface="ＭＳ Ｐゴシック" panose="020B0600070205080204" pitchFamily="50" charset="-128"/>
            </a:endParaRPr>
          </a:p>
        </p:txBody>
      </p:sp>
      <p:sp>
        <p:nvSpPr>
          <p:cNvPr id="6" name="テキスト ボックス 5"/>
          <p:cNvSpPr txBox="1"/>
          <p:nvPr/>
        </p:nvSpPr>
        <p:spPr>
          <a:xfrm>
            <a:off x="471607" y="5459036"/>
            <a:ext cx="4320480" cy="1302088"/>
          </a:xfrm>
          <a:prstGeom prst="rect">
            <a:avLst/>
          </a:prstGeom>
          <a:noFill/>
        </p:spPr>
        <p:txBody>
          <a:bodyPr wrap="square" rtlCol="0">
            <a:spAutoFit/>
          </a:bodyPr>
          <a:lstStyle/>
          <a:p>
            <a:pPr fontAlgn="auto">
              <a:spcBef>
                <a:spcPts val="0"/>
              </a:spcBef>
              <a:spcAft>
                <a:spcPts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地方</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消費</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者行政推進事業</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540</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円</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5" indent="-171455"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消費者</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行政の「現場」である地方公共団体が行う消費者の</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安</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5" indent="-171455"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全</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・安心確保に向けた取組を強力かつ安定的に</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5" indent="-171455"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年度補正予算を含む</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47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662"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角丸四角形 65"/>
          <p:cNvSpPr/>
          <p:nvPr/>
        </p:nvSpPr>
        <p:spPr bwMode="auto">
          <a:xfrm>
            <a:off x="5351401" y="3872266"/>
            <a:ext cx="3855610" cy="348822"/>
          </a:xfrm>
          <a:prstGeom prst="roundRect">
            <a:avLst/>
          </a:prstGeom>
          <a:noFill/>
          <a:ln w="9525">
            <a:solidFill>
              <a:srgbClr val="002060"/>
            </a:solidFill>
            <a:miter lim="800000"/>
            <a:headEnd/>
            <a:tailEnd/>
          </a:ln>
          <a:effectLst/>
          <a:extLst/>
        </p:spPr>
        <p:txBody>
          <a:bodyPr wrap="square" rtlCol="0" anchor="ctr">
            <a:noAutofit/>
          </a:bodyPr>
          <a:lstStyle/>
          <a:p>
            <a:pPr marL="84994" indent="-84994" algn="ctr" fontAlgn="auto">
              <a:spcBef>
                <a:spcPts val="0"/>
              </a:spcBef>
              <a:spcAft>
                <a:spcPts val="0"/>
              </a:spcAft>
            </a:pPr>
            <a:r>
              <a:rPr kumimoji="0" lang="ja-JP" altLang="en-US" sz="1662"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消費者庁定員の推移</a:t>
            </a:r>
          </a:p>
        </p:txBody>
      </p:sp>
      <p:sp>
        <p:nvSpPr>
          <p:cNvPr id="11" name="テキスト ボックス 10"/>
          <p:cNvSpPr txBox="1"/>
          <p:nvPr/>
        </p:nvSpPr>
        <p:spPr>
          <a:xfrm>
            <a:off x="5235834" y="4235138"/>
            <a:ext cx="4670165" cy="490006"/>
          </a:xfrm>
          <a:prstGeom prst="rect">
            <a:avLst/>
          </a:prstGeom>
          <a:noFill/>
        </p:spPr>
        <p:txBody>
          <a:bodyPr wrap="square" rtlCol="0">
            <a:spAutoFit/>
          </a:bodyPr>
          <a:lstStyle/>
          <a:p>
            <a:pPr marL="285750" indent="-285750" fontAlgn="auto">
              <a:spcBef>
                <a:spcPts val="0"/>
              </a:spcBef>
              <a:spcAft>
                <a:spcPts val="0"/>
              </a:spcAft>
              <a:buFont typeface="Wingdings" panose="05000000000000000000" pitchFamily="2" charset="2"/>
              <a:buChar char="l"/>
            </a:pP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消費者庁の</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en-US" altLang="ja-JP"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0</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年度末の</a:t>
            </a: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定員は、</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346</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人</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fontAlgn="auto">
              <a:spcBef>
                <a:spcPts val="0"/>
              </a:spcBef>
              <a:spcAft>
                <a:spcPts val="0"/>
              </a:spcAft>
            </a:pP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人</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の定員</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を新規</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増員</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合理化減</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人）</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Rectangle 4"/>
          <p:cNvSpPr>
            <a:spLocks noChangeArrowheads="1"/>
          </p:cNvSpPr>
          <p:nvPr/>
        </p:nvSpPr>
        <p:spPr bwMode="auto">
          <a:xfrm>
            <a:off x="381000" y="44627"/>
            <a:ext cx="9144000" cy="441969"/>
          </a:xfrm>
          <a:prstGeom prst="rect">
            <a:avLst/>
          </a:prstGeom>
          <a:solidFill>
            <a:srgbClr val="00B0F0">
              <a:alpha val="50000"/>
            </a:srgbClr>
          </a:solidFill>
          <a:ln w="57150" cmpd="thickThin">
            <a:noFill/>
            <a:miter lim="800000"/>
            <a:headEnd/>
            <a:tailEnd/>
          </a:ln>
        </p:spPr>
        <p:txBody>
          <a:bodyPr wrap="none" lIns="84396" tIns="42198" rIns="84396" bIns="42198" anchor="ctr"/>
          <a:lstStyle/>
          <a:p>
            <a:pPr algn="ctr"/>
            <a:r>
              <a:rPr lang="ja-JP" altLang="en-US" sz="2400" dirty="0">
                <a:solidFill>
                  <a:srgbClr val="FFFFFF"/>
                </a:solidFill>
                <a:ea typeface="ＤＦ特太ゴシック体" pitchFamily="1" charset="-128"/>
              </a:rPr>
              <a:t>５</a:t>
            </a:r>
            <a:r>
              <a:rPr lang="ja-JP" altLang="en-US" sz="2400" dirty="0" smtClean="0">
                <a:solidFill>
                  <a:srgbClr val="FFFFFF"/>
                </a:solidFill>
                <a:ea typeface="ＤＦ特太ゴシック体" pitchFamily="1" charset="-128"/>
              </a:rPr>
              <a:t>．消費者庁</a:t>
            </a:r>
            <a:r>
              <a:rPr lang="ja-JP" altLang="en-US" sz="2400" dirty="0">
                <a:solidFill>
                  <a:srgbClr val="FFFFFF"/>
                </a:solidFill>
                <a:ea typeface="ＤＦ特太ゴシック体" pitchFamily="1" charset="-128"/>
              </a:rPr>
              <a:t>の予算・定員</a:t>
            </a:r>
          </a:p>
        </p:txBody>
      </p:sp>
      <p:sp>
        <p:nvSpPr>
          <p:cNvPr id="2" name="テキスト ボックス 1"/>
          <p:cNvSpPr txBox="1"/>
          <p:nvPr/>
        </p:nvSpPr>
        <p:spPr>
          <a:xfrm>
            <a:off x="5282298" y="2758019"/>
            <a:ext cx="4355975" cy="261610"/>
          </a:xfrm>
          <a:prstGeom prst="rect">
            <a:avLst/>
          </a:prstGeom>
          <a:noFill/>
        </p:spPr>
        <p:txBody>
          <a:bodyPr wrap="square" rtlCol="0">
            <a:spAutoFit/>
          </a:bodyPr>
          <a:lstStyle/>
          <a:p>
            <a:r>
              <a:rPr lang="en-US" altLang="ja-JP"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ja-JP" altLang="en-US"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うち：消費者行政新未来創造オフィス関係予算</a:t>
            </a:r>
            <a:r>
              <a:rPr lang="ja-JP" altLang="en-US" sz="1100"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en-US" altLang="ja-JP" sz="1100"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3.9</a:t>
            </a:r>
            <a:r>
              <a:rPr lang="ja-JP" altLang="en-US" sz="1100"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a:t>
            </a:r>
            <a:r>
              <a:rPr lang="ja-JP" altLang="en-US"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円）</a:t>
            </a:r>
          </a:p>
        </p:txBody>
      </p:sp>
      <p:sp>
        <p:nvSpPr>
          <p:cNvPr id="22" name="テキスト ボックス 21"/>
          <p:cNvSpPr txBox="1"/>
          <p:nvPr/>
        </p:nvSpPr>
        <p:spPr>
          <a:xfrm>
            <a:off x="585883" y="1032759"/>
            <a:ext cx="3905236" cy="1811073"/>
          </a:xfrm>
          <a:prstGeom prst="rect">
            <a:avLst/>
          </a:prstGeom>
          <a:noFill/>
        </p:spPr>
        <p:txBody>
          <a:bodyPr wrap="none" rtlCol="0">
            <a:spAutoFit/>
          </a:bodyPr>
          <a:lstStyle/>
          <a:p>
            <a:pPr fontAlgn="auto">
              <a:lnSpc>
                <a:spcPct val="150000"/>
              </a:lnSpc>
              <a:spcBef>
                <a:spcPts val="0"/>
              </a:spcBef>
              <a:spcAft>
                <a:spcPts val="0"/>
              </a:spcAft>
            </a:pP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１．一般行政経費（</a:t>
            </a:r>
            <a:r>
              <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44.0</a:t>
            </a: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08501" indent="-263776"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人件費（</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29.9</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508501" indent="-263776"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物件費（</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14.1</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3260" indent="-243260" fontAlgn="auto">
              <a:lnSpc>
                <a:spcPct val="150000"/>
              </a:lnSpc>
              <a:spcBef>
                <a:spcPts val="0"/>
              </a:spcBef>
              <a:spcAft>
                <a:spcPts val="0"/>
              </a:spcAft>
            </a:pP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２．政策経費（</a:t>
            </a:r>
            <a:r>
              <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77.7</a:t>
            </a:r>
            <a:r>
              <a:rPr lang="ja-JP" altLang="en-US"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92"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sz="110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庁内各課の政策費等（</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15.4</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地方公共団体向け財政措置（</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30.0</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44725" fontAlgn="auto">
              <a:spcBef>
                <a:spcPts val="0"/>
              </a:spcBef>
              <a:spcAft>
                <a:spcPts val="0"/>
              </a:spcAft>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その他復興特別会計で</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4.8</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億円を計上</a:t>
            </a:r>
            <a:endPar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a:p>
            <a:pPr marL="263776" indent="-19051" fontAlgn="auto">
              <a:spcBef>
                <a:spcPts val="0"/>
              </a:spcBef>
              <a:spcAft>
                <a:spcPts val="0"/>
              </a:spcAft>
              <a:buFont typeface="Meiryo UI" panose="020B0604030504040204" pitchFamily="50" charset="-128"/>
              <a:buChar char="—"/>
            </a:pP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国民生活センター運営費交付金（</a:t>
            </a:r>
            <a:r>
              <a:rPr lang="en-US" altLang="ja-JP"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32.3</a:t>
            </a:r>
            <a:r>
              <a:rPr lang="ja-JP" altLang="en-US"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r>
              <a:rPr lang="ja-JP" altLang="en-US"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a:t>
            </a:r>
            <a:endParaRPr lang="en-US" altLang="ja-JP"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p:txBody>
      </p:sp>
      <p:sp>
        <p:nvSpPr>
          <p:cNvPr id="24" name="テキスト ボックス 23"/>
          <p:cNvSpPr txBox="1"/>
          <p:nvPr/>
        </p:nvSpPr>
        <p:spPr>
          <a:xfrm>
            <a:off x="556714" y="2744517"/>
            <a:ext cx="4355975" cy="261610"/>
          </a:xfrm>
          <a:prstGeom prst="rect">
            <a:avLst/>
          </a:prstGeom>
          <a:noFill/>
        </p:spPr>
        <p:txBody>
          <a:bodyPr wrap="square" rtlCol="0">
            <a:spAutoFit/>
          </a:bodyPr>
          <a:lstStyle/>
          <a:p>
            <a:r>
              <a:rPr lang="en-US" altLang="ja-JP"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a:t>
            </a:r>
            <a:r>
              <a:rPr lang="ja-JP" altLang="en-US"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うち：消費者行政新未来創造オフィス関係予算（</a:t>
            </a:r>
            <a:r>
              <a:rPr lang="en-US" altLang="ja-JP"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5.5</a:t>
            </a:r>
            <a:r>
              <a:rPr lang="ja-JP" altLang="en-US" sz="1100"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億円）</a:t>
            </a:r>
          </a:p>
        </p:txBody>
      </p:sp>
      <p:graphicFrame>
        <p:nvGraphicFramePr>
          <p:cNvPr id="27" name="グラフ 26"/>
          <p:cNvGraphicFramePr>
            <a:graphicFrameLocks/>
          </p:cNvGraphicFramePr>
          <p:nvPr>
            <p:extLst/>
          </p:nvPr>
        </p:nvGraphicFramePr>
        <p:xfrm>
          <a:off x="4908581" y="4605856"/>
          <a:ext cx="4616421" cy="2279251"/>
        </p:xfrm>
        <a:graphic>
          <a:graphicData uri="http://schemas.openxmlformats.org/drawingml/2006/chart">
            <c:chart xmlns:c="http://schemas.openxmlformats.org/drawingml/2006/chart" xmlns:r="http://schemas.openxmlformats.org/officeDocument/2006/relationships" r:id="rId3"/>
          </a:graphicData>
        </a:graphic>
      </p:graphicFrame>
      <p:sp>
        <p:nvSpPr>
          <p:cNvPr id="19" name="テキスト ボックス 18"/>
          <p:cNvSpPr txBox="1"/>
          <p:nvPr/>
        </p:nvSpPr>
        <p:spPr>
          <a:xfrm>
            <a:off x="416496" y="4221088"/>
            <a:ext cx="4320480" cy="1221616"/>
          </a:xfrm>
          <a:prstGeom prst="rect">
            <a:avLst/>
          </a:prstGeom>
          <a:noFill/>
        </p:spPr>
        <p:txBody>
          <a:bodyPr wrap="square" rtlCol="0">
            <a:spAutoFit/>
          </a:bodyPr>
          <a:lstStyle/>
          <a:p>
            <a:pPr fontAlgn="auto">
              <a:spcBef>
                <a:spcPts val="0"/>
              </a:spcBef>
              <a:spcAft>
                <a:spcPts val="0"/>
              </a:spcAft>
            </a:pPr>
            <a:r>
              <a:rPr lang="ja-JP" altLang="en-US" sz="1477"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77"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地方</a:t>
            </a:r>
            <a:r>
              <a:rPr lang="ja-JP" altLang="en-US" sz="1477"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消費者行政強化交付</a:t>
            </a:r>
            <a:r>
              <a:rPr lang="ja-JP" altLang="en-US" sz="1477"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　</a:t>
            </a:r>
            <a:endParaRPr lang="en-US" altLang="ja-JP" sz="1477"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予算：</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24.0</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地方消費者行政強化事業</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5" indent="-171455" fontAlgn="auto">
              <a:spcBef>
                <a:spcPts val="0"/>
              </a:spcBef>
              <a:spcAft>
                <a:spcPts val="0"/>
              </a:spcAft>
            </a:pP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国</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として解決すべき課題に消費者行政の現場である</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地方　　　で</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適切に対応するための取組を支援　</a:t>
            </a:r>
            <a:r>
              <a:rPr lang="ja-JP" altLang="en-US" sz="147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662"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 25"/>
          <p:cNvSpPr/>
          <p:nvPr/>
        </p:nvSpPr>
        <p:spPr bwMode="auto">
          <a:xfrm>
            <a:off x="565639" y="3042182"/>
            <a:ext cx="3855610" cy="494155"/>
          </a:xfrm>
          <a:prstGeom prst="roundRect">
            <a:avLst/>
          </a:prstGeom>
          <a:solidFill>
            <a:srgbClr val="99D6EC"/>
          </a:solidFill>
          <a:ln w="9525">
            <a:noFill/>
            <a:miter lim="800000"/>
            <a:headEnd/>
            <a:tailEnd/>
          </a:ln>
          <a:effectLst/>
          <a:extLst/>
        </p:spPr>
        <p:txBody>
          <a:bodyPr wrap="square" rtlCol="0" anchor="ctr">
            <a:noAutofit/>
          </a:bodyPr>
          <a:lstStyle/>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2017</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kumimoji="0" lang="en-US" altLang="ja-JP"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補正予算</a:t>
            </a:r>
            <a:r>
              <a:rPr kumimoji="0" lang="ja-JP" altLang="en-US"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4994" indent="-84994" algn="ctr" fontAlgn="auto">
              <a:spcBef>
                <a:spcPts val="0"/>
              </a:spcBef>
              <a:spcAft>
                <a:spcPts val="0"/>
              </a:spcAft>
            </a:pPr>
            <a:r>
              <a:rPr kumimoji="0" lang="en-US" altLang="ja-JP"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12.0</a:t>
            </a:r>
            <a:r>
              <a:rPr kumimoji="0" lang="ja-JP" altLang="en-US" sz="1500"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a:t>
            </a:r>
            <a:r>
              <a:rPr kumimoji="0" lang="ja-JP" altLang="en-US" sz="1500"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円</a:t>
            </a:r>
            <a:r>
              <a:rPr kumimoji="0" lang="ja-JP" altLang="en-US"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（一般会計</a:t>
            </a:r>
            <a:r>
              <a:rPr kumimoji="0" lang="ja-JP" altLang="en-US" spc="-138"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pc="-13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585883" y="3429000"/>
            <a:ext cx="3248005" cy="390620"/>
          </a:xfrm>
          <a:prstGeom prst="rect">
            <a:avLst/>
          </a:prstGeom>
          <a:noFill/>
        </p:spPr>
        <p:txBody>
          <a:bodyPr wrap="none" rtlCol="0">
            <a:spAutoFit/>
          </a:bodyPr>
          <a:lstStyle/>
          <a:p>
            <a:pPr fontAlgn="auto">
              <a:lnSpc>
                <a:spcPct val="150000"/>
              </a:lnSpc>
              <a:spcBef>
                <a:spcPts val="0"/>
              </a:spcBef>
              <a:spcAft>
                <a:spcPts val="0"/>
              </a:spcAft>
            </a:pP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地方消費者行政推進事業</a:t>
            </a: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12.0</a:t>
            </a:r>
            <a:r>
              <a:rPr lang="ja-JP" altLang="en-US" sz="1292"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r>
              <a:rPr lang="ja-JP" altLang="en-US"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　</a:t>
            </a:r>
            <a:endParaRPr lang="en-US" altLang="ja-JP" sz="1292"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7590235" y="6457666"/>
            <a:ext cx="2228850" cy="365125"/>
          </a:xfrm>
        </p:spPr>
        <p:txBody>
          <a:bodyPr/>
          <a:lstStyle/>
          <a:p>
            <a:fld id="{D9550142-B990-490A-A107-ED7302A7FD52}" type="slidenum">
              <a:rPr lang="ja-JP" altLang="en-US" smtClean="0">
                <a:solidFill>
                  <a:schemeClr val="bg1">
                    <a:lumMod val="50000"/>
                  </a:schemeClr>
                </a:solidFill>
              </a:rPr>
              <a:pPr/>
              <a:t>5</a:t>
            </a:fld>
            <a:endParaRPr lang="ja-JP" altLang="en-US" dirty="0">
              <a:solidFill>
                <a:schemeClr val="bg1">
                  <a:lumMod val="50000"/>
                </a:schemeClr>
              </a:solidFill>
            </a:endParaRPr>
          </a:p>
        </p:txBody>
      </p:sp>
    </p:spTree>
    <p:extLst>
      <p:ext uri="{BB962C8B-B14F-4D97-AF65-F5344CB8AC3E}">
        <p14:creationId xmlns:p14="http://schemas.microsoft.com/office/powerpoint/2010/main" val="410836160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a:ln>
        <a:effectLst/>
      </a:spPr>
      <a:bodyPr rtlCol="0" anchor="ctr"/>
      <a:lstStyle>
        <a:defPPr>
          <a:defRPr dirty="0" smtClean="0">
            <a:solidFill>
              <a:srgbClr val="FF0000"/>
            </a:solidFill>
            <a:latin typeface="ＭＳ Ｐ明朝" pitchFamily="18" charset="-128"/>
            <a:ea typeface="ＭＳ Ｐ明朝" pitchFamily="18" charset="-128"/>
          </a:defRPr>
        </a:defPPr>
      </a:lstStyle>
    </a:spDef>
    <a:lnDef>
      <a:spPr bwMode="auto">
        <a:noFill/>
        <a:ln w="15875" cap="flat" cmpd="sng" algn="ctr">
          <a:solidFill>
            <a:schemeClr val="tx1"/>
          </a:solidFill>
          <a:prstDash val="solid"/>
          <a:round/>
          <a:headEnd type="none" w="med" len="med"/>
          <a:tailEnd type="arrow"/>
        </a:ln>
        <a:effectLst/>
      </a:spPr>
      <a:bodyPr/>
      <a:lstStyle/>
    </a:lnDef>
    <a:txDef>
      <a:spPr bwMode="auto">
        <a:ln>
          <a:prstDash val="sysDot"/>
          <a:headEnd/>
          <a:tailEnd/>
        </a:ln>
      </a:spPr>
      <a:bodyPr wrap="square" lIns="91429" tIns="45715" rIns="91429" bIns="45715">
        <a:spAutoFit/>
      </a:bodyPr>
      <a:lstStyle>
        <a:defPPr algn="ctr">
          <a:spcBef>
            <a:spcPct val="50000"/>
          </a:spcBef>
          <a:defRPr sz="1400" dirty="0" smtClean="0">
            <a:solidFill>
              <a:schemeClr val="tx1"/>
            </a:solidFill>
            <a:latin typeface="+mn-ea"/>
          </a:defRPr>
        </a:defPPr>
      </a:lstStyle>
      <a:style>
        <a:lnRef idx="2">
          <a:schemeClr val="dk1"/>
        </a:lnRef>
        <a:fillRef idx="1">
          <a:schemeClr val="lt1"/>
        </a:fillRef>
        <a:effectRef idx="0">
          <a:schemeClr val="dk1"/>
        </a:effectRef>
        <a:fontRef idx="minor">
          <a:schemeClr val="dk1"/>
        </a:fontRef>
      </a: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1545</Words>
  <Application>Microsoft Office PowerPoint</Application>
  <PresentationFormat>A4 210 x 297 mm</PresentationFormat>
  <Paragraphs>311</Paragraphs>
  <Slides>6</Slides>
  <Notes>5</Notes>
  <HiddenSlides>0</HiddenSlides>
  <MMClips>0</MMClips>
  <ScaleCrop>false</ScaleCrop>
  <HeadingPairs>
    <vt:vector size="6" baseType="variant">
      <vt:variant>
        <vt:lpstr>使用されているフォント</vt:lpstr>
      </vt:variant>
      <vt:variant>
        <vt:i4>12</vt:i4>
      </vt:variant>
      <vt:variant>
        <vt:lpstr>テーマ</vt:lpstr>
      </vt:variant>
      <vt:variant>
        <vt:i4>3</vt:i4>
      </vt:variant>
      <vt:variant>
        <vt:lpstr>スライド タイトル</vt:lpstr>
      </vt:variant>
      <vt:variant>
        <vt:i4>6</vt:i4>
      </vt:variant>
    </vt:vector>
  </HeadingPairs>
  <TitlesOfParts>
    <vt:vector size="21" baseType="lpstr">
      <vt:lpstr>ＤＦ特太ゴシック体</vt:lpstr>
      <vt:lpstr>HGSｺﾞｼｯｸE</vt:lpstr>
      <vt:lpstr>Meiryo UI</vt:lpstr>
      <vt:lpstr>ＭＳ Ｐゴシック</vt:lpstr>
      <vt:lpstr>ＭＳ Ｐ明朝</vt:lpstr>
      <vt:lpstr>ＭＳ ゴシック</vt:lpstr>
      <vt:lpstr>ＭＳ 明朝</vt:lpstr>
      <vt:lpstr>メイリオ</vt:lpstr>
      <vt:lpstr>Arial</vt:lpstr>
      <vt:lpstr>Calibri</vt:lpstr>
      <vt:lpstr>Calibri Light</vt:lpstr>
      <vt:lpstr>Wingdings</vt:lpstr>
      <vt:lpstr>標準デザイン</vt:lpstr>
      <vt:lpstr>1_Office テーマ</vt:lpstr>
      <vt:lpstr>2_Office テーマ</vt:lpstr>
      <vt:lpstr>PowerPoint プレゼンテーション</vt:lpstr>
      <vt:lpstr>PowerPoint プレゼンテーション</vt:lpstr>
      <vt:lpstr>PowerPoint プレゼンテーション</vt:lpstr>
      <vt:lpstr>PowerPoint プレゼンテーション</vt:lpstr>
      <vt:lpstr>消費者の安全・安心な暮らしのための重点施策2018-19</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2016-10-12T06:28:02Z</dcterms:created>
  <dcterms:modified xsi:type="dcterms:W3CDTF">2018-11-20T12:35:08Z</dcterms:modified>
</cp:coreProperties>
</file>