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32" r:id="rId1"/>
    <p:sldMasterId id="2147484127" r:id="rId2"/>
  </p:sldMasterIdLst>
  <p:notesMasterIdLst>
    <p:notesMasterId r:id="rId9"/>
  </p:notesMasterIdLst>
  <p:handoutMasterIdLst>
    <p:handoutMasterId r:id="rId10"/>
  </p:handoutMasterIdLst>
  <p:sldIdLst>
    <p:sldId id="486" r:id="rId3"/>
    <p:sldId id="546" r:id="rId4"/>
    <p:sldId id="535" r:id="rId5"/>
    <p:sldId id="539" r:id="rId6"/>
    <p:sldId id="547" r:id="rId7"/>
    <p:sldId id="475"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p15:clr>
            <a:srgbClr val="A4A3A4"/>
          </p15:clr>
        </p15:guide>
        <p15:guide id="2" pos="573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拓臣" initials="石黒" lastIdx="1" clrIdx="0">
    <p:extLst>
      <p:ext uri="{19B8F6BF-5375-455C-9EA6-DF929625EA0E}">
        <p15:presenceInfo xmlns:p15="http://schemas.microsoft.com/office/powerpoint/2012/main" userId="S-1-5-21-1737075082-2811421745-559272670-15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C33"/>
    <a:srgbClr val="378E22"/>
    <a:srgbClr val="2E9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424" autoAdjust="0"/>
  </p:normalViewPr>
  <p:slideViewPr>
    <p:cSldViewPr>
      <p:cViewPr varScale="1">
        <p:scale>
          <a:sx n="74" d="100"/>
          <a:sy n="74" d="100"/>
        </p:scale>
        <p:origin x="1182" y="84"/>
      </p:cViewPr>
      <p:guideLst>
        <p:guide orient="horz" pos="3158"/>
        <p:guide pos="573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986F3D0-D479-48F4-96C2-E1D9A6B5FCA2}" type="datetimeFigureOut">
              <a:rPr kumimoji="1" lang="ja-JP" altLang="en-US" smtClean="0"/>
              <a:t>2018/11/20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0A4557F-20D1-475B-86D7-DF2C08C87E86}" type="slidenum">
              <a:rPr kumimoji="1" lang="ja-JP" altLang="en-US" smtClean="0"/>
              <a:t>‹#›</a:t>
            </a:fld>
            <a:endParaRPr kumimoji="1" lang="ja-JP" altLang="en-US"/>
          </a:p>
        </p:txBody>
      </p:sp>
    </p:spTree>
    <p:extLst>
      <p:ext uri="{BB962C8B-B14F-4D97-AF65-F5344CB8AC3E}">
        <p14:creationId xmlns:p14="http://schemas.microsoft.com/office/powerpoint/2010/main" val="3659779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50375" cy="497368"/>
          </a:xfrm>
          <a:prstGeom prst="rect">
            <a:avLst/>
          </a:prstGeom>
        </p:spPr>
        <p:txBody>
          <a:bodyPr vert="horz" lIns="92139" tIns="46068" rIns="92139" bIns="46068" rtlCol="0"/>
          <a:lstStyle>
            <a:lvl1pPr algn="l">
              <a:defRPr sz="1200"/>
            </a:lvl1pPr>
          </a:lstStyle>
          <a:p>
            <a:endParaRPr kumimoji="1" lang="en-GB" dirty="0"/>
          </a:p>
        </p:txBody>
      </p:sp>
      <p:sp>
        <p:nvSpPr>
          <p:cNvPr id="3" name="日付プレースホルダー 2"/>
          <p:cNvSpPr>
            <a:spLocks noGrp="1"/>
          </p:cNvSpPr>
          <p:nvPr>
            <p:ph type="dt" idx="1"/>
          </p:nvPr>
        </p:nvSpPr>
        <p:spPr>
          <a:xfrm>
            <a:off x="3855221" y="0"/>
            <a:ext cx="2950374" cy="497368"/>
          </a:xfrm>
          <a:prstGeom prst="rect">
            <a:avLst/>
          </a:prstGeom>
        </p:spPr>
        <p:txBody>
          <a:bodyPr vert="horz" lIns="92139" tIns="46068" rIns="92139" bIns="46068" rtlCol="0"/>
          <a:lstStyle>
            <a:lvl1pPr algn="r">
              <a:defRPr sz="1200"/>
            </a:lvl1pPr>
          </a:lstStyle>
          <a:p>
            <a:fld id="{92FCBDF1-4931-4584-B770-06FC1A937B69}" type="datetimeFigureOut">
              <a:rPr kumimoji="1" lang="en-GB" smtClean="0"/>
              <a:t>20/11/2018</a:t>
            </a:fld>
            <a:endParaRPr kumimoji="1" lang="en-GB" dirty="0"/>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2139" tIns="46068" rIns="92139" bIns="46068" rtlCol="0" anchor="ctr"/>
          <a:lstStyle/>
          <a:p>
            <a:endParaRPr lang="en-GB" dirty="0"/>
          </a:p>
        </p:txBody>
      </p:sp>
      <p:sp>
        <p:nvSpPr>
          <p:cNvPr id="5" name="ノート プレースホルダー 4"/>
          <p:cNvSpPr>
            <a:spLocks noGrp="1"/>
          </p:cNvSpPr>
          <p:nvPr>
            <p:ph type="body" sz="quarter" idx="3"/>
          </p:nvPr>
        </p:nvSpPr>
        <p:spPr>
          <a:xfrm>
            <a:off x="680248" y="4720988"/>
            <a:ext cx="5446722" cy="4473103"/>
          </a:xfrm>
          <a:prstGeom prst="rect">
            <a:avLst/>
          </a:prstGeom>
        </p:spPr>
        <p:txBody>
          <a:bodyPr vert="horz" lIns="92139" tIns="46068" rIns="92139" bIns="4606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GB"/>
          </a:p>
        </p:txBody>
      </p:sp>
      <p:sp>
        <p:nvSpPr>
          <p:cNvPr id="6" name="フッター プレースホルダー 5"/>
          <p:cNvSpPr>
            <a:spLocks noGrp="1"/>
          </p:cNvSpPr>
          <p:nvPr>
            <p:ph type="ftr" sz="quarter" idx="4"/>
          </p:nvPr>
        </p:nvSpPr>
        <p:spPr>
          <a:xfrm>
            <a:off x="9" y="9440374"/>
            <a:ext cx="2950375" cy="497367"/>
          </a:xfrm>
          <a:prstGeom prst="rect">
            <a:avLst/>
          </a:prstGeom>
        </p:spPr>
        <p:txBody>
          <a:bodyPr vert="horz" lIns="92139" tIns="46068" rIns="92139" bIns="46068" rtlCol="0" anchor="b"/>
          <a:lstStyle>
            <a:lvl1pPr algn="l">
              <a:defRPr sz="1200"/>
            </a:lvl1pPr>
          </a:lstStyle>
          <a:p>
            <a:endParaRPr kumimoji="1" lang="en-GB" dirty="0"/>
          </a:p>
        </p:txBody>
      </p:sp>
      <p:sp>
        <p:nvSpPr>
          <p:cNvPr id="7" name="スライド番号プレースホルダー 6"/>
          <p:cNvSpPr>
            <a:spLocks noGrp="1"/>
          </p:cNvSpPr>
          <p:nvPr>
            <p:ph type="sldNum" sz="quarter" idx="5"/>
          </p:nvPr>
        </p:nvSpPr>
        <p:spPr>
          <a:xfrm>
            <a:off x="3855221" y="9440374"/>
            <a:ext cx="2950374" cy="497367"/>
          </a:xfrm>
          <a:prstGeom prst="rect">
            <a:avLst/>
          </a:prstGeom>
        </p:spPr>
        <p:txBody>
          <a:bodyPr vert="horz" lIns="92139" tIns="46068" rIns="92139" bIns="46068" rtlCol="0" anchor="b"/>
          <a:lstStyle>
            <a:lvl1pPr algn="r">
              <a:defRPr sz="1200"/>
            </a:lvl1pPr>
          </a:lstStyle>
          <a:p>
            <a:fld id="{D3CC242C-2757-4E8B-B40E-CF328219898D}" type="slidenum">
              <a:rPr kumimoji="1" lang="en-GB" smtClean="0"/>
              <a:t>‹#›</a:t>
            </a:fld>
            <a:endParaRPr kumimoji="1" lang="en-GB" dirty="0"/>
          </a:p>
        </p:txBody>
      </p:sp>
    </p:spTree>
    <p:extLst>
      <p:ext uri="{BB962C8B-B14F-4D97-AF65-F5344CB8AC3E}">
        <p14:creationId xmlns:p14="http://schemas.microsoft.com/office/powerpoint/2010/main" val="35559300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CC242C-2757-4E8B-B40E-CF328219898D}" type="slidenum">
              <a:rPr kumimoji="1" lang="en-GB" smtClean="0"/>
              <a:t>0</a:t>
            </a:fld>
            <a:endParaRPr kumimoji="1" lang="en-GB" dirty="0"/>
          </a:p>
        </p:txBody>
      </p:sp>
    </p:spTree>
    <p:extLst>
      <p:ext uri="{BB962C8B-B14F-4D97-AF65-F5344CB8AC3E}">
        <p14:creationId xmlns:p14="http://schemas.microsoft.com/office/powerpoint/2010/main" val="131926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CC242C-2757-4E8B-B40E-CF328219898D}" type="slidenum">
              <a:rPr kumimoji="1" lang="en-GB" smtClean="0"/>
              <a:t>2</a:t>
            </a:fld>
            <a:endParaRPr kumimoji="1" lang="en-GB" dirty="0"/>
          </a:p>
        </p:txBody>
      </p:sp>
    </p:spTree>
    <p:extLst>
      <p:ext uri="{BB962C8B-B14F-4D97-AF65-F5344CB8AC3E}">
        <p14:creationId xmlns:p14="http://schemas.microsoft.com/office/powerpoint/2010/main" val="208789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C6B56E4-D168-46FD-B998-4D0920626BAF}" type="datetime1">
              <a:rPr kumimoji="1" lang="ja-JP" altLang="en-US" smtClean="0"/>
              <a:t>2018/11/20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160126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728B27-46DB-4261-875A-ADBED393F627}" type="datetime1">
              <a:rPr kumimoji="1" lang="ja-JP" altLang="en-US" smtClean="0"/>
              <a:t>2018/11/20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4885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785A106-1170-4802-A23A-34AD90EB01D7}" type="datetime1">
              <a:rPr kumimoji="1" lang="ja-JP" altLang="en-US" smtClean="0"/>
              <a:t>2018/11/20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407871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1188" y="333375"/>
            <a:ext cx="5111751" cy="8509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2"/>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6410FB9-E6C2-4359-8BD4-89F37CF54337}" type="datetime1">
              <a:rPr lang="ja-JP" altLang="en-US" smtClean="0"/>
              <a:t>2018/11/20</a:t>
            </a:fld>
            <a:endParaRPr lang="en-US" altLang="ja-JP" dirty="0"/>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 5"/>
          <p:cNvSpPr>
            <a:spLocks noGrp="1"/>
          </p:cNvSpPr>
          <p:nvPr>
            <p:ph type="sldNum" sz="quarter" idx="12"/>
          </p:nvPr>
        </p:nvSpPr>
        <p:spPr/>
        <p:txBody>
          <a:bodyPr/>
          <a:lstStyle>
            <a:lvl1pPr>
              <a:defRPr/>
            </a:lvl1pPr>
          </a:lstStyle>
          <a:p>
            <a:pPr>
              <a:defRPr/>
            </a:pPr>
            <a:fld id="{1C98D4C3-6FA3-4F73-8896-3BF0D27C0AD7}" type="slidenum">
              <a:rPr lang="en-US" altLang="ja-JP"/>
              <a:pPr>
                <a:defRPr/>
              </a:pPr>
              <a:t>‹#›</a:t>
            </a:fld>
            <a:endParaRPr lang="en-US" altLang="ja-JP" dirty="0"/>
          </a:p>
        </p:txBody>
      </p:sp>
    </p:spTree>
    <p:extLst>
      <p:ext uri="{BB962C8B-B14F-4D97-AF65-F5344CB8AC3E}">
        <p14:creationId xmlns:p14="http://schemas.microsoft.com/office/powerpoint/2010/main" val="427697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468313" y="549275"/>
            <a:ext cx="3030537" cy="603250"/>
          </a:xfrm>
          <a:prstGeom prst="rect">
            <a:avLst/>
          </a:prstGeom>
          <a:noFill/>
          <a:ln w="9525">
            <a:noFill/>
            <a:miter lim="800000"/>
            <a:headEnd/>
            <a:tailEnd/>
          </a:ln>
        </p:spPr>
      </p:pic>
    </p:spTree>
    <p:extLst>
      <p:ext uri="{BB962C8B-B14F-4D97-AF65-F5344CB8AC3E}">
        <p14:creationId xmlns:p14="http://schemas.microsoft.com/office/powerpoint/2010/main" val="6207601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srcRect r="80754"/>
          <a:stretch/>
        </p:blipFill>
        <p:spPr bwMode="auto">
          <a:xfrm>
            <a:off x="179512" y="131739"/>
            <a:ext cx="583252" cy="603250"/>
          </a:xfrm>
          <a:prstGeom prst="rect">
            <a:avLst/>
          </a:prstGeom>
          <a:noFill/>
          <a:ln w="9525">
            <a:noFill/>
            <a:miter lim="800000"/>
            <a:headEnd/>
            <a:tailEnd/>
          </a:ln>
        </p:spPr>
      </p:pic>
      <p:sp>
        <p:nvSpPr>
          <p:cNvPr id="2" name="Oval 8"/>
          <p:cNvSpPr>
            <a:spLocks noChangeArrowheads="1"/>
          </p:cNvSpPr>
          <p:nvPr userDrawn="1"/>
        </p:nvSpPr>
        <p:spPr bwMode="gray">
          <a:xfrm>
            <a:off x="8573372" y="85702"/>
            <a:ext cx="457200" cy="347662"/>
          </a:xfrm>
          <a:prstGeom prst="ellipse">
            <a:avLst/>
          </a:prstGeom>
          <a:solidFill>
            <a:srgbClr val="FFFFCC"/>
          </a:solidFill>
          <a:ln w="158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fld id="{FFD1F8FC-C270-4762-9BF7-EAFF8F7B29E3}" type="slidenum">
              <a:rPr kumimoji="0" lang="en-US" altLang="ja-JP" kern="0">
                <a:solidFill>
                  <a:sysClr val="windowText" lastClr="000000"/>
                </a:solidFill>
                <a:latin typeface="Arial" pitchFamily="34" charset="0"/>
                <a:cs typeface="Arial" pitchFamily="34" charset="0"/>
              </a:rPr>
              <a:pPr algn="ctr">
                <a:defRPr/>
              </a:pPr>
              <a:t>‹#›</a:t>
            </a:fld>
            <a:endParaRPr kumimoji="0" lang="en-US" altLang="ja-JP" kern="0" dirty="0">
              <a:solidFill>
                <a:sysClr val="windowText" lastClr="000000"/>
              </a:solidFill>
              <a:latin typeface="Arial" pitchFamily="34" charset="0"/>
              <a:cs typeface="Arial" pitchFamily="34" charset="0"/>
            </a:endParaRPr>
          </a:p>
        </p:txBody>
      </p:sp>
      <p:sp>
        <p:nvSpPr>
          <p:cNvPr id="3" name="テキスト ボックス 2"/>
          <p:cNvSpPr txBox="1"/>
          <p:nvPr userDrawn="1"/>
        </p:nvSpPr>
        <p:spPr>
          <a:xfrm>
            <a:off x="131942" y="616878"/>
            <a:ext cx="678391" cy="369332"/>
          </a:xfrm>
          <a:prstGeom prst="rect">
            <a:avLst/>
          </a:prstGeom>
          <a:noFill/>
        </p:spPr>
        <p:txBody>
          <a:bodyPr wrap="none" rtlCol="0">
            <a:spAutoFit/>
          </a:bodyPr>
          <a:lstStyle/>
          <a:p>
            <a:pPr algn="ctr" fontAlgn="base">
              <a:spcBef>
                <a:spcPct val="0"/>
              </a:spcBef>
              <a:spcAft>
                <a:spcPct val="0"/>
              </a:spcAft>
            </a:pPr>
            <a:r>
              <a:rPr lang="en-US" altLang="ja-JP" dirty="0">
                <a:solidFill>
                  <a:srgbClr val="1F497D"/>
                </a:solidFill>
                <a:latin typeface="Aharoni" pitchFamily="2" charset="-79"/>
                <a:ea typeface="Verdana" pitchFamily="34" charset="0"/>
                <a:cs typeface="Aharoni" pitchFamily="2" charset="-79"/>
              </a:rPr>
              <a:t>NRA</a:t>
            </a:r>
            <a:endParaRPr lang="ja-JP" altLang="en-US" dirty="0">
              <a:solidFill>
                <a:srgbClr val="1F497D"/>
              </a:solidFill>
              <a:latin typeface="Aharoni" pitchFamily="2" charset="-79"/>
              <a:ea typeface="BatangChe" pitchFamily="49" charset="-127"/>
              <a:cs typeface="Aharoni" pitchFamily="2" charset="-79"/>
            </a:endParaRPr>
          </a:p>
        </p:txBody>
      </p:sp>
    </p:spTree>
    <p:extLst>
      <p:ext uri="{BB962C8B-B14F-4D97-AF65-F5344CB8AC3E}">
        <p14:creationId xmlns:p14="http://schemas.microsoft.com/office/powerpoint/2010/main" val="32029965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thout pag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srcRect r="80754"/>
          <a:stretch/>
        </p:blipFill>
        <p:spPr bwMode="auto">
          <a:xfrm>
            <a:off x="179512" y="131739"/>
            <a:ext cx="583252" cy="603250"/>
          </a:xfrm>
          <a:prstGeom prst="rect">
            <a:avLst/>
          </a:prstGeom>
          <a:noFill/>
          <a:ln w="9525">
            <a:noFill/>
            <a:miter lim="800000"/>
            <a:headEnd/>
            <a:tailEnd/>
          </a:ln>
        </p:spPr>
      </p:pic>
      <p:sp>
        <p:nvSpPr>
          <p:cNvPr id="3" name="テキスト ボックス 2"/>
          <p:cNvSpPr txBox="1"/>
          <p:nvPr userDrawn="1"/>
        </p:nvSpPr>
        <p:spPr>
          <a:xfrm>
            <a:off x="131942" y="616878"/>
            <a:ext cx="678391" cy="369332"/>
          </a:xfrm>
          <a:prstGeom prst="rect">
            <a:avLst/>
          </a:prstGeom>
          <a:noFill/>
        </p:spPr>
        <p:txBody>
          <a:bodyPr wrap="none" rtlCol="0">
            <a:spAutoFit/>
          </a:bodyPr>
          <a:lstStyle/>
          <a:p>
            <a:pPr algn="ctr" fontAlgn="base">
              <a:spcBef>
                <a:spcPct val="0"/>
              </a:spcBef>
              <a:spcAft>
                <a:spcPct val="0"/>
              </a:spcAft>
            </a:pPr>
            <a:r>
              <a:rPr lang="en-US" altLang="ja-JP" dirty="0">
                <a:solidFill>
                  <a:srgbClr val="1F497D"/>
                </a:solidFill>
                <a:latin typeface="Aharoni" pitchFamily="2" charset="-79"/>
                <a:ea typeface="Verdana" pitchFamily="34" charset="0"/>
                <a:cs typeface="Aharoni" pitchFamily="2" charset="-79"/>
              </a:rPr>
              <a:t>NRA</a:t>
            </a:r>
            <a:endParaRPr lang="ja-JP" altLang="en-US" dirty="0">
              <a:solidFill>
                <a:srgbClr val="1F497D"/>
              </a:solidFill>
              <a:latin typeface="Aharoni" pitchFamily="2" charset="-79"/>
              <a:ea typeface="BatangChe" pitchFamily="49" charset="-127"/>
              <a:cs typeface="Aharoni" pitchFamily="2" charset="-79"/>
            </a:endParaRPr>
          </a:p>
        </p:txBody>
      </p:sp>
    </p:spTree>
    <p:extLst>
      <p:ext uri="{BB962C8B-B14F-4D97-AF65-F5344CB8AC3E}">
        <p14:creationId xmlns:p14="http://schemas.microsoft.com/office/powerpoint/2010/main" val="3108701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528E6E-DC63-4A93-963A-975B408E91C2}" type="datetime1">
              <a:rPr kumimoji="1" lang="ja-JP" altLang="en-US" smtClean="0"/>
              <a:t>2018/11/20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31799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EF22DC0-F1D5-449A-B886-96FD5C0025DF}" type="datetime1">
              <a:rPr kumimoji="1" lang="ja-JP" altLang="en-US" smtClean="0"/>
              <a:t>2018/11/20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43253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99C8D0-FDAE-4859-8452-F1E7CCFCC9F1}" type="datetime1">
              <a:rPr kumimoji="1" lang="ja-JP" altLang="en-US" smtClean="0"/>
              <a:t>2018/11/20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42276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E58336E-123B-41D4-8B11-0899AB593E97}" type="datetime1">
              <a:rPr kumimoji="1" lang="ja-JP" altLang="en-US" smtClean="0"/>
              <a:t>2018/11/20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398466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82FC64E-08E9-4E12-9B99-91A33C51D10F}" type="datetime1">
              <a:rPr kumimoji="1" lang="ja-JP" altLang="en-US" smtClean="0"/>
              <a:t>2018/11/20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397711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50A2F98-4B0A-497A-8961-B0FD279A3401}" type="datetime1">
              <a:rPr kumimoji="1" lang="ja-JP" altLang="en-US" smtClean="0"/>
              <a:t>2018/11/20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342532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6B4C81-9E56-4167-A0F7-C8580054ACF1}" type="datetime1">
              <a:rPr kumimoji="1" lang="ja-JP" altLang="en-US" smtClean="0"/>
              <a:t>2018/11/20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330731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13BB940-7300-4311-8C87-05098BE11113}" type="datetime1">
              <a:rPr kumimoji="1" lang="ja-JP" altLang="en-US" smtClean="0"/>
              <a:t>2018/11/20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428868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7B0EE-4E3F-4406-82E5-4FD7F64C7290}" type="datetime1">
              <a:rPr kumimoji="1" lang="ja-JP" altLang="en-US" smtClean="0"/>
              <a:t>2018/11/20</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A14A4-D862-456D-8786-AE957252547D}" type="slidenum">
              <a:rPr kumimoji="1" lang="ja-JP" altLang="en-US" smtClean="0"/>
              <a:t>‹#›</a:t>
            </a:fld>
            <a:endParaRPr kumimoji="1" lang="ja-JP" altLang="en-US" dirty="0"/>
          </a:p>
        </p:txBody>
      </p:sp>
    </p:spTree>
    <p:extLst>
      <p:ext uri="{BB962C8B-B14F-4D97-AF65-F5344CB8AC3E}">
        <p14:creationId xmlns:p14="http://schemas.microsoft.com/office/powerpoint/2010/main" val="418990336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289827"/>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5517232"/>
            <a:ext cx="3330244" cy="659765"/>
          </a:xfrm>
          <a:prstGeom prst="rect">
            <a:avLst/>
          </a:prstGeom>
          <a:solidFill>
            <a:schemeClr val="bg1"/>
          </a:solidFill>
        </p:spPr>
      </p:pic>
      <p:sp>
        <p:nvSpPr>
          <p:cNvPr id="10" name="正方形/長方形 9"/>
          <p:cNvSpPr/>
          <p:nvPr/>
        </p:nvSpPr>
        <p:spPr>
          <a:xfrm>
            <a:off x="190560" y="3042834"/>
            <a:ext cx="8712968" cy="2431435"/>
          </a:xfrm>
          <a:prstGeom prst="rect">
            <a:avLst/>
          </a:prstGeom>
        </p:spPr>
        <p:txBody>
          <a:bodyPr wrap="square">
            <a:spAutoFit/>
          </a:bodyPr>
          <a:lstStyle/>
          <a:p>
            <a:pPr algn="ctr" fontAlgn="auto">
              <a:spcBef>
                <a:spcPts val="0"/>
              </a:spcBef>
              <a:spcAft>
                <a:spcPts val="0"/>
              </a:spcAft>
              <a:defRPr/>
            </a:pPr>
            <a:r>
              <a:rPr lang="ja-JP" altLang="en-US" sz="6000" b="1" i="1" dirty="0" smtClean="0">
                <a:ln w="28575">
                  <a:solidFill>
                    <a:schemeClr val="bg1"/>
                  </a:solidFill>
                </a:ln>
                <a:solidFill>
                  <a:srgbClr val="000066"/>
                </a:solidFill>
                <a:effectLst>
                  <a:glow rad="63500">
                    <a:srgbClr val="FFFFFF">
                      <a:alpha val="40000"/>
                    </a:srgbClr>
                  </a:glow>
                </a:effectLst>
                <a:latin typeface="HGP創英角ｺﾞｼｯｸUB" pitchFamily="50" charset="-128"/>
                <a:ea typeface="HGP創英角ｺﾞｼｯｸUB" pitchFamily="50" charset="-128"/>
              </a:rPr>
              <a:t>人と環境を守る組織</a:t>
            </a:r>
            <a:endParaRPr lang="en-US" altLang="ja-JP" sz="6000" b="1" i="1" dirty="0" smtClean="0">
              <a:ln w="28575">
                <a:solidFill>
                  <a:schemeClr val="bg1"/>
                </a:solidFill>
              </a:ln>
              <a:solidFill>
                <a:srgbClr val="000066"/>
              </a:solidFill>
              <a:effectLst>
                <a:glow rad="63500">
                  <a:srgbClr val="FFFFFF">
                    <a:alpha val="40000"/>
                  </a:srgbClr>
                </a:glow>
              </a:effectLst>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6000" b="1" i="1" dirty="0" smtClean="0">
                <a:ln w="28575">
                  <a:solidFill>
                    <a:schemeClr val="bg1"/>
                  </a:solidFill>
                </a:ln>
                <a:solidFill>
                  <a:srgbClr val="000066"/>
                </a:solidFill>
                <a:effectLst>
                  <a:glow rad="63500">
                    <a:srgbClr val="FFFFFF">
                      <a:alpha val="40000"/>
                    </a:srgbClr>
                  </a:glow>
                </a:effectLst>
                <a:latin typeface="HGP創英角ｺﾞｼｯｸUB" pitchFamily="50" charset="-128"/>
                <a:ea typeface="HGP創英角ｺﾞｼｯｸUB" pitchFamily="50" charset="-128"/>
              </a:rPr>
              <a:t>であるために</a:t>
            </a:r>
            <a:endParaRPr lang="en-US" altLang="ja-JP" sz="6000" b="1" i="1" dirty="0" smtClean="0">
              <a:ln w="28575">
                <a:solidFill>
                  <a:schemeClr val="bg1"/>
                </a:solidFill>
              </a:ln>
              <a:solidFill>
                <a:srgbClr val="000066"/>
              </a:solidFill>
              <a:effectLst>
                <a:glow rad="63500">
                  <a:srgbClr val="FFFFFF">
                    <a:alpha val="40000"/>
                  </a:srgbClr>
                </a:glow>
              </a:effectLst>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3200" b="1" i="1" dirty="0" smtClean="0">
                <a:ln w="28575">
                  <a:solidFill>
                    <a:schemeClr val="bg1"/>
                  </a:solidFill>
                </a:ln>
                <a:solidFill>
                  <a:srgbClr val="000066"/>
                </a:solidFill>
                <a:effectLst>
                  <a:glow rad="63500">
                    <a:srgbClr val="FFFFFF">
                      <a:alpha val="40000"/>
                    </a:srgbClr>
                  </a:glow>
                </a:effectLst>
                <a:latin typeface="HGP創英角ｺﾞｼｯｸUB" pitchFamily="50" charset="-128"/>
                <a:ea typeface="HGP創英角ｺﾞｼｯｸUB" pitchFamily="50" charset="-128"/>
              </a:rPr>
              <a:t>～確かな規制と国民の安全～</a:t>
            </a:r>
            <a:endParaRPr lang="ja-JP" altLang="en-US" sz="3200" b="1" i="1" dirty="0">
              <a:ln w="28575">
                <a:solidFill>
                  <a:schemeClr val="bg1"/>
                </a:solidFill>
              </a:ln>
              <a:solidFill>
                <a:srgbClr val="000066"/>
              </a:solidFill>
              <a:effectLst>
                <a:glow rad="63500">
                  <a:srgbClr val="FFFFFF">
                    <a:alpha val="40000"/>
                  </a:srgbClr>
                </a:glow>
              </a:effectLst>
              <a:latin typeface="HGP創英角ｺﾞｼｯｸUB" pitchFamily="50" charset="-128"/>
              <a:ea typeface="HGP創英角ｺﾞｼｯｸUB" pitchFamily="50" charset="-128"/>
            </a:endParaRPr>
          </a:p>
        </p:txBody>
      </p:sp>
      <p:sp>
        <p:nvSpPr>
          <p:cNvPr id="13" name="テキスト ボックス 12"/>
          <p:cNvSpPr txBox="1"/>
          <p:nvPr/>
        </p:nvSpPr>
        <p:spPr>
          <a:xfrm>
            <a:off x="5711065" y="6105490"/>
            <a:ext cx="3455368" cy="707886"/>
          </a:xfrm>
          <a:prstGeom prst="rect">
            <a:avLst/>
          </a:prstGeom>
          <a:noFill/>
        </p:spPr>
        <p:txBody>
          <a:bodyPr wrap="square" rtlCol="0">
            <a:spAutoFit/>
          </a:bodyPr>
          <a:lstStyle/>
          <a:p>
            <a:r>
              <a:rPr kumimoji="1" lang="ja-JP" altLang="en-US" sz="4000" dirty="0" smtClean="0">
                <a:latin typeface="ＤＦ特太ゴシック体" pitchFamily="49" charset="-128"/>
                <a:ea typeface="ＤＦ特太ゴシック体" pitchFamily="49" charset="-128"/>
              </a:rPr>
              <a:t>原子力規制庁</a:t>
            </a:r>
            <a:endParaRPr kumimoji="1" lang="ja-JP" altLang="en-US" sz="4000" dirty="0">
              <a:latin typeface="ＤＦ特太ゴシック体" pitchFamily="49" charset="-128"/>
              <a:ea typeface="ＤＦ特太ゴシック体" pitchFamily="49"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919" y="4366"/>
            <a:ext cx="4629150" cy="30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10" descr="20141102_総合防災訓練"/>
          <p:cNvPicPr>
            <a:picLocks noGrp="1" noChangeAspect="1"/>
          </p:cNvPicPr>
          <p:nvPr isPhoto="1"/>
        </p:nvPicPr>
        <p:blipFill>
          <a:blip r:embed="rId5" cstate="print">
            <a:lum/>
            <a:extLst>
              <a:ext uri="{28A0092B-C50C-407E-A947-70E740481C1C}">
                <a14:useLocalDpi xmlns:a14="http://schemas.microsoft.com/office/drawing/2010/main" val="0"/>
              </a:ext>
            </a:extLst>
          </a:blip>
          <a:stretch>
            <a:fillRect/>
          </a:stretch>
        </p:blipFill>
        <p:spPr>
          <a:xfrm>
            <a:off x="-2582" y="3306"/>
            <a:ext cx="4563550" cy="3042367"/>
          </a:xfrm>
          <a:prstGeom prst="rect">
            <a:avLst/>
          </a:prstGeom>
          <a:noFill/>
          <a:ln>
            <a:noFill/>
          </a:ln>
        </p:spPr>
      </p:pic>
    </p:spTree>
    <p:extLst>
      <p:ext uri="{BB962C8B-B14F-4D97-AF65-F5344CB8AC3E}">
        <p14:creationId xmlns:p14="http://schemas.microsoft.com/office/powerpoint/2010/main" val="71332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123617" y="3059299"/>
            <a:ext cx="8823320" cy="3652322"/>
          </a:xfrm>
          <a:prstGeom prst="roundRect">
            <a:avLst>
              <a:gd name="adj" fmla="val 40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3" name="正方形/長方形 12"/>
          <p:cNvSpPr/>
          <p:nvPr/>
        </p:nvSpPr>
        <p:spPr>
          <a:xfrm>
            <a:off x="2986386" y="2147431"/>
            <a:ext cx="270869" cy="14401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角丸四角形 4"/>
          <p:cNvSpPr/>
          <p:nvPr/>
        </p:nvSpPr>
        <p:spPr>
          <a:xfrm>
            <a:off x="122922" y="2048538"/>
            <a:ext cx="5960551" cy="1368152"/>
          </a:xfrm>
          <a:prstGeom prst="roundRect">
            <a:avLst>
              <a:gd name="adj" fmla="val 120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6" name="角丸四角形 5"/>
          <p:cNvSpPr/>
          <p:nvPr/>
        </p:nvSpPr>
        <p:spPr>
          <a:xfrm>
            <a:off x="250825" y="2132856"/>
            <a:ext cx="5400600" cy="3960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smtClean="0"/>
              <a:t>原子力規制委員会</a:t>
            </a:r>
            <a:r>
              <a:rPr kumimoji="1" lang="ja-JP" altLang="en-US" sz="1200" b="1" dirty="0" smtClean="0"/>
              <a:t>（環境省の外局：政治から独立した委員会）</a:t>
            </a:r>
            <a:endParaRPr kumimoji="1" lang="ja-JP" altLang="en-US" sz="1200" b="1" dirty="0"/>
          </a:p>
        </p:txBody>
      </p:sp>
      <p:sp>
        <p:nvSpPr>
          <p:cNvPr id="14" name="角丸四角形 13"/>
          <p:cNvSpPr/>
          <p:nvPr/>
        </p:nvSpPr>
        <p:spPr>
          <a:xfrm>
            <a:off x="262469" y="3550902"/>
            <a:ext cx="5240428" cy="39604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b="1" dirty="0" smtClean="0"/>
              <a:t>原子力規制</a:t>
            </a:r>
            <a:r>
              <a:rPr lang="ja-JP" altLang="en-US" b="1" dirty="0" smtClean="0"/>
              <a:t>庁</a:t>
            </a:r>
            <a:r>
              <a:rPr lang="ja-JP" altLang="en-US" sz="1200" b="1" dirty="0" smtClean="0"/>
              <a:t>（委員会の事務局）</a:t>
            </a:r>
            <a:endParaRPr kumimoji="1" lang="ja-JP" altLang="en-US" sz="1200" b="1" dirty="0"/>
          </a:p>
        </p:txBody>
      </p:sp>
      <p:sp>
        <p:nvSpPr>
          <p:cNvPr id="151" name="正方形/長方形 150"/>
          <p:cNvSpPr/>
          <p:nvPr/>
        </p:nvSpPr>
        <p:spPr>
          <a:xfrm>
            <a:off x="6560842" y="2178316"/>
            <a:ext cx="1970903" cy="2424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200" dirty="0"/>
              <a:t>原子</a:t>
            </a:r>
            <a:r>
              <a:rPr lang="ja-JP" altLang="en-US" sz="1200" dirty="0" smtClean="0"/>
              <a:t>炉安全専門審査会</a:t>
            </a:r>
            <a:endParaRPr lang="en-US" altLang="ja-JP" sz="1200" dirty="0" smtClean="0"/>
          </a:p>
        </p:txBody>
      </p:sp>
      <p:sp>
        <p:nvSpPr>
          <p:cNvPr id="152" name="正方形/長方形 151"/>
          <p:cNvSpPr/>
          <p:nvPr/>
        </p:nvSpPr>
        <p:spPr>
          <a:xfrm>
            <a:off x="6560842" y="2497573"/>
            <a:ext cx="1970903" cy="2424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200" dirty="0"/>
              <a:t>核燃料</a:t>
            </a:r>
            <a:r>
              <a:rPr lang="ja-JP" altLang="en-US" sz="1200" dirty="0" smtClean="0"/>
              <a:t>安全専門審査会</a:t>
            </a:r>
            <a:endParaRPr lang="en-US" altLang="ja-JP" sz="1200" dirty="0" smtClean="0"/>
          </a:p>
        </p:txBody>
      </p:sp>
      <p:sp>
        <p:nvSpPr>
          <p:cNvPr id="153" name="正方形/長方形 152"/>
          <p:cNvSpPr/>
          <p:nvPr/>
        </p:nvSpPr>
        <p:spPr>
          <a:xfrm>
            <a:off x="6560842" y="2800044"/>
            <a:ext cx="1970903" cy="2424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200" dirty="0"/>
              <a:t>放射線審議会</a:t>
            </a:r>
            <a:endParaRPr lang="en-US" altLang="ja-JP" sz="1200" dirty="0" smtClean="0"/>
          </a:p>
        </p:txBody>
      </p:sp>
      <p:cxnSp>
        <p:nvCxnSpPr>
          <p:cNvPr id="156" name="直線コネクタ 155"/>
          <p:cNvCxnSpPr>
            <a:endCxn id="151" idx="1"/>
          </p:cNvCxnSpPr>
          <p:nvPr/>
        </p:nvCxnSpPr>
        <p:spPr>
          <a:xfrm>
            <a:off x="6083473" y="2299551"/>
            <a:ext cx="4773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6075851" y="2618808"/>
            <a:ext cx="4773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6075851" y="2898498"/>
            <a:ext cx="4773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6075851" y="3284984"/>
            <a:ext cx="477369" cy="0"/>
          </a:xfrm>
          <a:prstGeom prst="line">
            <a:avLst/>
          </a:prstGeom>
          <a:ln w="76200"/>
        </p:spPr>
        <p:style>
          <a:lnRef idx="1">
            <a:schemeClr val="accent3"/>
          </a:lnRef>
          <a:fillRef idx="0">
            <a:schemeClr val="accent3"/>
          </a:fillRef>
          <a:effectRef idx="0">
            <a:schemeClr val="accent3"/>
          </a:effectRef>
          <a:fontRef idx="minor">
            <a:schemeClr val="tx1"/>
          </a:fontRef>
        </p:style>
      </p:cxnSp>
      <p:sp>
        <p:nvSpPr>
          <p:cNvPr id="160" name="テキスト ボックス 159"/>
          <p:cNvSpPr txBox="1"/>
          <p:nvPr/>
        </p:nvSpPr>
        <p:spPr>
          <a:xfrm>
            <a:off x="6075851" y="1896084"/>
            <a:ext cx="2040032" cy="276999"/>
          </a:xfrm>
          <a:prstGeom prst="rect">
            <a:avLst/>
          </a:prstGeom>
          <a:noFill/>
        </p:spPr>
        <p:txBody>
          <a:bodyPr wrap="square" rtlCol="0">
            <a:spAutoFit/>
          </a:bodyPr>
          <a:lstStyle/>
          <a:p>
            <a:r>
              <a:rPr kumimoji="1" lang="ja-JP" altLang="en-US" sz="1200" dirty="0" smtClean="0"/>
              <a:t>定員　</a:t>
            </a:r>
            <a:r>
              <a:rPr kumimoji="1" lang="en-US" altLang="ja-JP" sz="1200" dirty="0" smtClean="0"/>
              <a:t>1,027</a:t>
            </a:r>
            <a:r>
              <a:rPr kumimoji="1" lang="ja-JP" altLang="en-US" sz="1200" dirty="0" smtClean="0"/>
              <a:t>人</a:t>
            </a:r>
            <a:r>
              <a:rPr lang="ja-JP" altLang="en-US" sz="1200" dirty="0" smtClean="0"/>
              <a:t>  （</a:t>
            </a:r>
            <a:r>
              <a:rPr lang="en-US" altLang="ja-JP" sz="1200" dirty="0" smtClean="0"/>
              <a:t>H30.4</a:t>
            </a:r>
            <a:r>
              <a:rPr lang="ja-JP" altLang="en-US" sz="1200" dirty="0" smtClean="0"/>
              <a:t>時点）</a:t>
            </a:r>
            <a:endParaRPr kumimoji="1" lang="ja-JP" altLang="en-US" sz="1200" dirty="0"/>
          </a:p>
        </p:txBody>
      </p:sp>
      <p:pic>
        <p:nvPicPr>
          <p:cNvPr id="1026" name="Picture 2" descr="N:\新規採用チーム\26下期-27上期\10 説明会等\2.説明資料\★基本説明資料\10 パワポ\0.old\田中知委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834" y="2586475"/>
            <a:ext cx="528548"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新規採用チーム\26下期-27上期\10 説明会等\2.説明資料\★基本説明資料\10 パワポ\0.old\石渡明委員.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634" y="2583012"/>
            <a:ext cx="542541" cy="813057"/>
          </a:xfrm>
          <a:prstGeom prst="rect">
            <a:avLst/>
          </a:prstGeom>
          <a:noFill/>
          <a:extLst>
            <a:ext uri="{909E8E84-426E-40DD-AFC4-6F175D3DCCD1}">
              <a14:hiddenFill xmlns:a14="http://schemas.microsoft.com/office/drawing/2010/main">
                <a:solidFill>
                  <a:srgbClr val="FFFFFF"/>
                </a:solidFill>
              </a14:hiddenFill>
            </a:ext>
          </a:extLst>
        </p:spPr>
      </p:pic>
      <p:pic>
        <p:nvPicPr>
          <p:cNvPr id="64" name="図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599" y="2581087"/>
            <a:ext cx="552677" cy="788517"/>
          </a:xfrm>
          <a:prstGeom prst="rect">
            <a:avLst/>
          </a:prstGeom>
        </p:spPr>
      </p:pic>
      <p:pic>
        <p:nvPicPr>
          <p:cNvPr id="69" name="図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8940" y="2589611"/>
            <a:ext cx="553140" cy="798980"/>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0304" y="2613218"/>
            <a:ext cx="561106" cy="768431"/>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p:cNvSpPr>
            <a:spLocks noGrp="1"/>
          </p:cNvSpPr>
          <p:nvPr>
            <p:ph type="sldNum" sz="quarter" idx="12"/>
          </p:nvPr>
        </p:nvSpPr>
        <p:spPr>
          <a:xfrm>
            <a:off x="6637566" y="6346496"/>
            <a:ext cx="2133600" cy="365125"/>
          </a:xfrm>
        </p:spPr>
        <p:txBody>
          <a:bodyPr/>
          <a:lstStyle/>
          <a:p>
            <a:fld id="{08DA14A4-D862-456D-8786-AE957252547D}" type="slidenum">
              <a:rPr kumimoji="1" lang="ja-JP" altLang="en-US" smtClean="0"/>
              <a:t>1</a:t>
            </a:fld>
            <a:endParaRPr kumimoji="1" lang="ja-JP" altLang="en-US" dirty="0"/>
          </a:p>
        </p:txBody>
      </p:sp>
      <p:sp>
        <p:nvSpPr>
          <p:cNvPr id="68" name="角丸四角形 67"/>
          <p:cNvSpPr/>
          <p:nvPr/>
        </p:nvSpPr>
        <p:spPr>
          <a:xfrm>
            <a:off x="465406" y="1052736"/>
            <a:ext cx="8211050" cy="819091"/>
          </a:xfrm>
          <a:prstGeom prst="round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77800" indent="-177800" algn="just"/>
            <a:r>
              <a:rPr lang="ja-JP" altLang="en-US" sz="2400" dirty="0" smtClean="0"/>
              <a:t>　</a:t>
            </a:r>
            <a:r>
              <a:rPr lang="ja-JP" altLang="ja-JP" sz="2400" dirty="0" smtClean="0"/>
              <a:t>原子力</a:t>
            </a:r>
            <a:r>
              <a:rPr lang="ja-JP" altLang="ja-JP" sz="2400" dirty="0"/>
              <a:t>規制体系を再構築し</a:t>
            </a:r>
            <a:r>
              <a:rPr lang="ja-JP" altLang="ja-JP" sz="2400" dirty="0" smtClean="0"/>
              <a:t>、国民</a:t>
            </a:r>
            <a:r>
              <a:rPr lang="ja-JP" altLang="ja-JP" sz="2400" dirty="0"/>
              <a:t>の信頼を回復するために</a:t>
            </a:r>
            <a:r>
              <a:rPr lang="ja-JP" altLang="ja-JP" sz="2400" dirty="0" smtClean="0"/>
              <a:t>、</a:t>
            </a:r>
            <a:endParaRPr lang="en-US" altLang="ja-JP" sz="2400" dirty="0" smtClean="0"/>
          </a:p>
          <a:p>
            <a:pPr marL="177800" indent="-177800" algn="just"/>
            <a:r>
              <a:rPr lang="ja-JP" altLang="ja-JP" sz="2400" dirty="0" smtClean="0"/>
              <a:t>平成</a:t>
            </a:r>
            <a:r>
              <a:rPr lang="ja-JP" altLang="ja-JP" sz="2400" dirty="0"/>
              <a:t>２４年９月１９日、原子力規制</a:t>
            </a:r>
            <a:r>
              <a:rPr lang="ja-JP" altLang="ja-JP" sz="2400" dirty="0" smtClean="0"/>
              <a:t>委員会</a:t>
            </a:r>
            <a:r>
              <a:rPr lang="ja-JP" altLang="ja-JP" sz="2400" dirty="0"/>
              <a:t>が発足</a:t>
            </a:r>
            <a:r>
              <a:rPr lang="ja-JP" altLang="ja-JP" sz="2400" dirty="0" smtClean="0"/>
              <a:t>し</a:t>
            </a:r>
            <a:r>
              <a:rPr lang="ja-JP" altLang="en-US" sz="2400" dirty="0" smtClean="0"/>
              <a:t>ました</a:t>
            </a:r>
            <a:r>
              <a:rPr lang="ja-JP" altLang="ja-JP" sz="2400" dirty="0" smtClean="0"/>
              <a:t>。</a:t>
            </a:r>
            <a:endParaRPr lang="ja-JP" altLang="ja-JP" sz="2400" dirty="0"/>
          </a:p>
        </p:txBody>
      </p:sp>
      <p:sp>
        <p:nvSpPr>
          <p:cNvPr id="71" name="サブタイトル 2"/>
          <p:cNvSpPr txBox="1">
            <a:spLocks/>
          </p:cNvSpPr>
          <p:nvPr/>
        </p:nvSpPr>
        <p:spPr>
          <a:xfrm>
            <a:off x="367826" y="-27384"/>
            <a:ext cx="8403340" cy="951611"/>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4400" dirty="0" smtClean="0">
                <a:solidFill>
                  <a:schemeClr val="tx1"/>
                </a:solidFill>
                <a:latin typeface="HGP創英角ｺﾞｼｯｸUB" pitchFamily="50" charset="-128"/>
                <a:ea typeface="HGP創英角ｺﾞｼｯｸUB" pitchFamily="50" charset="-128"/>
              </a:rPr>
              <a:t>原子力規制委員会の発足</a:t>
            </a:r>
            <a:endParaRPr lang="ja-JP" altLang="en-US" sz="4400" dirty="0">
              <a:solidFill>
                <a:schemeClr val="tx1"/>
              </a:solidFill>
              <a:latin typeface="HGP創英角ｺﾞｼｯｸUB" pitchFamily="50" charset="-128"/>
              <a:ea typeface="HGP創英角ｺﾞｼｯｸUB" pitchFamily="50" charset="-128"/>
            </a:endParaRPr>
          </a:p>
        </p:txBody>
      </p:sp>
      <p:sp>
        <p:nvSpPr>
          <p:cNvPr id="72" name="Rectangle 10"/>
          <p:cNvSpPr>
            <a:spLocks noChangeArrowheads="1"/>
          </p:cNvSpPr>
          <p:nvPr/>
        </p:nvSpPr>
        <p:spPr bwMode="auto">
          <a:xfrm>
            <a:off x="250825" y="894220"/>
            <a:ext cx="8642350" cy="71437"/>
          </a:xfrm>
          <a:prstGeom prst="rect">
            <a:avLst/>
          </a:prstGeom>
          <a:solidFill>
            <a:schemeClr val="accent6">
              <a:lumMod val="75000"/>
            </a:schemeClr>
          </a:solidFill>
          <a:ln>
            <a:noFill/>
          </a:ln>
        </p:spPr>
        <p:txBody>
          <a:bodyPr wrap="none" anchor="ctr"/>
          <a:lstStyle/>
          <a:p>
            <a:pPr algn="ctr">
              <a:spcBef>
                <a:spcPct val="50000"/>
              </a:spcBef>
              <a:defRPr/>
            </a:pPr>
            <a:endParaRPr lang="ja-JP" altLang="en-US" dirty="0">
              <a:latin typeface="Calibri" pitchFamily="34" charset="0"/>
              <a:ea typeface="ＭＳ Ｐゴシック" pitchFamily="50" charset="-128"/>
            </a:endParaRPr>
          </a:p>
        </p:txBody>
      </p:sp>
      <p:sp>
        <p:nvSpPr>
          <p:cNvPr id="75" name="テキスト ボックス 74"/>
          <p:cNvSpPr txBox="1"/>
          <p:nvPr/>
        </p:nvSpPr>
        <p:spPr>
          <a:xfrm>
            <a:off x="465406" y="5405394"/>
            <a:ext cx="774425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dirty="0" smtClean="0"/>
          </a:p>
          <a:p>
            <a:r>
              <a:rPr lang="ja-JP" altLang="en-US" dirty="0" smtClean="0"/>
              <a:t>・原子力発電所などの審査及び検査 　・原子力災害対策と放射線規制</a:t>
            </a:r>
            <a:endParaRPr lang="en-US" altLang="ja-JP" dirty="0" smtClean="0"/>
          </a:p>
          <a:p>
            <a:r>
              <a:rPr lang="ja-JP" altLang="en-US" dirty="0" smtClean="0"/>
              <a:t>・最新の安全研究　　　　　　　　　　　　　・原子力規制事務所による現場監視</a:t>
            </a:r>
            <a:endParaRPr lang="en-US" altLang="ja-JP" dirty="0" smtClean="0"/>
          </a:p>
          <a:p>
            <a:r>
              <a:rPr lang="ja-JP" altLang="en-US" dirty="0" smtClean="0"/>
              <a:t>・以上に関わる国際活動　　　　　　　　　　　　　・・・</a:t>
            </a:r>
            <a:r>
              <a:rPr lang="en-US" altLang="ja-JP" dirty="0" err="1" smtClean="0"/>
              <a:t>etc</a:t>
            </a:r>
            <a:endParaRPr lang="en-US" altLang="ja-JP" dirty="0" smtClean="0"/>
          </a:p>
        </p:txBody>
      </p:sp>
      <p:sp>
        <p:nvSpPr>
          <p:cNvPr id="76" name="テキスト ボックス 75"/>
          <p:cNvSpPr txBox="1"/>
          <p:nvPr/>
        </p:nvSpPr>
        <p:spPr>
          <a:xfrm>
            <a:off x="262468" y="4037906"/>
            <a:ext cx="8508697"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000" b="1" dirty="0" smtClean="0">
                <a:solidFill>
                  <a:srgbClr val="002060"/>
                </a:solidFill>
              </a:rPr>
              <a:t>原子力規制庁は、</a:t>
            </a:r>
            <a:endParaRPr kumimoji="1" lang="en-US" altLang="ja-JP" sz="2000" b="1" dirty="0" smtClean="0">
              <a:solidFill>
                <a:srgbClr val="002060"/>
              </a:solidFill>
            </a:endParaRPr>
          </a:p>
          <a:p>
            <a:r>
              <a:rPr kumimoji="1" lang="ja-JP" altLang="en-US" sz="2000" b="1" dirty="0" smtClean="0">
                <a:solidFill>
                  <a:srgbClr val="002060"/>
                </a:solidFill>
              </a:rPr>
              <a:t>「原子力に対する確かな規制を通じて、人と環境を守る」　という使命のもと、活動しています。</a:t>
            </a:r>
            <a:endParaRPr kumimoji="1" lang="ja-JP" altLang="en-US" sz="2000" b="1" dirty="0">
              <a:solidFill>
                <a:srgbClr val="002060"/>
              </a:solidFill>
            </a:endParaRPr>
          </a:p>
        </p:txBody>
      </p:sp>
      <p:sp>
        <p:nvSpPr>
          <p:cNvPr id="77" name="テキスト ボックス 76"/>
          <p:cNvSpPr txBox="1"/>
          <p:nvPr/>
        </p:nvSpPr>
        <p:spPr>
          <a:xfrm>
            <a:off x="719403" y="5211200"/>
            <a:ext cx="359595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ja-JP" altLang="en-US" b="1" dirty="0" smtClean="0"/>
              <a:t>原子力</a:t>
            </a:r>
            <a:r>
              <a:rPr lang="ja-JP" altLang="en-US" b="1" dirty="0"/>
              <a:t>規制庁</a:t>
            </a:r>
            <a:r>
              <a:rPr lang="ja-JP" altLang="en-US" b="1" dirty="0" smtClean="0"/>
              <a:t>が行って</a:t>
            </a:r>
            <a:r>
              <a:rPr lang="ja-JP" altLang="en-US" b="1" dirty="0"/>
              <a:t>いる</a:t>
            </a:r>
            <a:r>
              <a:rPr lang="ja-JP" altLang="en-US" b="1" dirty="0" smtClean="0"/>
              <a:t>こと</a:t>
            </a:r>
            <a:endParaRPr lang="en-US" altLang="ja-JP" b="1" dirty="0"/>
          </a:p>
        </p:txBody>
      </p:sp>
      <p:sp>
        <p:nvSpPr>
          <p:cNvPr id="154" name="正方形/長方形 153"/>
          <p:cNvSpPr/>
          <p:nvPr/>
        </p:nvSpPr>
        <p:spPr>
          <a:xfrm>
            <a:off x="6149772" y="3131736"/>
            <a:ext cx="2693619" cy="25685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400" b="1" dirty="0" smtClean="0">
                <a:solidFill>
                  <a:schemeClr val="bg1"/>
                </a:solidFill>
              </a:rPr>
              <a:t>原子力安全人材育成センター</a:t>
            </a:r>
            <a:r>
              <a:rPr lang="en-US" altLang="ja-JP" sz="1400" b="1" dirty="0" smtClean="0">
                <a:solidFill>
                  <a:schemeClr val="bg1"/>
                </a:solidFill>
              </a:rPr>
              <a:t>※</a:t>
            </a:r>
          </a:p>
        </p:txBody>
      </p:sp>
      <p:sp>
        <p:nvSpPr>
          <p:cNvPr id="78" name="テキスト ボックス 77"/>
          <p:cNvSpPr txBox="1"/>
          <p:nvPr/>
        </p:nvSpPr>
        <p:spPr>
          <a:xfrm>
            <a:off x="7900548" y="3422705"/>
            <a:ext cx="1262393" cy="276999"/>
          </a:xfrm>
          <a:prstGeom prst="rect">
            <a:avLst/>
          </a:prstGeom>
          <a:noFill/>
        </p:spPr>
        <p:txBody>
          <a:bodyPr wrap="square" rtlCol="0">
            <a:spAutoFit/>
          </a:bodyPr>
          <a:lstStyle/>
          <a:p>
            <a:r>
              <a:rPr kumimoji="1" lang="en-US" altLang="ja-JP" sz="1200" dirty="0" smtClean="0"/>
              <a:t>※</a:t>
            </a:r>
            <a:r>
              <a:rPr kumimoji="1" lang="ja-JP" altLang="en-US" sz="1200" dirty="0" smtClean="0"/>
              <a:t>施設等機関</a:t>
            </a:r>
            <a:endParaRPr kumimoji="1" lang="ja-JP" altLang="en-US" sz="1200" dirty="0"/>
          </a:p>
        </p:txBody>
      </p:sp>
    </p:spTree>
    <p:extLst>
      <p:ext uri="{BB962C8B-B14F-4D97-AF65-F5344CB8AC3E}">
        <p14:creationId xmlns:p14="http://schemas.microsoft.com/office/powerpoint/2010/main" val="3856770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50825" y="2235419"/>
            <a:ext cx="8642350" cy="43676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1"/>
              </a:solidFill>
            </a:endParaRPr>
          </a:p>
        </p:txBody>
      </p:sp>
      <p:sp>
        <p:nvSpPr>
          <p:cNvPr id="4" name="AutoShape 2" descr="data:image/jpeg;base64,/9j/4AAQSkZJRgABAQAAAQABAAD/2wCEAAkGBhQSERUTEhMUFRQVGBsWFhgYGR8cHBgbHhwXHBkgGxwdGycgFxwkGRgaIC8gJScrLCwsGB4xNTAqNSYrLCkBCQoKDgwOGg8PGikkHyQ0LC0uKSwvLS0pNCwqLCwsLCwqKiwpNCosLCwsKSwsLCwsLC8pLCwsLCwsLCwsLCwsLP/AABEIAI8BXwMBIgACEQEDEQH/xAAcAAABBQEBAQAAAAAAAAAAAAAFAgMEBgcAAQj/xABKEAACAQIEAwUFBQUFBQYHAAABAhEDIQAEEjEFQVEGEyJhcQcyQoGRFCNSobFiwdHh8BUzcoLxFiRjc7JDRIOio+IXNFOSk8Lj/8QAGgEAAgMBAQAAAAAAAAAAAAAAAwQAAgUBBv/EADIRAAEDAgQDBgcAAwEBAAAAAAEAAgMRIQQSMVEiQWETcaGx0fAFFDKBkcHhI0LxUjP/2gAMAwEAAhEDEQA/ALoMrEGN8PCjiG/FafIlo/Av/wCxgfTA+pxVi+pWKxYpaqDa1tP3Z+fLB+02VUdUDlf0GIuYqKvvOoPT3m+g2wHzGbqNZ3N7QzRNvwJv+WB1TilMWZ46iQq+cRdr8pGKFxK6Ai9Qd+RTFUoLEMoMn5G0f1OIOYy5nSlYk+6HBKTyIMAkN5H64i5PK1a1ak1Okxdf7pnlFjn4mEtYbDBfJ9l6zu1QtSVyxOlEZpItLahpAm+xwmGS9u5zncNBQdfRMUaGC11X89wE5hwq5goVBLhQfEDzLGCWAjqMAspwByT3Z1afeanUIB2uwIHz5eeNSqez9KmiQ9MqILCppLXmWCIJJ8ziZ/swUQIjOoGzB5PW4YHV8xhgCmirmHNZJ9irU4eKoCtZg3mYM3nD7KKgBZMxWY2IB8KncBjtq57TbfGj1uFZhWZlq031ADRVphVB5mUE/UHEXvXQaa2TYKTJNIrUX1IAVv8Ay46XkGnvwUratFTOH9mcyZCKlACV+68cGROpmOlWjfbbDg4ZRTwmqtSpfVrcPMMfdUNHQfLFtGay7DTbVb3lYOOggid+WBNfspl83NQrVRlJUeIqbbGIiYtcYo4upr+ESOhNxZCM932taC0qokwCmnSVIJFlvH7WqJJ+bX2avl5SpSaore7UZghX4m8IYayOmr5XxIXsK9Mqy12NNYYax4hBJIBFgpJnYbm18Fn4J3id27VHBbUBqMzA2jyA+mKA/wDpFcQPoKrdWmgUsxNdSwPiJAUEHdACGJ2tYYmU841WmEWmEoiSCqqpBgDcCeljODuY4CaYHeKyzcF4OrymfPFf4t2eqVH1rUAgEAQZBO5kb7C0WjEdVui4xzZHcRuvclRq0VqqtRz3saiQoJHQkKCR+WFjLMbk2kEXuI6R/LEbh9arTV+8Sq8LK/FLCQdJN3ve4EchiAvH6yAd9SW6k3VkJjYDfUSL2A6YG6pGyKGVqBQpWe4EjsWKtLcwTyMi0mLicRcxwQ93oRyLlpNzO/KLzzjFpFQFQQNwD/L1whqZ2A/K/wDLFwVSpCkeyChXXiLd45ZO4qR4iYOuhFmv1v542jGY+zfLgZwsGB+5cW/x0ueNOwRuiVlNXVXYwP2kUQeK5ibGacTsfuqeN8xg/tHyrnimYKgb09/+VTw3hnBriSaJWUEiyrb0yvi5fqMcagBkeIH3hhz7Ax3Kj0wteGDbWcNnFRD/AGSvYuPJNpml908jIPl0PQ4c+2DyjD65FQNifnhutwtGEEEQZscDdjY+qsMM7oo6uATb6nb+OEVOJEbCBzHX6Yep5NA2hgb3QzuOY9R+Yx5WqCidS6dPxLIk+YnmPzwI44cmq4w3VdSrswgWHoRjq1GoTqEz6/S3KMKqcdoDesvyM/oMRa3augNi7ein98YGcc/k0K4ww3KktkWO4v1nCDkG/Ep6LJ/LpgdV7YpslJjvuQP0nERu2NSLU0FtzJn9MV+bm6K3yzUcHDWMSYPSf5YhZ7PijZS2vmvQeeBdXtJmIkeHzCfvOB+c4pVqe/UY/wBeWLsxkn+1FHYVvJXOlm0IAJIkSJNiP9Zth56iOLFbdBf8jirZiggRNNRCQslbte2xjwm+3lj2pxIzKLpgAWEC09f34OMSxwugmBwNQrLUoLGkAyOc3/dbEIZaQbG2/wDXTAyhxmoIDe7PiiJIw8tSrVUANqLegYXi99rk/LC0roXainUWTMbJBoa991K7rphtljDlKkVESrBbeEg7DHjuMZ1b0CdII1TFQzviO9MeeJD4ZIviwVCtLzGfQRqBYnkxj/y9PUYgvxlmkINFoGkCPQkfPbrg0nZvMWZKNIapWHRYURuZuT574s/DezaUlAYl20hWawmPSLYbQwGhUNeFS4FV3vyRRMFZBMyTIMXAF74vvAOzKop05fLqhEaiddQ9dViAfJWGCdPLIBAUAeQxFPBAp1UjpPQ3U+oxVrTS5XC7ZTTwADxU201OTFdQ8xBvB9cN1OLVKNq9NGH4qTX9ShuPWcNNWrvaaSRYlRJP8PrhnK8OWm5OoyRJPXrbbBAAFQknVS27RBrUUm27bfQb+k4RRz9bmwJ6FRp/KCPrhnMZtUYExzH8PQYBcQ7VqGApLUqvJAWkpcnrMeFPVjy+k1sFCQ3VWSvxNzYhAI9fygfngLneM06IJdwBEk2Gx8v4YCV6ebrgF3GVEyVWKlQeWo+BCf8ANGJ+R4ECSaNPVUEeNjLkTtqJ/TDDcO8ipsFnT/EI47RjMdgm6GeeuwbQ6Ud9TLpLH9mbxz2xFzPGkpV212JRVRnBYG/inRddx1nFsfP1ptSsffp1SAf8k+FhvscQWy+Wq1ND5c02IJnYTy8JkEeY88XbGwDS+9VTFSS1FHDWw6nr/wAQ3KcSFRPDpKxAamwYfMG6/PHmc44qiAxB21KYPpOI3Hss4qilSLMCohQoBvNgFtsMAs7w6urd2KRNTnrMBf8AFz+Q/TGjFhcOKPfrt/ElJisSKxnur/VJ4j24qVHWlURalOmyVLqCZVpAPUHngxme0FHMKFp0aqPrQsVFtIYFxvF1kYC5TgKUKnfVah71hcKfltv5dMP1OJ2imAqj5H67DB/lmSaNoAh/NFhoDU++eqsOdXLiO5DM4EyxhQN5iLn6YHZpnqgF2LjcA+78htgFwTiXdVazVA694QqPoLIQBElv4Ti25XNI4AGl4EHRBPzFmx53FYbK/guN16LB4mrAH0qgpyhM2+vIfuGELkxcnby2/n6YLrRV1gMVaT4W5D0kN85wrIKKVT7yka+kAghx4f8AIwAPzOFA0p4uFFK7BBftBs2ru23jbUmwG3LfF/xXeAVsu9UvSpGnU0sDKaTErO3hN4xYsFDSNUu91SuxhHtI4xSp8TzCsWLDRKqpY/3dM8rbY3fGG+0jiVNOI5gOwEFJB5fd08cdoqhVVu0K7rSrNy93SPqT1wocTrNdaAA2l6gH6DEbM9paDAoCxm3hkfnyxFXiboPAEgmZZZb9cCKIxtQVP+2VmkCpQUjfSGf+XPCFo1WYg16xEA+BAvMjnHTEH+0axJ+9KhonSFXy9cDOI52Gh2d7SDrMEHbEFF0sOqsVagqlQ5EQb1KgBkFSDN7/AM8D+M5qmR4KlMmGUqskXHWAJ5fPAnJDWbIPkCcFE4SzEAavQaV/UnFXPa2xRGQPcKhV8rhaZcsbAseg/lfE/OcLCSHqAVdRkEzCj/CDJ+mJmQqGk2inVOsge5TloaDZm9emOl9uFcay/Ebe+qD1MuygagQRNoIsZvfDaUQIJtOx/jgzmssxYN3dWozAklmgCGI+EARaYnCnyjKgPd0EbUwafFYBIi7XubYgk31UdFeo0XlLhmX0M7ZkMy7KJJbrAOJlfgVMr/u9KuxAJYuoAG0RJE74e4RlXYIA9Rwaq/3dOIAE3nTC36csEKPZyqais2WqQXW9ZgkHVeEkkyORwuXEG7vIeiYDQRwt8z6qu1+zzDZkWNKsj1BqV25ACTa2/XEankFZhTOYUkvohUZiPUmLfwxfsp2Arh0Zhll8YsqlzGrUZJMbmZwUyvYNKVRC2bckkhwgSn5WVVJJv1EYuJQbC6pkIvos54dwwEDTTzLrpZjIWmPCCRcq28DnzxKyKQXZEy9IgeHvaushmIUEw2nYn4RjTj2IydGpTlDU1qQA5eoznaJLAdPCFv1w3xTMJkld6NNFeCq0wixqlFVQqrMlmFpJtyxHOdTRdaGk2KpeToZg0yCjl9UE0aBGkAAkksFABkXmDGInFahBRCWJVZOqJliW5EjaBY8sH+0vFnGRVSw7yrWcVdEhSVHjUXOoBiFJJuQeUYpU4rHxcS7McvCnGbCdV8JOPA18Holqr6WUY5nA3Plhg1fEATYjbDWbzIAgG/LzOG0FTtfQRhpa40yTfFY4l26pIy09U1H92mo1P8woMc7m1sQqn2yq0ymXpm+o+OqfRPcS28k7TGLsY55oAhSTMjHEaKwcQ7R06AZqjqq76mIUA9JPXlgLV7QVq+lsrSLBtqjk00i0EyNTg+QOE5bgNJYJVq9Qf9pVh29QI0r8hg7leHVH5/169MNDDBorIVmSfES45YRVVz+w+9WM3VaqTvTpzTp+kA6n2G5+WC2RyOhQlNFpU1FlAgAeg8sE62Xp0BLsAT8z8hEtgHxDtKLrSBAJJk9T0Gw/q2G4WVtE37pKXO68zvsp4VFXUbjcF/CPobn0jFe7QdqTTACXGoTCxCyCdIEtO95uMNqlWsfDqdpgKJm+1+X5DDzdkwrBcyxkie7okMwP7dxpHmPrhhzI2f8A0dU7fxWgDmnM0UG59V3ZvtnmWc075gH3F7u2mWiAJ5czHKcG8/x6grg6fFoYfdS2luXhMAEGbH9xw1TqmlS7tAmWpxdaU6m/xOZb5D6nAl9AJKr8zv6+vngEeGzmpt3fvl5o8mNaTQDMfAdycXPO5DPKE3bSSJI+drztHnjqubhSFAE7ncnz9cSKPDnqQT4Vi7N8+Q/rrgxk8rTpAQFcsbsdyL7A8tsXknhgFGip29V1mHlndmcbe9Ag9Dss1Qy/gBvO7N6D+OBnGOwrufAxYCYUHTuIluTQJtO+L53Bb39iItv9R/LEhMvb8Kjr8uc7RbGbJjZX6m2yebgYWjS+6yQdl6+XJFFqlM8hJA5AT8LWud9xhNTiFVD99QSp+0Aab3MDxJYki+2NjKQCNJAsLCZ+WIeY7O0Xtp07xosfO0QefLA2zkJWT4e6tWO/KzPL9pKZgGrUpgT4aqh0sY94Ax66cTf7QY3o93MjxU31giCLg+7ePzx72n4VlqThF8ZM2XwhQpBgnYieS+uGsnSqtCropiZAIgRYiALzzjnhhzo8uaUgDuuhRMxJOQad9qd6uHYyr/vAUsC3duSADvqp8yI54u+Kd2Sjv5tPdtcW+JOWLjjNBJF1uEAWC7HzX7WdA4xmiwm9Pfb+5pdSBj6Ux8x+17LTxjOMdgaUmf8Ag0h0xHLlVXP7QUbAR5D+WH8pXFUE2tC/WcDqaDSY8RBESJJ62wY7P5d27xWBAZbEiL4VlcA0lOYYF0gG9VCzDsjlFos5UkSZg338MD88SRlqlRKcJTR7pFpMRG+ojfbFgzvCMuk1cw7wx2kxMbAAHD/DszlSD9npBtA1yynmCQRJmSEPTbCvzIIBaCfLzTjsOWk5iB5+A/armVybNrVqrHwkFVViQQy+l+X1wX4TweoKwq9zmDcXYKiqJHWSQBg1keMVK1J61CmNFNocllW9tlEM7X5ThD8RrVJglAsGQmrVva9+V+t4x0mU14QO/wDlEL/EKcVe7+1UM9iqrzKUKZO7O/eMeZ3EYLf7FsxRnrvTCgBRTphdgBuRf+eL32M4Rpp99ULNUeQuoABVnkOp/dg9VF/THWRySOu7w9UGTERxizfH0Wb5fsNSbTrpVaumQC5MQSTfYTJw9nuEjKJPc0UG6k6THuzubC4ucX+o0Dz2GKl2r1eCw1GYDEx79Le1hiTwsYw3J7zb0XcNiHyPFgAeiHcSeKlBQWioCxiYMaNNxZRvHriydnaHeKGkONy+nTM/CFN7CPFis8YrRmKY1AaaBOnmfe2vbbpi59m8v3eWpLz0gn1InFfh8TXNJIV/iUzm5QCi2W4fTXams9Yn9cReN9nUzADDwVBcMvPybqMTVfC+8xr0WOHFUbM5hmosrNLUiNP4rQGURtuPpiu8VyFd0c0FU1VYaXd1RaRIYlzq3YKyhehvyGD3ajXl8yxQlVrqTI6n3x8zB+eKXx5O/XuQZqKyPG8pUcUXkfsgU2B6E4Sn4Vp4fiFUO7VZfuVy2WLJNGgC0NILVGLGDzERfFdpjrgx2jzS1s7mCpsj6FgxCoAgjy8OBrL1knzIH7v34pGcrRVSTieU2t58seAYUKcf6z+mOS5wcFCIWo5/t4rgCj980grBIBhoJnmPqDfCOG5R80CK1QU6jtqhNUmkjFWBsSyyQ0j92M6yOYFB0gmmiSdQUuzXEyNUKN+fLGkZ1FDEqQyyKlNhKupPxLBlW2NrXw7hqSOoTytVZuLzsFaVoa1G3vmj2U4MKEKlNVDbMtw46693Pzw/QKanVj/d+JheRa407m0Gw54FZTtXVpeJySu5qqsweff0hvH/ANSnDdQcROP56oGfN5dwDUCudJ1Bu7GklH2ZSpE7MukSMaQc4cDqNWU6CN7szXE13Vz+3ZemqyZZo0qNyDGk6eUgg3wAzvaxpK0l0XIJ3aed9h8sBcl2mo5mmDX008wt9UaQxF5EeF5/CYPTBXJ5Wg7l2c1CxkUqQMib32BAMzBEdcFZGyMkyAn16f1dq4kMjoOqHUcvVrvCh6jHeL/U/wATgvlOA00MZhmapyo0xJIPVuQ9SItg8KThNJZMrSidCEByP2n2H+W/ngVV7Q06IK5ZAerkWPn1c+ZxYzyzcMYoOnry+35U7OOO5ueun45/dT1y/g8ejK0B8KQGP+J9/kt/PA3PccpIvd5ZNIvLsLnrA3Pq2Bc1cw/xVHP5fuUfTBKnwbufFWU1CD7qnn5H4yOa2PrirmxQXkNTsP3zP3V2NknsBbf05IaKDubyWNwPib/CP6HpgnluDMNBOndWN9RgXIiNN9tz1nbEhcsldw1Fmp1FEakkeEwdLAxrGq8MOvmMKqU3pFVrPUv4TVQLG8iVAGi1rSdokTCM2NkksLBacOCjj6lTDXBImd9ous2A5aeRjeOWJ1Lh6jZBI2J5/v8ArheRydMjUsMB7pBmARe0WnyF7b4mqsRpiI2i/l6D+GEKptIp0ADuZvuSefPClm0gGxuNvSOeOmBLeG5MT1neN56dcQOOcfTLKBYu0BVHUwAT5fwxZrS40Co5waKuKlV83TpIzu4AXcnyG3mfTFK492qevpTLhlDsFkDxssS1/hFsN8VatmFLO4QHwgsNwdwiiTf88Da3EEpVFoZc6qpgEm4Bk3YDkNLeGYBAmTi8j48Pb6neA70KNr5uI8LfEhTstwiKgdwCwFryFm9hzPmfl1w53E11AE6EZv8AMxA+tjfzwdocQVgddMEC+qdMDzwCz2fQu5yzAq5VCwqMHUgEwNK7RJ3k2xlyPdM7O41JTrGhoytsAjnZXM0/tZpq6s4pMWAN1hqYuIjn1+vK6YzjsE85+ppDsgolS7MWvrQxJuxufIQPlo+HGBwHFqhvpWy7Hzr7UkA4tmre93c//ip/wH0OPorHzz7VCP7UzPXVTv8A+DT3xHAEgHmVG1AcRqAqvTqwIjy35Xj8j+WJGSc94IMXmBtuCfqBiIFvh/K1dNRT5j+GLy4aNsbiByPu6pBiZHStqeY92RftLxXuly9RV72nUlWWbMPCykdGESDyw5kE0sAqMadYM4qHfVpcsrrEU2hpgWMSMP8AG8nROWp98700puIKCTJDADymd/LDvZ6lQ7svQ79lsuqo+oGCBZQYF5ExyOPPNc0RigPMen3XontcZDU9fVVnLZKrdmqBUUm03IvtyxdOxGT+1IFAEliSZHhFp1DfbYbi5xX+BpSNRqbZRKtRnKipVdyqyTdaakTHzxqfYfs7ToKz6SGkwxUp4T0EmQNpN7DGvIRSywW9VY1prSQIlgBAEkwPU3ww+YCiSflz+mPa1eTJ2xBetckkjlYDFwezbQaoFO0dU6JZzVRrhSB52xVu15JemrgPOmwPVwbyf2fyxYKua6gAftGcUztPxVPtFNWdQAaexiJ7wiYiBYb2wniD/jNFoYUf5Wp/M0zUzuiAQUVfMTc/KD+eL8jRbGU0O1mWp596jVBCwCy3sFiBFzfBzMe0tSjHKZerVCCWcjSAPnufLHcHJ2UfEFbHQmaQZeQV+FbHprwJNvXGUZX2g53M+GlQLN/wwW+pAJ/MYa43wjiD6PtGqnr1FV7wKYXTJYBiY8Q3PPB34hwvSg3QI8ENCb7Ix7U+1iIKFNGVm1s7RB0gCBebST+WKXlc13WYGdUOVDaCw9xvARpk73g/XywX7N9jsq9WsM9VIFLRpCtBctqJvBYgRFo3wZyPa7heXlctlCdHuvUBMmb6dZZrm8wMBc4SNrX/AJ3JxjOyOXL+vFZl38TqXxG8i1+d8Ky2Y1E6hHQ8v5YK8Q4mKlN1CCWqNUm3h5CI8gPK5wMosycgfI7H+H78GaxzmlwbQ7JaR7GOyl1RvzHfulPSK7R8wD/p/W2PAADv6+Ej67j88Jo12LjwkjoBt/HBJF2It6GPoeXpgeYg9V0imum694sKStJuKrQqBZnmdh71yet8XHguZZEprp+8VPClQXYC0XG8ehwI4D2gTKa6FREDrJp1QJeFn7tpI8WmYI387YB8Y7TVc1Wmgh0rGk3AkfEZPhJ6T8sOGIG+iWLqC5V8poahDr4WY9SDItECb2tGBuaykMWRu5qyQwIJp1CObDkT1G/Mc8R+F8YhNVVghLbyd+ZHMjUMTquch2bMKzLZi9O+ok2cAeVzET5nZuLFkDJMMzfH+rPkwlT2kXC7XohWVy2oulURUfxhWgXJkmi8hXESdBv0wU4dx7M8OYKrJWpMsrIJKgzz95CDMoeh9cN5lEemw1JVpEyvUTzGxBvyuOeBedoVTpILPTRVU6b1YU+FiCT3hE8jNotbGnmIYMozs8klG0F7hMcjqE3Gp2++6u3Gc93lZE1mo7BiFFxYrsBbY+u2J+S7Mt79eUXfQu58v2f1wC7H5qnSJrHu2VvD36yQt7ioCdWXckDfw2sRjROH0gyhmNpJ07gg9TJ33taMCmxT2DLHYbq2Cw8ZbSR2Zw9+9kjJhABSpKE9D0M3POR13uMS6uVVVOrxEydjcbe78R/l0x6ziSF5idrdBGFJRi7Fmt0k25wBuf8ATGWTU1WwBSwUGnwwCpKjSDOrxG4jYj89QjYeuCCUgAdMHkZ2tAv6D9MLkWB8JOwkTb0sfOMehD+ciLfXrefyxWq6oNLhSLVDKGBAMgQEJaJifEOsKdIM891Vc4KRAcsZ+LSSB6soheW8Ydz/ABNKIlzzgARP0n+pxReOcderUp0kBCatQRZMx+I/FgscJdc2G6C+YNOUXOyI9q+2RWkRQsTbWdwb7dfX9cVlkCaK2YeAXUrqMa2m0k7LJ9TyHPEji7/Z6Rquq1HUqFWZAdiFUQAdTXnaABYMcQsxk62YKLmAoQUyWddy7Ee6DOk+EdYAAuWMBnxrWDLCbczz+yvHhyaPm125J3iPF6ubdRQJSmJU1IgAgmYNyAwURzYP9CXC+EpQXSg3uZ/1hRJmBaSSb4jtVSjT5KqgACQC0AC07mAL+mIlbtIjIO7ZgpYArYOwgz8jBuLeeM+FnaVrp5poorW4kEF2hCwDvOmBMnSesA3IIvscJJ+0KrKzKizGq7weZNrwOYO52wNo8OfMslWrART93TGw8yNj88WfJ5S21hsMPtY1t6KhPJTOx1BUqhVAVRTaBa41Jf8ArqcXLFO7LsGzRZSSO7aDP7SSNJUFYIxccRrswrT3uqOFDT33LsfPftS0/wBqZmY+DqSPuad+gvHyOPoTHzx7UFniuau26eHr9xT2scBxFmg9UfDgFxB2VSL4id87G3gAMsegH64lZimASB8sRMyvhMnwzfzwxM7PGHDRL4UBkhB1VuzDDM8NIDX+7k7wdS/nBx5lOOpTzAyVMeGmumR+MCWnrEAeuo4i8A4maeXcuBTDR3Qi9hAOnkeYnpOBSvSp+JKbMwuCxi/osSfUmZxiNju5pFq27zTyW+9xOV7SOvcPVFqFfTXqeIKQbHnvyxr/AAvtDSbKo+sBSIJJ5j3h6zjFszwDMOwqU9NV6jajSpS7JNwGgXA2OCp9nvEmpM9VO7RFL6XcKSPJF5+sYfD8zQRyWW6EVIcaK/Z/takWJ08uQPzMD88Vji/b4qISCT+Ez+e30JwKTsmwWajqIGwljbz2GNK7M+z/ACP2anXemlRipJeodQmTspOgWGFopO1cQHe+9MSwMgYCQVltPtPm8wwSmCZMeFWcjzIUYnZn2X5rMOGVagVrs2ZK05I5qolyIO0Wxp9ft1kct4FdAVghKI1HmCNNIaRbqcAsz7SqrALl8s0ARNVhTAvMhVlha3vYbERrUVSZxAApQBC+FexBRpOYzO8WpoF3H4nMm8D3eeLNQ7GcOyYBqKsCGmu5YTcGzkU5BE+7y88VbOcez1Yk1Mx3U2igoUxvGsy354ENw2nq1PNRvxOSx/8AMcFERKXdiuv6Wgv7RsnRinR1VwtoopZrQDPhpjn1xTe2faupmqiMlM0NClQCQTBMkm1jZfphla6rsIwNz2akzgny4dZ2iAMW5hq3VRKOQeqS7tvc+cbYeqZKmqmbt1wyM1aMN1KwOLCIN0XHTPfdxTFSmOWG2oHDxXzwiSMFAQqqLVpHcEqRsR/Vx5Y9zPF3EBo5Xjc+Rm3piWrkmNJJ6ATbEheHUyPvXRAfhgs3X3R7vW5BwvLFG41dqE3BK9tmio2XvaXsdWNXv6bAhzrhpNwb+L9Qbje4uPaFbuHH2lF7pgIK2NHcTo+NNpJv089O4rkDSVmQSpYPp6sL28yJHzxQ+33Ba1fTWpOKgIIUGzFenTWOnOLXMYIRQ1Oi7SpFAhHaziFKi4p0jqI3O7Tylha42AO3TbDvZrilRYWqNKmygnZT16X64icIRKKK2YQtUAPgQy7kWUTfQuwJAm2DmYy9OooqUAai1J1IFINMrHheSYgGSSYi83xSpfYaLtyVOo05mvlHQke+hupidxymd8LoZtalRtK1KdULLKLwQfEbCStwNW4tOKj/ALYNSqgLHhMBU2P03/fi2f2uBTGYVijoJRhvJ+H0O2IyV+HfVh99UOWFkoyvHqlqhFQVFJy9ciO8As95IqUz4agNwed8FeFdpDRIp1AmXZpgEn7LVvH3b75Zz+E28gcQzUaqi96g1SGIJMz5m0/1fDT0XIZSs0nsVeCrdQQdyLXF/wBcakU0eJFLNdtyKx5cPJhzm1bvt6eS0zhfGkdhTgpVHvI/vRG67ioNvEpO98GaUQDqBliLn1sLXvaMYtlczUpKBTIrUQS3cVH0tTPXL1d6ZB+Ennzwdz/aWrUy0Bn1JUpvT7wBasX1BtLFXgcxc8xzwGTCOBsExHjaN4rrSqNRHLFRcMUNoMr+69vXAjinaIUpVSrvtb3U9eZMQYxUBxR1yVVdfjOqpYmZYRcm/W3nj3hmQYUwzg7SFJgsf3DzwMsjgGec22R2yyT2iHedk3lGqZitVckmYBY2UQW/dFhh/MlqKs1MMxEAafecm1+iiZ0DpcnEoE/EfRRZR6D95ucIepjGxGPfKaf6bb9/ktGOBsV2/Vv6IDl+CB6KivqtWasw2LmCq95F4uTp8wNrYKitTUg1qi00uV1fF0sNl5T5WxJWity9WkriAFe8E7alFyei88Jp5uoazpUqCppUABUC3PXzgbbAYAyJ0h/XsURtLm6YrVqhalNVWpmWCrS0WAnxEknTtv1Ezh9uGrUIZwCR7vly9cS6WSuGaCQLHcj588O16oRZO/If1yxptY2NqEXFxoEyxWnEj0G0/Pl64bzmYL2IKqLFWEGdwVZW2wKzHFGWoHZGqUiCKgUKW/8AtO4G9sOZXilN6eoMgAOnTqGodJG647hyyWWkxo21Budif1z3Q8SJYo6wiruZ27hz7xorJ2Tecyf+W3/UmLnik9kB/vJ3/u2/VMXbDuLI7S3RJ4MERX6rsfPHtORm4vmYBYeAR59zSPUDnj6Hx89+0sgcTzcqSe8plbwI7ikGB+gPyxm4iuSy08OaPVQq5Rl3i/5esWGI7AbwGi8dfXyxJfMlraFCzYgH9eeELTwWAufDldqhYgdlPm+6l5TK1K5NR20UlEAfiP8AAYsfZlsnQbvcxT75dB8LKrANaDpaBY9cAHrOy6ZgdAI+WE0sgDAOFRhZa1Jp0Wg/HwBpbd1eei0JPa6LrRy600ERJnadlUKBM9eflgZne3uYqiJIXbSBAI5Axy8pM2wIyXDEUdcEGRQLDBnYfN9RJ6aBZ3zob9DQOup8VBqZys5kmB0wXy2TU011sxUTpTUdCA8lWbDy8z1wMJ5YWKxAjB2YaNn0gJOXGyyfW4okopIIVQPQYj1uIDlge9bzwyz4NQJepUx86Thk1ec4ikzjpgY7dSifeviK9SceNV5DDNSpBuQMQmmqsxlTZJqYbInbHjZlOhJ6mw+gucO0cqahN4Ebiw3geuxP0wrJiWRap9uFkdTkmYvvHlz+gvjnzekTp1C1zYCQDeDfHicKqB9Kq5foLAj1PLFx4Jw9EQO5RD8VwYPMTy5YSxGPLRVt023Bsj+soJw/K162n/sEJEMzCmp9BZm389sWDK+ztD4h3mYY7+LuafmZPjb8vTEar2gyeXYtSTvqn428RnyZtvkMQ63b6vVME6F6JY/XCRfNI6osOqL2rGfQPfvqtiWiGEEAg8jiu8V4IaTa6YDKD4qZuCDZvUxb99hi2ZnLafEu3MfvGIb3GPSi6zgaLPuL8Pohaj0aZZqiahUkhlgwQ/oSBqiep54y3L52p3r0X10xVhaq3HiUyCy9R088brxDh5RxWp7g+IAWYEQQfUYrvFODJmKuuig7zTqUkau7aQCdHxgW6lRcbRhd7SwcIsrt5kc1W8t2OSnllqqymrWDNTQGXKLGo72IkSouJwtagFMLTMKNyevMDz3wP4zwCrl0Svmap79iSGWpPdtO4g84F+cdRiJV7TmrRhKQ+0s0VXHkPCypsC19R6i0TgbGADMTVcjpSqOZDtMqsKVQluSMfeB6HqMHqnG+6AUoHSoSBadLRY2uRA/rlSuzfYipmKyd8/ds4DpPMTuPxEgNA2ti3doaNOjoprUDPSZWgEGI5MfPphdxa5+Vq7Wpsu+xHZUljJBBNzvBWYx6EYAfi5xB9dtsLyGeWsCVkMN0bf1H4hg7kM0WJ1QWgeI+8QLCTztz3w834pNC0hwzbcvykpPh8b31bw77fbbyQ7K8OqMIkU1EFnMapmQEXm1xc2E8zg2zdSSep3OA+bpxm6RJJUqzaeWoQA3qJ57YJTPMADcnGTi8RJiHBz/sBoFoxRMhblZ/fv7slFibASfLEo5RqQ1lUJA1Qxj5D+JwxSzVLUtLTV7xtxGmBBIJncH1G4tj2vlh4lhtTArcyQNt/hE/10kOGJPEPyLeauXUS6NXWqsyIHJJCouxM+6T+Zw7lslDs8eNomCdhtvzx5kcloUTFgBawgdOn88SMzmwixYn4R19fLGkGtY3ohElxoEnNZpaY6k7efrfbAKu5czM4RmswzMeZO/XEctHPbfCcjy89E3HGGDqva7xYfPzxDfhwqHUQVfk62b68x64k69VyPLCxW5R9MVAI0VyUX7AjM/bz3lfvKXcMIIg6g1KCeW2rYDfGlYoHYU/70f+U3/VTxf8Nw/Sk5vqXY+fe3qirxnPUb6op1EKySCtGnIPQaTP0vj6Cx81+1DNtT45mXQkMGpQQeXc0pB6g9PLEmaXMIGqqw0cCh+Ty/xaJHU3PQnxG3ywgU4t54bzbeOPeJvckxP7I88SEy7KLiJmJ6emA4Fxa8gnX9Jj4hHWMP2SUF8SUF8N0U/PEhIxrnZYRKdpviSlYi3LERQcOuQLTgeXmoXcksPOEVGPLC1ECcI7swSxC+pgn0xLBcALuSba+/5YTr2Av054UhQmzA/OL+m+HMxl2KlklZuBYR5STc4VkxkUZoSnI8HK/lTvTLIR70Lyvv8ATrhvuywMAmL3MAzt9cQtLSDJ1TaLmcH+H8PZiFZtDuBFMwHIAiYa8QJmMJYnHOaOBPt+HtjFXlV45tvIAfL6nEzh1E1DqRZsRYxBJ5k32A+uPO0ApUnYKodqaam1uQoJMKLDUzt+EEYHp2sqAKtFEQLBqaVHjI3Em4HL6nAHmSdlR4/xGL4Y/oHvvRDN8JCPBqU0sXbfwj6HfltPLCP7eoZdQKZasTB1GyrN/wDFtJiPpOK/VR3Op3JJOp+pblfoBYfPCqVEDYX/AI472ILQHmqE7EPd0U/M9p8zV1aGKI0qoBgaTudpLRz87YiUWIXTNpJ+ZubYZzGaVLG7dBy9Tyw3w+satUDUEG/qRsDe+DiMBthQIQqTREkokidh1O2JQybIA2gvPQj+OG+8JlHSmwHxAQfkeuGaVEoZWB9f42xQMJ9/1FytGt19RrgVmFBJNMEhfeIHhn9k/EeoG35YLVOF6j4mlfwxAP8AivLelh64fGU6H0ttjVDqJOirQWcCeJ8EIda9KzoZnkZ3np6/64P59stTqFXzdGmwuUZ0BE+RcEDEvh1OnVQmjXp1VB0koVYAwDBhiAYIPzxbMF0VCyztRwNM94FBWoQSyg3DgjVoB8JYgTptqi0HFCocCfKVvD940iAygq4B5qfhsQQfOYxv/EOwq1HVxV0OpkHRP18V8NcQ7AJVYM9RZMa/B74G0+OQw5NPrOF5QTdv4RG00KyztB2+Su1NGpNRXugtVkuEbVKabCV0gG2lrmJi4bO0GQagBotpqLdWU+6dUXJ/D1BtY41HPexum9MKmaKn4y1MNq+QdQLfpgRl/YhqpdyvEgygiqgFEHSHDCQBXurhd+ZUxzxI2hraALgIWdJnarHvKQZjSAZ2FgBMR0k7Abn5HGjcBzGpQx5qf1wW7N+x6jQOo1xXHiV5SxItyqGIM2+uLMnYxQ4YPHlp/nhadjnmgCma+iqH9kPVr0niKaq4cm28R64IutemYQ0kBsZ8RUSbz8ZsLWEzvgznuwwqEN39QGd42XosMAt/iud74fTskFXSlQKogABNgP8ANv5/riR4elK0/H9RS8Kh8b4z9nzAerrafAulS2pjAExZQCJI3M/VPZcscw7VnYMZAV2K61MaNNMqANI6E77XxoP+yywF1iP8O/n72+I78My5f7O2Ypmob93qHeSBqBA16pAAaemGgMraNQy6uqiUIIDfT5GMN5rKrU94X6jcfxwVyXZ+lSomKsgFi9RiNxZtRmBGmCLRpxIbgP8AxI/y/wA8VaCWjPrzUJoeFUrNcOZJ+Jeo3+fTA5stJ38P5jF44lwWmBFTMrTtq8UCwBJJlhYBSZ8j0xEo9laVQKUzSMHkqVAOrSYYgh/FBsY2wF0V+FHbLa6p1ZI2v+4YbdoHn+mLv/8AD/8A4/8A6f8A78NN7OJ/7x/6f/vxwxu2VhI3mhXs8P8Avh/5L/8AVSxpWK72c7HjK1DU7zWSpX3YgEqfxHmMWLBowQ2hQJHBzqhdj5r9rdaOM5jwgXp3PP7ql/pj6UxlnbL2Ifb87VzX2zu+9KnR3OqNKInvd6J92dhvi5FUNUPimV0qj09nRTIsDKg2jYzMza+ItR17pVlQ4MgBixjnJ6zyxfM77LKFGlSoV+JUkZEIHeKF1+IkHS1fkPDbphWR9llGuQKXEaVUU4LCmimJnfTWsDBj0OM6PDyMka7Y+H/E+6SN8JYTy66qgKnzjbDgEY1Cn7IkWwzMn9qnP5CoB+WF1/ZYsA1cyulbf3QQQTafvIm8DGw6YNFQCe6n79VhtwzjqaLMaaRLG0fphpq6g9fTGs1vZejKUFcAHcCmPl8fI3wJy/shSQFzqkkNH3YJOkhXj73kxAPQkYT+YndXgp3kFaMGDwwvK/wIHqqoB92FWSGIYGI5RFrkeU74GcW4K4AfZBY267bnf541ng/s6Sj92cxrIho0AMASY+MkAlT9DiVn+yLWFPMUqWowJo6mJgm2qrvAJsOROMosxrpKnTqR5BOB8EJ4Pf3KyLgnZTMVCHp0W083fwiOcE2+k4J8UzuWyh0StWop8RmFQ9CxBlvJRg7x7sIGLJmeNqrMBKvpUwdvCa4sfTEDK+winXUOnE++SbEUw4kW3FYi2DHAmW8n4H/VV2MvZo97/wAogXa/tdQpUmp5MKK9XwmogkqPjKt708hEb4p+WzjhG+AsfEV8LMOjNJYgm5BN8axU9g4WJzwEnSJogSTsB99f0x5W9g4US2fCiwk0QBJIA3rcyQPngzMOWNygJRzy41JWO08sAZJJMzfYeg9MSKdInYY1it7E6NETUz6LALS9MAQCoJvWFgWUT+0OuFD2dZF4prxHLFiQFA0kkmwAAr+KTyxZzH108vVdaAdSs5pcEOnUVZrcoH6nbzwvLimoKstRG8uXziAMaXlfY2oIC8Q31FVWmItCsQO+MwYBPInCm9ktIrqOfXSFFRm0D3DqIaTVIC+Ew23hPTHOwedfCx80QOY3RYpQ4WGqNrMmxaNr8upwTRFFkUfLGnn2HinqZ8+op3Y6qMaQP2u/sAOuE5z2PUqQBq8Rp0wTAL01UE9BNYScMFpKoHALMcs5WdjqsZAP+hwuY5b3xqK+w4EkDPAlbNFGYMAwfvrGCDHmMLX2Ex/3yf8Awf8A+2JkKmYLWMdjsdgyEqTxbiISvXUVqNOp36OBVrGmsfZ6UFoqqxXWo5NMFYE6lk9nq1Wr375etTjvRqaoorFj3ND4qVVEkGdpFxERGLZGPYxFFWuA5esM7mnrU2XWlOG1alIV8wFC9PAVJHW596S/2poo4prpy71jPdpVoiqWFtWkF10AHSWaYFp3GD2OxFFR+H5BaGXeiyZTvlREZQjUHZQQNWpC71g7adJVRLSsapUI7LcIrUq8GlSpuuUoKxNWo+kn7QJ0QFY6luuoAAWa+L3GOxFFU8tw6m7rUy5dkXW71tTaazMjDwiQlQHUWLKunaDMgSuzfE+8y+WShDKtNBVeDpAFMCEb3WfXAIEhdLAwYGLFjsRRC6OWzQYaq9FlBE/cMGIn8Qr6Q0c9MTy5Yi9/TZalDJFQzltdSn7lJjZmkeHvAb92LkkFoDFsHsdGIoqUuSpvUWtm6cMveB2qL42qO33dOiSNTaVHhNObxBLEnEDL0sw2aAqPU1Me4cMSU/8AlA4UhSL62LHSQSedhGiRjsRRUTL8KpVsqaKLqerVzIUio5VFNd1dydUMFUCAfeIAtJIi9phSpisqkGlqpL4m1otQLmmqAl6yhW0hQRqmSgjxA40XHkYiizepkmqVMwxpsoqUatOi2moknuke2uoyufG6iAF+6LCfhg8M4PUL5eqKk0qMLUqByQo71oZWFMeF6J1KQQFFUMfC0tq8Y6MRReDHuOx2Ioux2Ox2Ioux2Ox2Ioqj2lzqU8w4aqlMtRpadVTu9UVn1Q3eIbA3IJiZ0t7pa4Fm6las5pV6LVFpUxUa1ZPfrWTRVUhdtOo6oB1Akk4uUY6MRRVLI8OKZ8uUL1HeajGgqoE7gDXTqwWvURV0GoSA7eGBqxM7d0NeUI8N3QeJmWCzBRAWDUMsAElZncGMWLHYiiyasw7zM6VyzAnMAnSoYB3eohZmqFfHS7whysFV5gifOzdOoKWXqCo6siBKYFSza3y5RFUWYlKNYsgEgKsjnjWYx0YiizzOZ10r1lOaBPfU6bK1aklZx93GlVyuoAayQAw5mQSTh7tNw1RmFapWRSIINZ1Wm6+FGMPCvWgMYSFUMNSsH0tfYx0Yiiz3PZB2fVQbVS77L01ZazUwxFNBIWnTKREeIR5CAMTeyObCVajMdYrN3aOjGspZHqFvvIGoBaqmeivyQnF2x0Yiip/GsjqraaqVGUVWroFLFu7SkhqaVVpaapVAu4L2ETiNxuqj5ZEoZxa0VqS65pv3YcimFik6e8CwuGJlhb3lvOPIxFFn2e7yjUQspoKaZLPqCMA1Xh61Lh20lRILFtry0aiJ4XxZlrqBmyVaqSoFYEuftdFBqHetM0Wa2lZEmDEjWMeRiKLJDUYmudIDB1KEELFOo+Zd2B0wqGnSpvJDCPFMEEL4vw1mSjUI0K9LLKjVmUUEdVdp0vTdVpjvFCjwk/eKCAxnWIx7GIosjq8C15anRpZde/ZHQqdDusu4UPp7oUlRtZLlCJYwWazKzXDPuJVFp1adVXdRFOoYVzTpldVRg5ZWVLQxqArIudajHRiKKidjeFPSzdWo7ylbW1IyfvVkEG6jmXaCTPeaxMsxveOx2Iov/9k="/>
          <p:cNvSpPr>
            <a:spLocks noChangeAspect="1" noChangeArrowheads="1"/>
          </p:cNvSpPr>
          <p:nvPr/>
        </p:nvSpPr>
        <p:spPr bwMode="auto">
          <a:xfrm>
            <a:off x="63500" y="-660400"/>
            <a:ext cx="334327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 name="AutoShape 4" descr="data:image/jpeg;base64,/9j/4AAQSkZJRgABAQAAAQABAAD/2wCEAAkGBhQSERUTEhMUFRQVGBsWFhgYGR8cHBgbHhwXHBkgGxwdGycgFxwkGRgaIC8gJScrLCwsGB4xNTAqNSYrLCkBCQoKDgwOGg8PGikkHyQ0LC0uKSwvLS0pNCwqLCwsLCwqKiwpNCosLCwsKSwsLCwsLC8pLCwsLCwsLCwsLCwsLP/AABEIAI8BXwMBIgACEQEDEQH/xAAcAAABBQEBAQAAAAAAAAAAAAAFAgMEBgcAAQj/xABKEAACAQIEAwUFBQUFBQYHAAABAhEDIQAEEjEFQVEGEyJhcQcyQoGRFCNSobFiwdHh8BUzcoLxFiRjc7JDRIOio+IXNFOSk8Lj/8QAGgEAAgMBAQAAAAAAAAAAAAAAAwQAAgUBBv/EADIRAAEDAgQDBgcAAwEBAAAAAAEAAgMRIQQSMVEiQWETcaGx0fAFFDKBkcHhI0LxUjP/2gAMAwEAAhEDEQA/ALoMrEGN8PCjiG/FafIlo/Av/wCxgfTA+pxVi+pWKxYpaqDa1tP3Z+fLB+02VUdUDlf0GIuYqKvvOoPT3m+g2wHzGbqNZ3N7QzRNvwJv+WB1TilMWZ46iQq+cRdr8pGKFxK6Ai9Qd+RTFUoLEMoMn5G0f1OIOYy5nSlYk+6HBKTyIMAkN5H64i5PK1a1ak1Okxdf7pnlFjn4mEtYbDBfJ9l6zu1QtSVyxOlEZpItLahpAm+xwmGS9u5zncNBQdfRMUaGC11X89wE5hwq5goVBLhQfEDzLGCWAjqMAspwByT3Z1afeanUIB2uwIHz5eeNSqez9KmiQ9MqILCppLXmWCIJJ8ziZ/swUQIjOoGzB5PW4YHV8xhgCmirmHNZJ9irU4eKoCtZg3mYM3nD7KKgBZMxWY2IB8KncBjtq57TbfGj1uFZhWZlq031ADRVphVB5mUE/UHEXvXQaa2TYKTJNIrUX1IAVv8Ay46XkGnvwUratFTOH9mcyZCKlACV+68cGROpmOlWjfbbDg4ZRTwmqtSpfVrcPMMfdUNHQfLFtGay7DTbVb3lYOOggid+WBNfspl83NQrVRlJUeIqbbGIiYtcYo4upr+ESOhNxZCM932taC0qokwCmnSVIJFlvH7WqJJ+bX2avl5SpSaore7UZghX4m8IYayOmr5XxIXsK9Mqy12NNYYax4hBJIBFgpJnYbm18Fn4J3id27VHBbUBqMzA2jyA+mKA/wDpFcQPoKrdWmgUsxNdSwPiJAUEHdACGJ2tYYmU841WmEWmEoiSCqqpBgDcCeljODuY4CaYHeKyzcF4OrymfPFf4t2eqVH1rUAgEAQZBO5kb7C0WjEdVui4xzZHcRuvclRq0VqqtRz3saiQoJHQkKCR+WFjLMbk2kEXuI6R/LEbh9arTV+8Sq8LK/FLCQdJN3ve4EchiAvH6yAd9SW6k3VkJjYDfUSL2A6YG6pGyKGVqBQpWe4EjsWKtLcwTyMi0mLicRcxwQ93oRyLlpNzO/KLzzjFpFQFQQNwD/L1whqZ2A/K/wDLFwVSpCkeyChXXiLd45ZO4qR4iYOuhFmv1v542jGY+zfLgZwsGB+5cW/x0ueNOwRuiVlNXVXYwP2kUQeK5ibGacTsfuqeN8xg/tHyrnimYKgb09/+VTw3hnBriSaJWUEiyrb0yvi5fqMcagBkeIH3hhz7Ax3Kj0wteGDbWcNnFRD/AGSvYuPJNpml908jIPl0PQ4c+2DyjD65FQNifnhutwtGEEEQZscDdjY+qsMM7oo6uATb6nb+OEVOJEbCBzHX6Yep5NA2hgb3QzuOY9R+Yx5WqCidS6dPxLIk+YnmPzwI44cmq4w3VdSrswgWHoRjq1GoTqEz6/S3KMKqcdoDesvyM/oMRa3augNi7ein98YGcc/k0K4ww3KktkWO4v1nCDkG/Ep6LJ/LpgdV7YpslJjvuQP0nERu2NSLU0FtzJn9MV+bm6K3yzUcHDWMSYPSf5YhZ7PijZS2vmvQeeBdXtJmIkeHzCfvOB+c4pVqe/UY/wBeWLsxkn+1FHYVvJXOlm0IAJIkSJNiP9Zth56iOLFbdBf8jirZiggRNNRCQslbte2xjwm+3lj2pxIzKLpgAWEC09f34OMSxwugmBwNQrLUoLGkAyOc3/dbEIZaQbG2/wDXTAyhxmoIDe7PiiJIw8tSrVUANqLegYXi99rk/LC0roXainUWTMbJBoa991K7rphtljDlKkVESrBbeEg7DHjuMZ1b0CdII1TFQzviO9MeeJD4ZIviwVCtLzGfQRqBYnkxj/y9PUYgvxlmkINFoGkCPQkfPbrg0nZvMWZKNIapWHRYURuZuT574s/DezaUlAYl20hWawmPSLYbQwGhUNeFS4FV3vyRRMFZBMyTIMXAF74vvAOzKop05fLqhEaiddQ9dViAfJWGCdPLIBAUAeQxFPBAp1UjpPQ3U+oxVrTS5XC7ZTTwADxU201OTFdQ8xBvB9cN1OLVKNq9NGH4qTX9ShuPWcNNWrvaaSRYlRJP8PrhnK8OWm5OoyRJPXrbbBAAFQknVS27RBrUUm27bfQb+k4RRz9bmwJ6FRp/KCPrhnMZtUYExzH8PQYBcQ7VqGApLUqvJAWkpcnrMeFPVjy+k1sFCQ3VWSvxNzYhAI9fygfngLneM06IJdwBEk2Gx8v4YCV6ebrgF3GVEyVWKlQeWo+BCf8ANGJ+R4ECSaNPVUEeNjLkTtqJ/TDDcO8ipsFnT/EI47RjMdgm6GeeuwbQ6Ud9TLpLH9mbxz2xFzPGkpV212JRVRnBYG/inRddx1nFsfP1ptSsffp1SAf8k+FhvscQWy+Wq1ND5c02IJnYTy8JkEeY88XbGwDS+9VTFSS1FHDWw6nr/wAQ3KcSFRPDpKxAamwYfMG6/PHmc44qiAxB21KYPpOI3Hss4qilSLMCohQoBvNgFtsMAs7w6urd2KRNTnrMBf8AFz+Q/TGjFhcOKPfrt/ElJisSKxnur/VJ4j24qVHWlURalOmyVLqCZVpAPUHngxme0FHMKFp0aqPrQsVFtIYFxvF1kYC5TgKUKnfVah71hcKfltv5dMP1OJ2imAqj5H67DB/lmSaNoAh/NFhoDU++eqsOdXLiO5DM4EyxhQN5iLn6YHZpnqgF2LjcA+78htgFwTiXdVazVA694QqPoLIQBElv4Ti25XNI4AGl4EHRBPzFmx53FYbK/guN16LB4mrAH0qgpyhM2+vIfuGELkxcnby2/n6YLrRV1gMVaT4W5D0kN85wrIKKVT7yka+kAghx4f8AIwAPzOFA0p4uFFK7BBftBs2ru23jbUmwG3LfF/xXeAVsu9UvSpGnU0sDKaTErO3hN4xYsFDSNUu91SuxhHtI4xSp8TzCsWLDRKqpY/3dM8rbY3fGG+0jiVNOI5gOwEFJB5fd08cdoqhVVu0K7rSrNy93SPqT1wocTrNdaAA2l6gH6DEbM9paDAoCxm3hkfnyxFXiboPAEgmZZZb9cCKIxtQVP+2VmkCpQUjfSGf+XPCFo1WYg16xEA+BAvMjnHTEH+0axJ+9KhonSFXy9cDOI52Gh2d7SDrMEHbEFF0sOqsVagqlQ5EQb1KgBkFSDN7/AM8D+M5qmR4KlMmGUqskXHWAJ5fPAnJDWbIPkCcFE4SzEAavQaV/UnFXPa2xRGQPcKhV8rhaZcsbAseg/lfE/OcLCSHqAVdRkEzCj/CDJ+mJmQqGk2inVOsge5TloaDZm9emOl9uFcay/Ebe+qD1MuygagQRNoIsZvfDaUQIJtOx/jgzmssxYN3dWozAklmgCGI+EARaYnCnyjKgPd0EbUwafFYBIi7XubYgk31UdFeo0XlLhmX0M7ZkMy7KJJbrAOJlfgVMr/u9KuxAJYuoAG0RJE74e4RlXYIA9Rwaq/3dOIAE3nTC36csEKPZyqais2WqQXW9ZgkHVeEkkyORwuXEG7vIeiYDQRwt8z6qu1+zzDZkWNKsj1BqV25ACTa2/XEankFZhTOYUkvohUZiPUmLfwxfsp2Arh0Zhll8YsqlzGrUZJMbmZwUyvYNKVRC2bckkhwgSn5WVVJJv1EYuJQbC6pkIvos54dwwEDTTzLrpZjIWmPCCRcq28DnzxKyKQXZEy9IgeHvaushmIUEw2nYn4RjTj2IydGpTlDU1qQA5eoznaJLAdPCFv1w3xTMJkld6NNFeCq0wixqlFVQqrMlmFpJtyxHOdTRdaGk2KpeToZg0yCjl9UE0aBGkAAkksFABkXmDGInFahBRCWJVZOqJliW5EjaBY8sH+0vFnGRVSw7yrWcVdEhSVHjUXOoBiFJJuQeUYpU4rHxcS7McvCnGbCdV8JOPA18Holqr6WUY5nA3Plhg1fEATYjbDWbzIAgG/LzOG0FTtfQRhpa40yTfFY4l26pIy09U1H92mo1P8woMc7m1sQqn2yq0ymXpm+o+OqfRPcS28k7TGLsY55oAhSTMjHEaKwcQ7R06AZqjqq76mIUA9JPXlgLV7QVq+lsrSLBtqjk00i0EyNTg+QOE5bgNJYJVq9Qf9pVh29QI0r8hg7leHVH5/169MNDDBorIVmSfES45YRVVz+w+9WM3VaqTvTpzTp+kA6n2G5+WC2RyOhQlNFpU1FlAgAeg8sE62Xp0BLsAT8z8hEtgHxDtKLrSBAJJk9T0Gw/q2G4WVtE37pKXO68zvsp4VFXUbjcF/CPobn0jFe7QdqTTACXGoTCxCyCdIEtO95uMNqlWsfDqdpgKJm+1+X5DDzdkwrBcyxkie7okMwP7dxpHmPrhhzI2f8A0dU7fxWgDmnM0UG59V3ZvtnmWc075gH3F7u2mWiAJ5czHKcG8/x6grg6fFoYfdS2luXhMAEGbH9xw1TqmlS7tAmWpxdaU6m/xOZb5D6nAl9AJKr8zv6+vngEeGzmpt3fvl5o8mNaTQDMfAdycXPO5DPKE3bSSJI+drztHnjqubhSFAE7ncnz9cSKPDnqQT4Vi7N8+Q/rrgxk8rTpAQFcsbsdyL7A8tsXknhgFGip29V1mHlndmcbe9Ag9Dss1Qy/gBvO7N6D+OBnGOwrufAxYCYUHTuIluTQJtO+L53Bb39iItv9R/LEhMvb8Kjr8uc7RbGbJjZX6m2yebgYWjS+6yQdl6+XJFFqlM8hJA5AT8LWud9xhNTiFVD99QSp+0Aab3MDxJYki+2NjKQCNJAsLCZ+WIeY7O0Xtp07xosfO0QefLA2zkJWT4e6tWO/KzPL9pKZgGrUpgT4aqh0sY94Ax66cTf7QY3o93MjxU31giCLg+7ePzx72n4VlqThF8ZM2XwhQpBgnYieS+uGsnSqtCropiZAIgRYiALzzjnhhzo8uaUgDuuhRMxJOQad9qd6uHYyr/vAUsC3duSADvqp8yI54u+Kd2Sjv5tPdtcW+JOWLjjNBJF1uEAWC7HzX7WdA4xmiwm9Pfb+5pdSBj6Ux8x+17LTxjOMdgaUmf8Ag0h0xHLlVXP7QUbAR5D+WH8pXFUE2tC/WcDqaDSY8RBESJJ62wY7P5d27xWBAZbEiL4VlcA0lOYYF0gG9VCzDsjlFos5UkSZg338MD88SRlqlRKcJTR7pFpMRG+ojfbFgzvCMuk1cw7wx2kxMbAAHD/DszlSD9npBtA1yynmCQRJmSEPTbCvzIIBaCfLzTjsOWk5iB5+A/armVybNrVqrHwkFVViQQy+l+X1wX4TweoKwq9zmDcXYKiqJHWSQBg1keMVK1J61CmNFNocllW9tlEM7X5ThD8RrVJglAsGQmrVva9+V+t4x0mU14QO/wDlEL/EKcVe7+1UM9iqrzKUKZO7O/eMeZ3EYLf7FsxRnrvTCgBRTphdgBuRf+eL32M4Rpp99ULNUeQuoABVnkOp/dg9VF/THWRySOu7w9UGTERxizfH0Wb5fsNSbTrpVaumQC5MQSTfYTJw9nuEjKJPc0UG6k6THuzubC4ucX+o0Dz2GKl2r1eCw1GYDEx79Le1hiTwsYw3J7zb0XcNiHyPFgAeiHcSeKlBQWioCxiYMaNNxZRvHriydnaHeKGkONy+nTM/CFN7CPFis8YrRmKY1AaaBOnmfe2vbbpi59m8v3eWpLz0gn1InFfh8TXNJIV/iUzm5QCi2W4fTXams9Yn9cReN9nUzADDwVBcMvPybqMTVfC+8xr0WOHFUbM5hmosrNLUiNP4rQGURtuPpiu8VyFd0c0FU1VYaXd1RaRIYlzq3YKyhehvyGD3ajXl8yxQlVrqTI6n3x8zB+eKXx5O/XuQZqKyPG8pUcUXkfsgU2B6E4Sn4Vp4fiFUO7VZfuVy2WLJNGgC0NILVGLGDzERfFdpjrgx2jzS1s7mCpsj6FgxCoAgjy8OBrL1knzIH7v34pGcrRVSTieU2t58seAYUKcf6z+mOS5wcFCIWo5/t4rgCj980grBIBhoJnmPqDfCOG5R80CK1QU6jtqhNUmkjFWBsSyyQ0j92M6yOYFB0gmmiSdQUuzXEyNUKN+fLGkZ1FDEqQyyKlNhKupPxLBlW2NrXw7hqSOoTytVZuLzsFaVoa1G3vmj2U4MKEKlNVDbMtw46693Pzw/QKanVj/d+JheRa407m0Gw54FZTtXVpeJySu5qqsweff0hvH/ANSnDdQcROP56oGfN5dwDUCudJ1Bu7GklH2ZSpE7MukSMaQc4cDqNWU6CN7szXE13Vz+3ZemqyZZo0qNyDGk6eUgg3wAzvaxpK0l0XIJ3aed9h8sBcl2mo5mmDX008wt9UaQxF5EeF5/CYPTBXJ5Wg7l2c1CxkUqQMib32BAMzBEdcFZGyMkyAn16f1dq4kMjoOqHUcvVrvCh6jHeL/U/wATgvlOA00MZhmapyo0xJIPVuQ9SItg8KThNJZMrSidCEByP2n2H+W/ngVV7Q06IK5ZAerkWPn1c+ZxYzyzcMYoOnry+35U7OOO5ueun45/dT1y/g8ejK0B8KQGP+J9/kt/PA3PccpIvd5ZNIvLsLnrA3Pq2Bc1cw/xVHP5fuUfTBKnwbufFWU1CD7qnn5H4yOa2PrirmxQXkNTsP3zP3V2NknsBbf05IaKDubyWNwPib/CP6HpgnluDMNBOndWN9RgXIiNN9tz1nbEhcsldw1Fmp1FEakkeEwdLAxrGq8MOvmMKqU3pFVrPUv4TVQLG8iVAGi1rSdokTCM2NkksLBacOCjj6lTDXBImd9ous2A5aeRjeOWJ1Lh6jZBI2J5/v8ArheRydMjUsMB7pBmARe0WnyF7b4mqsRpiI2i/l6D+GEKptIp0ADuZvuSefPClm0gGxuNvSOeOmBLeG5MT1neN56dcQOOcfTLKBYu0BVHUwAT5fwxZrS40Co5waKuKlV83TpIzu4AXcnyG3mfTFK492qevpTLhlDsFkDxssS1/hFsN8VatmFLO4QHwgsNwdwiiTf88Da3EEpVFoZc6qpgEm4Bk3YDkNLeGYBAmTi8j48Pb6neA70KNr5uI8LfEhTstwiKgdwCwFryFm9hzPmfl1w53E11AE6EZv8AMxA+tjfzwdocQVgddMEC+qdMDzwCz2fQu5yzAq5VCwqMHUgEwNK7RJ3k2xlyPdM7O41JTrGhoytsAjnZXM0/tZpq6s4pMWAN1hqYuIjn1+vK6YzjsE85+ppDsgolS7MWvrQxJuxufIQPlo+HGBwHFqhvpWy7Hzr7UkA4tmre93c//ip/wH0OPorHzz7VCP7UzPXVTv8A+DT3xHAEgHmVG1AcRqAqvTqwIjy35Xj8j+WJGSc94IMXmBtuCfqBiIFvh/K1dNRT5j+GLy4aNsbiByPu6pBiZHStqeY92RftLxXuly9RV72nUlWWbMPCykdGESDyw5kE0sAqMadYM4qHfVpcsrrEU2hpgWMSMP8AG8nROWp98700puIKCTJDADymd/LDvZ6lQ7svQ79lsuqo+oGCBZQYF5ExyOPPNc0RigPMen3XontcZDU9fVVnLZKrdmqBUUm03IvtyxdOxGT+1IFAEliSZHhFp1DfbYbi5xX+BpSNRqbZRKtRnKipVdyqyTdaakTHzxqfYfs7ToKz6SGkwxUp4T0EmQNpN7DGvIRSywW9VY1prSQIlgBAEkwPU3ww+YCiSflz+mPa1eTJ2xBetckkjlYDFwezbQaoFO0dU6JZzVRrhSB52xVu15JemrgPOmwPVwbyf2fyxYKua6gAftGcUztPxVPtFNWdQAaexiJ7wiYiBYb2wniD/jNFoYUf5Wp/M0zUzuiAQUVfMTc/KD+eL8jRbGU0O1mWp596jVBCwCy3sFiBFzfBzMe0tSjHKZerVCCWcjSAPnufLHcHJ2UfEFbHQmaQZeQV+FbHprwJNvXGUZX2g53M+GlQLN/wwW+pAJ/MYa43wjiD6PtGqnr1FV7wKYXTJYBiY8Q3PPB34hwvSg3QI8ENCb7Ix7U+1iIKFNGVm1s7RB0gCBebST+WKXlc13WYGdUOVDaCw9xvARpk73g/XywX7N9jsq9WsM9VIFLRpCtBctqJvBYgRFo3wZyPa7heXlctlCdHuvUBMmb6dZZrm8wMBc4SNrX/AJ3JxjOyOXL+vFZl38TqXxG8i1+d8Ky2Y1E6hHQ8v5YK8Q4mKlN1CCWqNUm3h5CI8gPK5wMosycgfI7H+H78GaxzmlwbQ7JaR7GOyl1RvzHfulPSK7R8wD/p/W2PAADv6+Ej67j88Jo12LjwkjoBt/HBJF2It6GPoeXpgeYg9V0imum694sKStJuKrQqBZnmdh71yet8XHguZZEprp+8VPClQXYC0XG8ehwI4D2gTKa6FREDrJp1QJeFn7tpI8WmYI387YB8Y7TVc1Wmgh0rGk3AkfEZPhJ6T8sOGIG+iWLqC5V8poahDr4WY9SDItECb2tGBuaykMWRu5qyQwIJp1CObDkT1G/Mc8R+F8YhNVVghLbyd+ZHMjUMTquch2bMKzLZi9O+ok2cAeVzET5nZuLFkDJMMzfH+rPkwlT2kXC7XohWVy2oulURUfxhWgXJkmi8hXESdBv0wU4dx7M8OYKrJWpMsrIJKgzz95CDMoeh9cN5lEemw1JVpEyvUTzGxBvyuOeBedoVTpILPTRVU6b1YU+FiCT3hE8jNotbGnmIYMozs8klG0F7hMcjqE3Gp2++6u3Gc93lZE1mo7BiFFxYrsBbY+u2J+S7Mt79eUXfQu58v2f1wC7H5qnSJrHu2VvD36yQt7ioCdWXckDfw2sRjROH0gyhmNpJ07gg9TJ33taMCmxT2DLHYbq2Cw8ZbSR2Zw9+9kjJhABSpKE9D0M3POR13uMS6uVVVOrxEydjcbe78R/l0x6ziSF5idrdBGFJRi7Fmt0k25wBuf8ATGWTU1WwBSwUGnwwCpKjSDOrxG4jYj89QjYeuCCUgAdMHkZ2tAv6D9MLkWB8JOwkTb0sfOMehD+ciLfXrefyxWq6oNLhSLVDKGBAMgQEJaJifEOsKdIM891Vc4KRAcsZ+LSSB6soheW8Ydz/ABNKIlzzgARP0n+pxReOcderUp0kBCatQRZMx+I/FgscJdc2G6C+YNOUXOyI9q+2RWkRQsTbWdwb7dfX9cVlkCaK2YeAXUrqMa2m0k7LJ9TyHPEji7/Z6Rquq1HUqFWZAdiFUQAdTXnaABYMcQsxk62YKLmAoQUyWddy7Ee6DOk+EdYAAuWMBnxrWDLCbczz+yvHhyaPm125J3iPF6ubdRQJSmJU1IgAgmYNyAwURzYP9CXC+EpQXSg3uZ/1hRJmBaSSb4jtVSjT5KqgACQC0AC07mAL+mIlbtIjIO7ZgpYArYOwgz8jBuLeeM+FnaVrp5poorW4kEF2hCwDvOmBMnSesA3IIvscJJ+0KrKzKizGq7weZNrwOYO52wNo8OfMslWrART93TGw8yNj88WfJ5S21hsMPtY1t6KhPJTOx1BUqhVAVRTaBa41Jf8ArqcXLFO7LsGzRZSSO7aDP7SSNJUFYIxccRrswrT3uqOFDT33LsfPftS0/wBqZmY+DqSPuad+gvHyOPoTHzx7UFniuau26eHr9xT2scBxFmg9UfDgFxB2VSL4id87G3gAMsegH64lZimASB8sRMyvhMnwzfzwxM7PGHDRL4UBkhB1VuzDDM8NIDX+7k7wdS/nBx5lOOpTzAyVMeGmumR+MCWnrEAeuo4i8A4maeXcuBTDR3Qi9hAOnkeYnpOBSvSp+JKbMwuCxi/osSfUmZxiNju5pFq27zTyW+9xOV7SOvcPVFqFfTXqeIKQbHnvyxr/AAvtDSbKo+sBSIJJ5j3h6zjFszwDMOwqU9NV6jajSpS7JNwGgXA2OCp9nvEmpM9VO7RFL6XcKSPJF5+sYfD8zQRyWW6EVIcaK/Z/takWJ08uQPzMD88Vji/b4qISCT+Ez+e30JwKTsmwWajqIGwljbz2GNK7M+z/ACP2anXemlRipJeodQmTspOgWGFopO1cQHe+9MSwMgYCQVltPtPm8wwSmCZMeFWcjzIUYnZn2X5rMOGVagVrs2ZK05I5qolyIO0Wxp9ft1kct4FdAVghKI1HmCNNIaRbqcAsz7SqrALl8s0ARNVhTAvMhVlha3vYbERrUVSZxAApQBC+FexBRpOYzO8WpoF3H4nMm8D3eeLNQ7GcOyYBqKsCGmu5YTcGzkU5BE+7y88VbOcez1Yk1Mx3U2igoUxvGsy354ENw2nq1PNRvxOSx/8AMcFERKXdiuv6Wgv7RsnRinR1VwtoopZrQDPhpjn1xTe2faupmqiMlM0NClQCQTBMkm1jZfphla6rsIwNz2akzgny4dZ2iAMW5hq3VRKOQeqS7tvc+cbYeqZKmqmbt1wyM1aMN1KwOLCIN0XHTPfdxTFSmOWG2oHDxXzwiSMFAQqqLVpHcEqRsR/Vx5Y9zPF3EBo5Xjc+Rm3piWrkmNJJ6ATbEheHUyPvXRAfhgs3X3R7vW5BwvLFG41dqE3BK9tmio2XvaXsdWNXv6bAhzrhpNwb+L9Qbje4uPaFbuHH2lF7pgIK2NHcTo+NNpJv089O4rkDSVmQSpYPp6sL28yJHzxQ+33Ba1fTWpOKgIIUGzFenTWOnOLXMYIRQ1Oi7SpFAhHaziFKi4p0jqI3O7Tylha42AO3TbDvZrilRYWqNKmygnZT16X64icIRKKK2YQtUAPgQy7kWUTfQuwJAm2DmYy9OooqUAai1J1IFINMrHheSYgGSSYi83xSpfYaLtyVOo05mvlHQke+hupidxymd8LoZtalRtK1KdULLKLwQfEbCStwNW4tOKj/ALYNSqgLHhMBU2P03/fi2f2uBTGYVijoJRhvJ+H0O2IyV+HfVh99UOWFkoyvHqlqhFQVFJy9ciO8As95IqUz4agNwed8FeFdpDRIp1AmXZpgEn7LVvH3b75Zz+E28gcQzUaqi96g1SGIJMz5m0/1fDT0XIZSs0nsVeCrdQQdyLXF/wBcakU0eJFLNdtyKx5cPJhzm1bvt6eS0zhfGkdhTgpVHvI/vRG67ioNvEpO98GaUQDqBliLn1sLXvaMYtlczUpKBTIrUQS3cVH0tTPXL1d6ZB+Ennzwdz/aWrUy0Bn1JUpvT7wBasX1BtLFXgcxc8xzwGTCOBsExHjaN4rrSqNRHLFRcMUNoMr+69vXAjinaIUpVSrvtb3U9eZMQYxUBxR1yVVdfjOqpYmZYRcm/W3nj3hmQYUwzg7SFJgsf3DzwMsjgGec22R2yyT2iHedk3lGqZitVckmYBY2UQW/dFhh/MlqKs1MMxEAafecm1+iiZ0DpcnEoE/EfRRZR6D95ucIepjGxGPfKaf6bb9/ktGOBsV2/Vv6IDl+CB6KivqtWasw2LmCq95F4uTp8wNrYKitTUg1qi00uV1fF0sNl5T5WxJWity9WkriAFe8E7alFyei88Jp5uoazpUqCppUABUC3PXzgbbAYAyJ0h/XsURtLm6YrVqhalNVWpmWCrS0WAnxEknTtv1Ezh9uGrUIZwCR7vly9cS6WSuGaCQLHcj588O16oRZO/If1yxptY2NqEXFxoEyxWnEj0G0/Pl64bzmYL2IKqLFWEGdwVZW2wKzHFGWoHZGqUiCKgUKW/8AtO4G9sOZXilN6eoMgAOnTqGodJG647hyyWWkxo21Budif1z3Q8SJYo6wiruZ27hz7xorJ2Tecyf+W3/UmLnik9kB/vJ3/u2/VMXbDuLI7S3RJ4MERX6rsfPHtORm4vmYBYeAR59zSPUDnj6Hx89+0sgcTzcqSe8plbwI7ikGB+gPyxm4iuSy08OaPVQq5Rl3i/5esWGI7AbwGi8dfXyxJfMlraFCzYgH9eeELTwWAufDldqhYgdlPm+6l5TK1K5NR20UlEAfiP8AAYsfZlsnQbvcxT75dB8LKrANaDpaBY9cAHrOy6ZgdAI+WE0sgDAOFRhZa1Jp0Wg/HwBpbd1eei0JPa6LrRy600ERJnadlUKBM9eflgZne3uYqiJIXbSBAI5Axy8pM2wIyXDEUdcEGRQLDBnYfN9RJ6aBZ3zob9DQOup8VBqZys5kmB0wXy2TU011sxUTpTUdCA8lWbDy8z1wMJ5YWKxAjB2YaNn0gJOXGyyfW4okopIIVQPQYj1uIDlge9bzwyz4NQJepUx86Thk1ec4ikzjpgY7dSifeviK9SceNV5DDNSpBuQMQmmqsxlTZJqYbInbHjZlOhJ6mw+gucO0cqahN4Ebiw3geuxP0wrJiWRap9uFkdTkmYvvHlz+gvjnzekTp1C1zYCQDeDfHicKqB9Kq5foLAj1PLFx4Jw9EQO5RD8VwYPMTy5YSxGPLRVt023Bsj+soJw/K162n/sEJEMzCmp9BZm389sWDK+ztD4h3mYY7+LuafmZPjb8vTEar2gyeXYtSTvqn428RnyZtvkMQ63b6vVME6F6JY/XCRfNI6osOqL2rGfQPfvqtiWiGEEAg8jiu8V4IaTa6YDKD4qZuCDZvUxb99hi2ZnLafEu3MfvGIb3GPSi6zgaLPuL8Pohaj0aZZqiahUkhlgwQ/oSBqiep54y3L52p3r0X10xVhaq3HiUyCy9R088brxDh5RxWp7g+IAWYEQQfUYrvFODJmKuuig7zTqUkau7aQCdHxgW6lRcbRhd7SwcIsrt5kc1W8t2OSnllqqymrWDNTQGXKLGo72IkSouJwtagFMLTMKNyevMDz3wP4zwCrl0Svmap79iSGWpPdtO4g84F+cdRiJV7TmrRhKQ+0s0VXHkPCypsC19R6i0TgbGADMTVcjpSqOZDtMqsKVQluSMfeB6HqMHqnG+6AUoHSoSBadLRY2uRA/rlSuzfYipmKyd8/ds4DpPMTuPxEgNA2ti3doaNOjoprUDPSZWgEGI5MfPphdxa5+Vq7Wpsu+xHZUljJBBNzvBWYx6EYAfi5xB9dtsLyGeWsCVkMN0bf1H4hg7kM0WJ1QWgeI+8QLCTztz3w834pNC0hwzbcvykpPh8b31bw77fbbyQ7K8OqMIkU1EFnMapmQEXm1xc2E8zg2zdSSep3OA+bpxm6RJJUqzaeWoQA3qJ57YJTPMADcnGTi8RJiHBz/sBoFoxRMhblZ/fv7slFibASfLEo5RqQ1lUJA1Qxj5D+JwxSzVLUtLTV7xtxGmBBIJncH1G4tj2vlh4lhtTArcyQNt/hE/10kOGJPEPyLeauXUS6NXWqsyIHJJCouxM+6T+Zw7lslDs8eNomCdhtvzx5kcloUTFgBawgdOn88SMzmwixYn4R19fLGkGtY3ohElxoEnNZpaY6k7efrfbAKu5czM4RmswzMeZO/XEctHPbfCcjy89E3HGGDqva7xYfPzxDfhwqHUQVfk62b68x64k69VyPLCxW5R9MVAI0VyUX7AjM/bz3lfvKXcMIIg6g1KCeW2rYDfGlYoHYU/70f+U3/VTxf8Nw/Sk5vqXY+fe3qirxnPUb6op1EKySCtGnIPQaTP0vj6Cx81+1DNtT45mXQkMGpQQeXc0pB6g9PLEmaXMIGqqw0cCh+Ty/xaJHU3PQnxG3ywgU4t54bzbeOPeJvckxP7I88SEy7KLiJmJ6emA4Fxa8gnX9Jj4hHWMP2SUF8SUF8N0U/PEhIxrnZYRKdpviSlYi3LERQcOuQLTgeXmoXcksPOEVGPLC1ECcI7swSxC+pgn0xLBcALuSba+/5YTr2Av054UhQmzA/OL+m+HMxl2KlklZuBYR5STc4VkxkUZoSnI8HK/lTvTLIR70Lyvv8ATrhvuywMAmL3MAzt9cQtLSDJ1TaLmcH+H8PZiFZtDuBFMwHIAiYa8QJmMJYnHOaOBPt+HtjFXlV45tvIAfL6nEzh1E1DqRZsRYxBJ5k32A+uPO0ApUnYKodqaam1uQoJMKLDUzt+EEYHp2sqAKtFEQLBqaVHjI3Em4HL6nAHmSdlR4/xGL4Y/oHvvRDN8JCPBqU0sXbfwj6HfltPLCP7eoZdQKZasTB1GyrN/wDFtJiPpOK/VR3Op3JJOp+pblfoBYfPCqVEDYX/AI472ILQHmqE7EPd0U/M9p8zV1aGKI0qoBgaTudpLRz87YiUWIXTNpJ+ZubYZzGaVLG7dBy9Tyw3w+satUDUEG/qRsDe+DiMBthQIQqTREkokidh1O2JQybIA2gvPQj+OG+8JlHSmwHxAQfkeuGaVEoZWB9f42xQMJ9/1FytGt19RrgVmFBJNMEhfeIHhn9k/EeoG35YLVOF6j4mlfwxAP8AivLelh64fGU6H0ttjVDqJOirQWcCeJ8EIda9KzoZnkZ3np6/64P59stTqFXzdGmwuUZ0BE+RcEDEvh1OnVQmjXp1VB0koVYAwDBhiAYIPzxbMF0VCyztRwNM94FBWoQSyg3DgjVoB8JYgTptqi0HFCocCfKVvD940iAygq4B5qfhsQQfOYxv/EOwq1HVxV0OpkHRP18V8NcQ7AJVYM9RZMa/B74G0+OQw5NPrOF5QTdv4RG00KyztB2+Su1NGpNRXugtVkuEbVKabCV0gG2lrmJi4bO0GQagBotpqLdWU+6dUXJ/D1BtY41HPexum9MKmaKn4y1MNq+QdQLfpgRl/YhqpdyvEgygiqgFEHSHDCQBXurhd+ZUxzxI2hraALgIWdJnarHvKQZjSAZ2FgBMR0k7Abn5HGjcBzGpQx5qf1wW7N+x6jQOo1xXHiV5SxItyqGIM2+uLMnYxQ4YPHlp/nhadjnmgCma+iqH9kPVr0niKaq4cm28R64IutemYQ0kBsZ8RUSbz8ZsLWEzvgznuwwqEN39QGd42XosMAt/iud74fTskFXSlQKogABNgP8ANv5/riR4elK0/H9RS8Kh8b4z9nzAerrafAulS2pjAExZQCJI3M/VPZcscw7VnYMZAV2K61MaNNMqANI6E77XxoP+yywF1iP8O/n72+I78My5f7O2Ypmob93qHeSBqBA16pAAaemGgMraNQy6uqiUIIDfT5GMN5rKrU94X6jcfxwVyXZ+lSomKsgFi9RiNxZtRmBGmCLRpxIbgP8AxI/y/wA8VaCWjPrzUJoeFUrNcOZJ+Jeo3+fTA5stJ38P5jF44lwWmBFTMrTtq8UCwBJJlhYBSZ8j0xEo9laVQKUzSMHkqVAOrSYYgh/FBsY2wF0V+FHbLa6p1ZI2v+4YbdoHn+mLv/8AD/8A4/8A6f8A78NN7OJ/7x/6f/vxwxu2VhI3mhXs8P8Avh/5L/8AVSxpWK72c7HjK1DU7zWSpX3YgEqfxHmMWLBowQ2hQJHBzqhdj5r9rdaOM5jwgXp3PP7ql/pj6UxlnbL2Ifb87VzX2zu+9KnR3OqNKInvd6J92dhvi5FUNUPimV0qj09nRTIsDKg2jYzMza+ItR17pVlQ4MgBixjnJ6zyxfM77LKFGlSoV+JUkZEIHeKF1+IkHS1fkPDbphWR9llGuQKXEaVUU4LCmimJnfTWsDBj0OM6PDyMka7Y+H/E+6SN8JYTy66qgKnzjbDgEY1Cn7IkWwzMn9qnP5CoB+WF1/ZYsA1cyulbf3QQQTafvIm8DGw6YNFQCe6n79VhtwzjqaLMaaRLG0fphpq6g9fTGs1vZejKUFcAHcCmPl8fI3wJy/shSQFzqkkNH3YJOkhXj73kxAPQkYT+YndXgp3kFaMGDwwvK/wIHqqoB92FWSGIYGI5RFrkeU74GcW4K4AfZBY267bnf541ng/s6Sj92cxrIho0AMASY+MkAlT9DiVn+yLWFPMUqWowJo6mJgm2qrvAJsOROMosxrpKnTqR5BOB8EJ4Pf3KyLgnZTMVCHp0W083fwiOcE2+k4J8UzuWyh0StWop8RmFQ9CxBlvJRg7x7sIGLJmeNqrMBKvpUwdvCa4sfTEDK+winXUOnE++SbEUw4kW3FYi2DHAmW8n4H/VV2MvZo97/wAogXa/tdQpUmp5MKK9XwmogkqPjKt708hEb4p+WzjhG+AsfEV8LMOjNJYgm5BN8axU9g4WJzwEnSJogSTsB99f0x5W9g4US2fCiwk0QBJIA3rcyQPngzMOWNygJRzy41JWO08sAZJJMzfYeg9MSKdInYY1it7E6NETUz6LALS9MAQCoJvWFgWUT+0OuFD2dZF4prxHLFiQFA0kkmwAAr+KTyxZzH108vVdaAdSs5pcEOnUVZrcoH6nbzwvLimoKstRG8uXziAMaXlfY2oIC8Q31FVWmItCsQO+MwYBPInCm9ktIrqOfXSFFRm0D3DqIaTVIC+Ew23hPTHOwedfCx80QOY3RYpQ4WGqNrMmxaNr8upwTRFFkUfLGnn2HinqZ8+op3Y6qMaQP2u/sAOuE5z2PUqQBq8Rp0wTAL01UE9BNYScMFpKoHALMcs5WdjqsZAP+hwuY5b3xqK+w4EkDPAlbNFGYMAwfvrGCDHmMLX2Ex/3yf8Awf8A+2JkKmYLWMdjsdgyEqTxbiISvXUVqNOp36OBVrGmsfZ6UFoqqxXWo5NMFYE6lk9nq1Wr375etTjvRqaoorFj3ND4qVVEkGdpFxERGLZGPYxFFWuA5esM7mnrU2XWlOG1alIV8wFC9PAVJHW596S/2poo4prpy71jPdpVoiqWFtWkF10AHSWaYFp3GD2OxFFR+H5BaGXeiyZTvlREZQjUHZQQNWpC71g7adJVRLSsapUI7LcIrUq8GlSpuuUoKxNWo+kn7QJ0QFY6luuoAAWa+L3GOxFFU8tw6m7rUy5dkXW71tTaazMjDwiQlQHUWLKunaDMgSuzfE+8y+WShDKtNBVeDpAFMCEb3WfXAIEhdLAwYGLFjsRRC6OWzQYaq9FlBE/cMGIn8Qr6Q0c9MTy5Yi9/TZalDJFQzltdSn7lJjZmkeHvAb92LkkFoDFsHsdGIoqUuSpvUWtm6cMveB2qL42qO33dOiSNTaVHhNObxBLEnEDL0sw2aAqPU1Me4cMSU/8AlA4UhSL62LHSQSedhGiRjsRRUTL8KpVsqaKLqerVzIUio5VFNd1dydUMFUCAfeIAtJIi9phSpisqkGlqpL4m1otQLmmqAl6yhW0hQRqmSgjxA40XHkYiizepkmqVMwxpsoqUatOi2moknuke2uoyufG6iAF+6LCfhg8M4PUL5eqKk0qMLUqByQo71oZWFMeF6J1KQQFFUMfC0tq8Y6MRReDHuOx2Ioux2Ox2Ioux2Ox2Ioqj2lzqU8w4aqlMtRpadVTu9UVn1Q3eIbA3IJiZ0t7pa4Fm6las5pV6LVFpUxUa1ZPfrWTRVUhdtOo6oB1Akk4uUY6MRRVLI8OKZ8uUL1HeajGgqoE7gDXTqwWvURV0GoSA7eGBqxM7d0NeUI8N3QeJmWCzBRAWDUMsAElZncGMWLHYiiyasw7zM6VyzAnMAnSoYB3eohZmqFfHS7whysFV5gifOzdOoKWXqCo6siBKYFSza3y5RFUWYlKNYsgEgKsjnjWYx0YiizzOZ10r1lOaBPfU6bK1aklZx93GlVyuoAayQAw5mQSTh7tNw1RmFapWRSIINZ1Wm6+FGMPCvWgMYSFUMNSsH0tfYx0Yiiz3PZB2fVQbVS77L01ZazUwxFNBIWnTKREeIR5CAMTeyObCVajMdYrN3aOjGspZHqFvvIGoBaqmeivyQnF2x0Yiip/GsjqraaqVGUVWroFLFu7SkhqaVVpaapVAu4L2ETiNxuqj5ZEoZxa0VqS65pv3YcimFik6e8CwuGJlhb3lvOPIxFFn2e7yjUQspoKaZLPqCMA1Xh61Lh20lRILFtry0aiJ4XxZlrqBmyVaqSoFYEuftdFBqHetM0Wa2lZEmDEjWMeRiKLJDUYmudIDB1KEELFOo+Zd2B0wqGnSpvJDCPFMEEL4vw1mSjUI0K9LLKjVmUUEdVdp0vTdVpjvFCjwk/eKCAxnWIx7GIosjq8C15anRpZde/ZHQqdDusu4UPp7oUlRtZLlCJYwWazKzXDPuJVFp1adVXdRFOoYVzTpldVRg5ZWVLQxqArIudajHRiKKidjeFPSzdWo7ylbW1IyfvVkEG6jmXaCTPeaxMsxveOx2Iov/9k="/>
          <p:cNvSpPr>
            <a:spLocks noChangeAspect="1" noChangeArrowheads="1"/>
          </p:cNvSpPr>
          <p:nvPr/>
        </p:nvSpPr>
        <p:spPr bwMode="auto">
          <a:xfrm>
            <a:off x="215900" y="-508000"/>
            <a:ext cx="334327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 name="AutoShape 6" descr="data:image/jpeg;base64,/9j/4AAQSkZJRgABAQAAAQABAAD/2wCEAAkGBhQSERUTEhMUFRQVGBsWFhgYGR8cHBgbHhwXHBkgGxwdGycgFxwkGRgaIC8gJScrLCwsGB4xNTAqNSYrLCkBCQoKDgwOGg8PGikkHyQ0LC0uKSwvLS0pNCwqLCwsLCwqKiwpNCosLCwsKSwsLCwsLC8pLCwsLCwsLCwsLCwsLP/AABEIAI8BXwMBIgACEQEDEQH/xAAcAAABBQEBAQAAAAAAAAAAAAAFAgMEBgcAAQj/xABKEAACAQIEAwUFBQUFBQYHAAABAhEDIQAEEjEFQVEGEyJhcQcyQoGRFCNSobFiwdHh8BUzcoLxFiRjc7JDRIOio+IXNFOSk8Lj/8QAGgEAAgMBAQAAAAAAAAAAAAAAAwQAAgUBBv/EADIRAAEDAgQDBgcAAwEBAAAAAAEAAgMRIQQSMVEiQWETcaGx0fAFFDKBkcHhI0LxUjP/2gAMAwEAAhEDEQA/ALoMrEGN8PCjiG/FafIlo/Av/wCxgfTA+pxVi+pWKxYpaqDa1tP3Z+fLB+02VUdUDlf0GIuYqKvvOoPT3m+g2wHzGbqNZ3N7QzRNvwJv+WB1TilMWZ46iQq+cRdr8pGKFxK6Ai9Qd+RTFUoLEMoMn5G0f1OIOYy5nSlYk+6HBKTyIMAkN5H64i5PK1a1ak1Okxdf7pnlFjn4mEtYbDBfJ9l6zu1QtSVyxOlEZpItLahpAm+xwmGS9u5zncNBQdfRMUaGC11X89wE5hwq5goVBLhQfEDzLGCWAjqMAspwByT3Z1afeanUIB2uwIHz5eeNSqez9KmiQ9MqILCppLXmWCIJJ8ziZ/swUQIjOoGzB5PW4YHV8xhgCmirmHNZJ9irU4eKoCtZg3mYM3nD7KKgBZMxWY2IB8KncBjtq57TbfGj1uFZhWZlq031ADRVphVB5mUE/UHEXvXQaa2TYKTJNIrUX1IAVv8Ay46XkGnvwUratFTOH9mcyZCKlACV+68cGROpmOlWjfbbDg4ZRTwmqtSpfVrcPMMfdUNHQfLFtGay7DTbVb3lYOOggid+WBNfspl83NQrVRlJUeIqbbGIiYtcYo4upr+ESOhNxZCM932taC0qokwCmnSVIJFlvH7WqJJ+bX2avl5SpSaore7UZghX4m8IYayOmr5XxIXsK9Mqy12NNYYax4hBJIBFgpJnYbm18Fn4J3id27VHBbUBqMzA2jyA+mKA/wDpFcQPoKrdWmgUsxNdSwPiJAUEHdACGJ2tYYmU841WmEWmEoiSCqqpBgDcCeljODuY4CaYHeKyzcF4OrymfPFf4t2eqVH1rUAgEAQZBO5kb7C0WjEdVui4xzZHcRuvclRq0VqqtRz3saiQoJHQkKCR+WFjLMbk2kEXuI6R/LEbh9arTV+8Sq8LK/FLCQdJN3ve4EchiAvH6yAd9SW6k3VkJjYDfUSL2A6YG6pGyKGVqBQpWe4EjsWKtLcwTyMi0mLicRcxwQ93oRyLlpNzO/KLzzjFpFQFQQNwD/L1whqZ2A/K/wDLFwVSpCkeyChXXiLd45ZO4qR4iYOuhFmv1v542jGY+zfLgZwsGB+5cW/x0ueNOwRuiVlNXVXYwP2kUQeK5ibGacTsfuqeN8xg/tHyrnimYKgb09/+VTw3hnBriSaJWUEiyrb0yvi5fqMcagBkeIH3hhz7Ax3Kj0wteGDbWcNnFRD/AGSvYuPJNpml908jIPl0PQ4c+2DyjD65FQNifnhutwtGEEEQZscDdjY+qsMM7oo6uATb6nb+OEVOJEbCBzHX6Yep5NA2hgb3QzuOY9R+Yx5WqCidS6dPxLIk+YnmPzwI44cmq4w3VdSrswgWHoRjq1GoTqEz6/S3KMKqcdoDesvyM/oMRa3augNi7ein98YGcc/k0K4ww3KktkWO4v1nCDkG/Ep6LJ/LpgdV7YpslJjvuQP0nERu2NSLU0FtzJn9MV+bm6K3yzUcHDWMSYPSf5YhZ7PijZS2vmvQeeBdXtJmIkeHzCfvOB+c4pVqe/UY/wBeWLsxkn+1FHYVvJXOlm0IAJIkSJNiP9Zth56iOLFbdBf8jirZiggRNNRCQslbte2xjwm+3lj2pxIzKLpgAWEC09f34OMSxwugmBwNQrLUoLGkAyOc3/dbEIZaQbG2/wDXTAyhxmoIDe7PiiJIw8tSrVUANqLegYXi99rk/LC0roXainUWTMbJBoa991K7rphtljDlKkVESrBbeEg7DHjuMZ1b0CdII1TFQzviO9MeeJD4ZIviwVCtLzGfQRqBYnkxj/y9PUYgvxlmkINFoGkCPQkfPbrg0nZvMWZKNIapWHRYURuZuT574s/DezaUlAYl20hWawmPSLYbQwGhUNeFS4FV3vyRRMFZBMyTIMXAF74vvAOzKop05fLqhEaiddQ9dViAfJWGCdPLIBAUAeQxFPBAp1UjpPQ3U+oxVrTS5XC7ZTTwADxU201OTFdQ8xBvB9cN1OLVKNq9NGH4qTX9ShuPWcNNWrvaaSRYlRJP8PrhnK8OWm5OoyRJPXrbbBAAFQknVS27RBrUUm27bfQb+k4RRz9bmwJ6FRp/KCPrhnMZtUYExzH8PQYBcQ7VqGApLUqvJAWkpcnrMeFPVjy+k1sFCQ3VWSvxNzYhAI9fygfngLneM06IJdwBEk2Gx8v4YCV6ebrgF3GVEyVWKlQeWo+BCf8ANGJ+R4ECSaNPVUEeNjLkTtqJ/TDDcO8ipsFnT/EI47RjMdgm6GeeuwbQ6Ud9TLpLH9mbxz2xFzPGkpV212JRVRnBYG/inRddx1nFsfP1ptSsffp1SAf8k+FhvscQWy+Wq1ND5c02IJnYTy8JkEeY88XbGwDS+9VTFSS1FHDWw6nr/wAQ3KcSFRPDpKxAamwYfMG6/PHmc44qiAxB21KYPpOI3Hss4qilSLMCohQoBvNgFtsMAs7w6urd2KRNTnrMBf8AFz+Q/TGjFhcOKPfrt/ElJisSKxnur/VJ4j24qVHWlURalOmyVLqCZVpAPUHngxme0FHMKFp0aqPrQsVFtIYFxvF1kYC5TgKUKnfVah71hcKfltv5dMP1OJ2imAqj5H67DB/lmSaNoAh/NFhoDU++eqsOdXLiO5DM4EyxhQN5iLn6YHZpnqgF2LjcA+78htgFwTiXdVazVA694QqPoLIQBElv4Ti25XNI4AGl4EHRBPzFmx53FYbK/guN16LB4mrAH0qgpyhM2+vIfuGELkxcnby2/n6YLrRV1gMVaT4W5D0kN85wrIKKVT7yka+kAghx4f8AIwAPzOFA0p4uFFK7BBftBs2ru23jbUmwG3LfF/xXeAVsu9UvSpGnU0sDKaTErO3hN4xYsFDSNUu91SuxhHtI4xSp8TzCsWLDRKqpY/3dM8rbY3fGG+0jiVNOI5gOwEFJB5fd08cdoqhVVu0K7rSrNy93SPqT1wocTrNdaAA2l6gH6DEbM9paDAoCxm3hkfnyxFXiboPAEgmZZZb9cCKIxtQVP+2VmkCpQUjfSGf+XPCFo1WYg16xEA+BAvMjnHTEH+0axJ+9KhonSFXy9cDOI52Gh2d7SDrMEHbEFF0sOqsVagqlQ5EQb1KgBkFSDN7/AM8D+M5qmR4KlMmGUqskXHWAJ5fPAnJDWbIPkCcFE4SzEAavQaV/UnFXPa2xRGQPcKhV8rhaZcsbAseg/lfE/OcLCSHqAVdRkEzCj/CDJ+mJmQqGk2inVOsge5TloaDZm9emOl9uFcay/Ebe+qD1MuygagQRNoIsZvfDaUQIJtOx/jgzmssxYN3dWozAklmgCGI+EARaYnCnyjKgPd0EbUwafFYBIi7XubYgk31UdFeo0XlLhmX0M7ZkMy7KJJbrAOJlfgVMr/u9KuxAJYuoAG0RJE74e4RlXYIA9Rwaq/3dOIAE3nTC36csEKPZyqais2WqQXW9ZgkHVeEkkyORwuXEG7vIeiYDQRwt8z6qu1+zzDZkWNKsj1BqV25ACTa2/XEankFZhTOYUkvohUZiPUmLfwxfsp2Arh0Zhll8YsqlzGrUZJMbmZwUyvYNKVRC2bckkhwgSn5WVVJJv1EYuJQbC6pkIvos54dwwEDTTzLrpZjIWmPCCRcq28DnzxKyKQXZEy9IgeHvaushmIUEw2nYn4RjTj2IydGpTlDU1qQA5eoznaJLAdPCFv1w3xTMJkld6NNFeCq0wixqlFVQqrMlmFpJtyxHOdTRdaGk2KpeToZg0yCjl9UE0aBGkAAkksFABkXmDGInFahBRCWJVZOqJliW5EjaBY8sH+0vFnGRVSw7yrWcVdEhSVHjUXOoBiFJJuQeUYpU4rHxcS7McvCnGbCdV8JOPA18Holqr6WUY5nA3Plhg1fEATYjbDWbzIAgG/LzOG0FTtfQRhpa40yTfFY4l26pIy09U1H92mo1P8woMc7m1sQqn2yq0ymXpm+o+OqfRPcS28k7TGLsY55oAhSTMjHEaKwcQ7R06AZqjqq76mIUA9JPXlgLV7QVq+lsrSLBtqjk00i0EyNTg+QOE5bgNJYJVq9Qf9pVh29QI0r8hg7leHVH5/169MNDDBorIVmSfES45YRVVz+w+9WM3VaqTvTpzTp+kA6n2G5+WC2RyOhQlNFpU1FlAgAeg8sE62Xp0BLsAT8z8hEtgHxDtKLrSBAJJk9T0Gw/q2G4WVtE37pKXO68zvsp4VFXUbjcF/CPobn0jFe7QdqTTACXGoTCxCyCdIEtO95uMNqlWsfDqdpgKJm+1+X5DDzdkwrBcyxkie7okMwP7dxpHmPrhhzI2f8A0dU7fxWgDmnM0UG59V3ZvtnmWc075gH3F7u2mWiAJ5czHKcG8/x6grg6fFoYfdS2luXhMAEGbH9xw1TqmlS7tAmWpxdaU6m/xOZb5D6nAl9AJKr8zv6+vngEeGzmpt3fvl5o8mNaTQDMfAdycXPO5DPKE3bSSJI+drztHnjqubhSFAE7ncnz9cSKPDnqQT4Vi7N8+Q/rrgxk8rTpAQFcsbsdyL7A8tsXknhgFGip29V1mHlndmcbe9Ag9Dss1Qy/gBvO7N6D+OBnGOwrufAxYCYUHTuIluTQJtO+L53Bb39iItv9R/LEhMvb8Kjr8uc7RbGbJjZX6m2yebgYWjS+6yQdl6+XJFFqlM8hJA5AT8LWud9xhNTiFVD99QSp+0Aab3MDxJYki+2NjKQCNJAsLCZ+WIeY7O0Xtp07xosfO0QefLA2zkJWT4e6tWO/KzPL9pKZgGrUpgT4aqh0sY94Ax66cTf7QY3o93MjxU31giCLg+7ePzx72n4VlqThF8ZM2XwhQpBgnYieS+uGsnSqtCropiZAIgRYiALzzjnhhzo8uaUgDuuhRMxJOQad9qd6uHYyr/vAUsC3duSADvqp8yI54u+Kd2Sjv5tPdtcW+JOWLjjNBJF1uEAWC7HzX7WdA4xmiwm9Pfb+5pdSBj6Ux8x+17LTxjOMdgaUmf8Ag0h0xHLlVXP7QUbAR5D+WH8pXFUE2tC/WcDqaDSY8RBESJJ62wY7P5d27xWBAZbEiL4VlcA0lOYYF0gG9VCzDsjlFos5UkSZg338MD88SRlqlRKcJTR7pFpMRG+ojfbFgzvCMuk1cw7wx2kxMbAAHD/DszlSD9npBtA1yynmCQRJmSEPTbCvzIIBaCfLzTjsOWk5iB5+A/armVybNrVqrHwkFVViQQy+l+X1wX4TweoKwq9zmDcXYKiqJHWSQBg1keMVK1J61CmNFNocllW9tlEM7X5ThD8RrVJglAsGQmrVva9+V+t4x0mU14QO/wDlEL/EKcVe7+1UM9iqrzKUKZO7O/eMeZ3EYLf7FsxRnrvTCgBRTphdgBuRf+eL32M4Rpp99ULNUeQuoABVnkOp/dg9VF/THWRySOu7w9UGTERxizfH0Wb5fsNSbTrpVaumQC5MQSTfYTJw9nuEjKJPc0UG6k6THuzubC4ucX+o0Dz2GKl2r1eCw1GYDEx79Le1hiTwsYw3J7zb0XcNiHyPFgAeiHcSeKlBQWioCxiYMaNNxZRvHriydnaHeKGkONy+nTM/CFN7CPFis8YrRmKY1AaaBOnmfe2vbbpi59m8v3eWpLz0gn1InFfh8TXNJIV/iUzm5QCi2W4fTXams9Yn9cReN9nUzADDwVBcMvPybqMTVfC+8xr0WOHFUbM5hmosrNLUiNP4rQGURtuPpiu8VyFd0c0FU1VYaXd1RaRIYlzq3YKyhehvyGD3ajXl8yxQlVrqTI6n3x8zB+eKXx5O/XuQZqKyPG8pUcUXkfsgU2B6E4Sn4Vp4fiFUO7VZfuVy2WLJNGgC0NILVGLGDzERfFdpjrgx2jzS1s7mCpsj6FgxCoAgjy8OBrL1knzIH7v34pGcrRVSTieU2t58seAYUKcf6z+mOS5wcFCIWo5/t4rgCj980grBIBhoJnmPqDfCOG5R80CK1QU6jtqhNUmkjFWBsSyyQ0j92M6yOYFB0gmmiSdQUuzXEyNUKN+fLGkZ1FDEqQyyKlNhKupPxLBlW2NrXw7hqSOoTytVZuLzsFaVoa1G3vmj2U4MKEKlNVDbMtw46693Pzw/QKanVj/d+JheRa407m0Gw54FZTtXVpeJySu5qqsweff0hvH/ANSnDdQcROP56oGfN5dwDUCudJ1Bu7GklH2ZSpE7MukSMaQc4cDqNWU6CN7szXE13Vz+3ZemqyZZo0qNyDGk6eUgg3wAzvaxpK0l0XIJ3aed9h8sBcl2mo5mmDX008wt9UaQxF5EeF5/CYPTBXJ5Wg7l2c1CxkUqQMib32BAMzBEdcFZGyMkyAn16f1dq4kMjoOqHUcvVrvCh6jHeL/U/wATgvlOA00MZhmapyo0xJIPVuQ9SItg8KThNJZMrSidCEByP2n2H+W/ngVV7Q06IK5ZAerkWPn1c+ZxYzyzcMYoOnry+35U7OOO5ueun45/dT1y/g8ejK0B8KQGP+J9/kt/PA3PccpIvd5ZNIvLsLnrA3Pq2Bc1cw/xVHP5fuUfTBKnwbufFWU1CD7qnn5H4yOa2PrirmxQXkNTsP3zP3V2NknsBbf05IaKDubyWNwPib/CP6HpgnluDMNBOndWN9RgXIiNN9tz1nbEhcsldw1Fmp1FEakkeEwdLAxrGq8MOvmMKqU3pFVrPUv4TVQLG8iVAGi1rSdokTCM2NkksLBacOCjj6lTDXBImd9ous2A5aeRjeOWJ1Lh6jZBI2J5/v8ArheRydMjUsMB7pBmARe0WnyF7b4mqsRpiI2i/l6D+GEKptIp0ADuZvuSefPClm0gGxuNvSOeOmBLeG5MT1neN56dcQOOcfTLKBYu0BVHUwAT5fwxZrS40Co5waKuKlV83TpIzu4AXcnyG3mfTFK492qevpTLhlDsFkDxssS1/hFsN8VatmFLO4QHwgsNwdwiiTf88Da3EEpVFoZc6qpgEm4Bk3YDkNLeGYBAmTi8j48Pb6neA70KNr5uI8LfEhTstwiKgdwCwFryFm9hzPmfl1w53E11AE6EZv8AMxA+tjfzwdocQVgddMEC+qdMDzwCz2fQu5yzAq5VCwqMHUgEwNK7RJ3k2xlyPdM7O41JTrGhoytsAjnZXM0/tZpq6s4pMWAN1hqYuIjn1+vK6YzjsE85+ppDsgolS7MWvrQxJuxufIQPlo+HGBwHFqhvpWy7Hzr7UkA4tmre93c//ip/wH0OPorHzz7VCP7UzPXVTv8A+DT3xHAEgHmVG1AcRqAqvTqwIjy35Xj8j+WJGSc94IMXmBtuCfqBiIFvh/K1dNRT5j+GLy4aNsbiByPu6pBiZHStqeY92RftLxXuly9RV72nUlWWbMPCykdGESDyw5kE0sAqMadYM4qHfVpcsrrEU2hpgWMSMP8AG8nROWp98700puIKCTJDADymd/LDvZ6lQ7svQ79lsuqo+oGCBZQYF5ExyOPPNc0RigPMen3XontcZDU9fVVnLZKrdmqBUUm03IvtyxdOxGT+1IFAEliSZHhFp1DfbYbi5xX+BpSNRqbZRKtRnKipVdyqyTdaakTHzxqfYfs7ToKz6SGkwxUp4T0EmQNpN7DGvIRSywW9VY1prSQIlgBAEkwPU3ww+YCiSflz+mPa1eTJ2xBetckkjlYDFwezbQaoFO0dU6JZzVRrhSB52xVu15JemrgPOmwPVwbyf2fyxYKua6gAftGcUztPxVPtFNWdQAaexiJ7wiYiBYb2wniD/jNFoYUf5Wp/M0zUzuiAQUVfMTc/KD+eL8jRbGU0O1mWp596jVBCwCy3sFiBFzfBzMe0tSjHKZerVCCWcjSAPnufLHcHJ2UfEFbHQmaQZeQV+FbHprwJNvXGUZX2g53M+GlQLN/wwW+pAJ/MYa43wjiD6PtGqnr1FV7wKYXTJYBiY8Q3PPB34hwvSg3QI8ENCb7Ix7U+1iIKFNGVm1s7RB0gCBebST+WKXlc13WYGdUOVDaCw9xvARpk73g/XywX7N9jsq9WsM9VIFLRpCtBctqJvBYgRFo3wZyPa7heXlctlCdHuvUBMmb6dZZrm8wMBc4SNrX/AJ3JxjOyOXL+vFZl38TqXxG8i1+d8Ky2Y1E6hHQ8v5YK8Q4mKlN1CCWqNUm3h5CI8gPK5wMosycgfI7H+H78GaxzmlwbQ7JaR7GOyl1RvzHfulPSK7R8wD/p/W2PAADv6+Ej67j88Jo12LjwkjoBt/HBJF2It6GPoeXpgeYg9V0imum694sKStJuKrQqBZnmdh71yet8XHguZZEprp+8VPClQXYC0XG8ehwI4D2gTKa6FREDrJp1QJeFn7tpI8WmYI387YB8Y7TVc1Wmgh0rGk3AkfEZPhJ6T8sOGIG+iWLqC5V8poahDr4WY9SDItECb2tGBuaykMWRu5qyQwIJp1CObDkT1G/Mc8R+F8YhNVVghLbyd+ZHMjUMTquch2bMKzLZi9O+ok2cAeVzET5nZuLFkDJMMzfH+rPkwlT2kXC7XohWVy2oulURUfxhWgXJkmi8hXESdBv0wU4dx7M8OYKrJWpMsrIJKgzz95CDMoeh9cN5lEemw1JVpEyvUTzGxBvyuOeBedoVTpILPTRVU6b1YU+FiCT3hE8jNotbGnmIYMozs8klG0F7hMcjqE3Gp2++6u3Gc93lZE1mo7BiFFxYrsBbY+u2J+S7Mt79eUXfQu58v2f1wC7H5qnSJrHu2VvD36yQt7ioCdWXckDfw2sRjROH0gyhmNpJ07gg9TJ33taMCmxT2DLHYbq2Cw8ZbSR2Zw9+9kjJhABSpKE9D0M3POR13uMS6uVVVOrxEydjcbe78R/l0x6ziSF5idrdBGFJRi7Fmt0k25wBuf8ATGWTU1WwBSwUGnwwCpKjSDOrxG4jYj89QjYeuCCUgAdMHkZ2tAv6D9MLkWB8JOwkTb0sfOMehD+ciLfXrefyxWq6oNLhSLVDKGBAMgQEJaJifEOsKdIM891Vc4KRAcsZ+LSSB6soheW8Ydz/ABNKIlzzgARP0n+pxReOcderUp0kBCatQRZMx+I/FgscJdc2G6C+YNOUXOyI9q+2RWkRQsTbWdwb7dfX9cVlkCaK2YeAXUrqMa2m0k7LJ9TyHPEji7/Z6Rquq1HUqFWZAdiFUQAdTXnaABYMcQsxk62YKLmAoQUyWddy7Ee6DOk+EdYAAuWMBnxrWDLCbczz+yvHhyaPm125J3iPF6ubdRQJSmJU1IgAgmYNyAwURzYP9CXC+EpQXSg3uZ/1hRJmBaSSb4jtVSjT5KqgACQC0AC07mAL+mIlbtIjIO7ZgpYArYOwgz8jBuLeeM+FnaVrp5poorW4kEF2hCwDvOmBMnSesA3IIvscJJ+0KrKzKizGq7weZNrwOYO52wNo8OfMslWrART93TGw8yNj88WfJ5S21hsMPtY1t6KhPJTOx1BUqhVAVRTaBa41Jf8ArqcXLFO7LsGzRZSSO7aDP7SSNJUFYIxccRrswrT3uqOFDT33LsfPftS0/wBqZmY+DqSPuad+gvHyOPoTHzx7UFniuau26eHr9xT2scBxFmg9UfDgFxB2VSL4id87G3gAMsegH64lZimASB8sRMyvhMnwzfzwxM7PGHDRL4UBkhB1VuzDDM8NIDX+7k7wdS/nBx5lOOpTzAyVMeGmumR+MCWnrEAeuo4i8A4maeXcuBTDR3Qi9hAOnkeYnpOBSvSp+JKbMwuCxi/osSfUmZxiNju5pFq27zTyW+9xOV7SOvcPVFqFfTXqeIKQbHnvyxr/AAvtDSbKo+sBSIJJ5j3h6zjFszwDMOwqU9NV6jajSpS7JNwGgXA2OCp9nvEmpM9VO7RFL6XcKSPJF5+sYfD8zQRyWW6EVIcaK/Z/takWJ08uQPzMD88Vji/b4qISCT+Ez+e30JwKTsmwWajqIGwljbz2GNK7M+z/ACP2anXemlRipJeodQmTspOgWGFopO1cQHe+9MSwMgYCQVltPtPm8wwSmCZMeFWcjzIUYnZn2X5rMOGVagVrs2ZK05I5qolyIO0Wxp9ft1kct4FdAVghKI1HmCNNIaRbqcAsz7SqrALl8s0ARNVhTAvMhVlha3vYbERrUVSZxAApQBC+FexBRpOYzO8WpoF3H4nMm8D3eeLNQ7GcOyYBqKsCGmu5YTcGzkU5BE+7y88VbOcez1Yk1Mx3U2igoUxvGsy354ENw2nq1PNRvxOSx/8AMcFERKXdiuv6Wgv7RsnRinR1VwtoopZrQDPhpjn1xTe2faupmqiMlM0NClQCQTBMkm1jZfphla6rsIwNz2akzgny4dZ2iAMW5hq3VRKOQeqS7tvc+cbYeqZKmqmbt1wyM1aMN1KwOLCIN0XHTPfdxTFSmOWG2oHDxXzwiSMFAQqqLVpHcEqRsR/Vx5Y9zPF3EBo5Xjc+Rm3piWrkmNJJ6ATbEheHUyPvXRAfhgs3X3R7vW5BwvLFG41dqE3BK9tmio2XvaXsdWNXv6bAhzrhpNwb+L9Qbje4uPaFbuHH2lF7pgIK2NHcTo+NNpJv089O4rkDSVmQSpYPp6sL28yJHzxQ+33Ba1fTWpOKgIIUGzFenTWOnOLXMYIRQ1Oi7SpFAhHaziFKi4p0jqI3O7Tylha42AO3TbDvZrilRYWqNKmygnZT16X64icIRKKK2YQtUAPgQy7kWUTfQuwJAm2DmYy9OooqUAai1J1IFINMrHheSYgGSSYi83xSpfYaLtyVOo05mvlHQke+hupidxymd8LoZtalRtK1KdULLKLwQfEbCStwNW4tOKj/ALYNSqgLHhMBU2P03/fi2f2uBTGYVijoJRhvJ+H0O2IyV+HfVh99UOWFkoyvHqlqhFQVFJy9ciO8As95IqUz4agNwed8FeFdpDRIp1AmXZpgEn7LVvH3b75Zz+E28gcQzUaqi96g1SGIJMz5m0/1fDT0XIZSs0nsVeCrdQQdyLXF/wBcakU0eJFLNdtyKx5cPJhzm1bvt6eS0zhfGkdhTgpVHvI/vRG67ioNvEpO98GaUQDqBliLn1sLXvaMYtlczUpKBTIrUQS3cVH0tTPXL1d6ZB+Ennzwdz/aWrUy0Bn1JUpvT7wBasX1BtLFXgcxc8xzwGTCOBsExHjaN4rrSqNRHLFRcMUNoMr+69vXAjinaIUpVSrvtb3U9eZMQYxUBxR1yVVdfjOqpYmZYRcm/W3nj3hmQYUwzg7SFJgsf3DzwMsjgGec22R2yyT2iHedk3lGqZitVckmYBY2UQW/dFhh/MlqKs1MMxEAafecm1+iiZ0DpcnEoE/EfRRZR6D95ucIepjGxGPfKaf6bb9/ktGOBsV2/Vv6IDl+CB6KivqtWasw2LmCq95F4uTp8wNrYKitTUg1qi00uV1fF0sNl5T5WxJWity9WkriAFe8E7alFyei88Jp5uoazpUqCppUABUC3PXzgbbAYAyJ0h/XsURtLm6YrVqhalNVWpmWCrS0WAnxEknTtv1Ezh9uGrUIZwCR7vly9cS6WSuGaCQLHcj588O16oRZO/If1yxptY2NqEXFxoEyxWnEj0G0/Pl64bzmYL2IKqLFWEGdwVZW2wKzHFGWoHZGqUiCKgUKW/8AtO4G9sOZXilN6eoMgAOnTqGodJG647hyyWWkxo21Budif1z3Q8SJYo6wiruZ27hz7xorJ2Tecyf+W3/UmLnik9kB/vJ3/u2/VMXbDuLI7S3RJ4MERX6rsfPHtORm4vmYBYeAR59zSPUDnj6Hx89+0sgcTzcqSe8plbwI7ikGB+gPyxm4iuSy08OaPVQq5Rl3i/5esWGI7AbwGi8dfXyxJfMlraFCzYgH9eeELTwWAufDldqhYgdlPm+6l5TK1K5NR20UlEAfiP8AAYsfZlsnQbvcxT75dB8LKrANaDpaBY9cAHrOy6ZgdAI+WE0sgDAOFRhZa1Jp0Wg/HwBpbd1eei0JPa6LrRy600ERJnadlUKBM9eflgZne3uYqiJIXbSBAI5Axy8pM2wIyXDEUdcEGRQLDBnYfN9RJ6aBZ3zob9DQOup8VBqZys5kmB0wXy2TU011sxUTpTUdCA8lWbDy8z1wMJ5YWKxAjB2YaNn0gJOXGyyfW4okopIIVQPQYj1uIDlge9bzwyz4NQJepUx86Thk1ec4ikzjpgY7dSifeviK9SceNV5DDNSpBuQMQmmqsxlTZJqYbInbHjZlOhJ6mw+gucO0cqahN4Ebiw3geuxP0wrJiWRap9uFkdTkmYvvHlz+gvjnzekTp1C1zYCQDeDfHicKqB9Kq5foLAj1PLFx4Jw9EQO5RD8VwYPMTy5YSxGPLRVt023Bsj+soJw/K162n/sEJEMzCmp9BZm389sWDK+ztD4h3mYY7+LuafmZPjb8vTEar2gyeXYtSTvqn428RnyZtvkMQ63b6vVME6F6JY/XCRfNI6osOqL2rGfQPfvqtiWiGEEAg8jiu8V4IaTa6YDKD4qZuCDZvUxb99hi2ZnLafEu3MfvGIb3GPSi6zgaLPuL8Pohaj0aZZqiahUkhlgwQ/oSBqiep54y3L52p3r0X10xVhaq3HiUyCy9R088brxDh5RxWp7g+IAWYEQQfUYrvFODJmKuuig7zTqUkau7aQCdHxgW6lRcbRhd7SwcIsrt5kc1W8t2OSnllqqymrWDNTQGXKLGo72IkSouJwtagFMLTMKNyevMDz3wP4zwCrl0Svmap79iSGWpPdtO4g84F+cdRiJV7TmrRhKQ+0s0VXHkPCypsC19R6i0TgbGADMTVcjpSqOZDtMqsKVQluSMfeB6HqMHqnG+6AUoHSoSBadLRY2uRA/rlSuzfYipmKyd8/ds4DpPMTuPxEgNA2ti3doaNOjoprUDPSZWgEGI5MfPphdxa5+Vq7Wpsu+xHZUljJBBNzvBWYx6EYAfi5xB9dtsLyGeWsCVkMN0bf1H4hg7kM0WJ1QWgeI+8QLCTztz3w834pNC0hwzbcvykpPh8b31bw77fbbyQ7K8OqMIkU1EFnMapmQEXm1xc2E8zg2zdSSep3OA+bpxm6RJJUqzaeWoQA3qJ57YJTPMADcnGTi8RJiHBz/sBoFoxRMhblZ/fv7slFibASfLEo5RqQ1lUJA1Qxj5D+JwxSzVLUtLTV7xtxGmBBIJncH1G4tj2vlh4lhtTArcyQNt/hE/10kOGJPEPyLeauXUS6NXWqsyIHJJCouxM+6T+Zw7lslDs8eNomCdhtvzx5kcloUTFgBawgdOn88SMzmwixYn4R19fLGkGtY3ohElxoEnNZpaY6k7efrfbAKu5czM4RmswzMeZO/XEctHPbfCcjy89E3HGGDqva7xYfPzxDfhwqHUQVfk62b68x64k69VyPLCxW5R9MVAI0VyUX7AjM/bz3lfvKXcMIIg6g1KCeW2rYDfGlYoHYU/70f+U3/VTxf8Nw/Sk5vqXY+fe3qirxnPUb6op1EKySCtGnIPQaTP0vj6Cx81+1DNtT45mXQkMGpQQeXc0pB6g9PLEmaXMIGqqw0cCh+Ty/xaJHU3PQnxG3ywgU4t54bzbeOPeJvckxP7I88SEy7KLiJmJ6emA4Fxa8gnX9Jj4hHWMP2SUF8SUF8N0U/PEhIxrnZYRKdpviSlYi3LERQcOuQLTgeXmoXcksPOEVGPLC1ECcI7swSxC+pgn0xLBcALuSba+/5YTr2Av054UhQmzA/OL+m+HMxl2KlklZuBYR5STc4VkxkUZoSnI8HK/lTvTLIR70Lyvv8ATrhvuywMAmL3MAzt9cQtLSDJ1TaLmcH+H8PZiFZtDuBFMwHIAiYa8QJmMJYnHOaOBPt+HtjFXlV45tvIAfL6nEzh1E1DqRZsRYxBJ5k32A+uPO0ApUnYKodqaam1uQoJMKLDUzt+EEYHp2sqAKtFEQLBqaVHjI3Em4HL6nAHmSdlR4/xGL4Y/oHvvRDN8JCPBqU0sXbfwj6HfltPLCP7eoZdQKZasTB1GyrN/wDFtJiPpOK/VR3Op3JJOp+pblfoBYfPCqVEDYX/AI472ILQHmqE7EPd0U/M9p8zV1aGKI0qoBgaTudpLRz87YiUWIXTNpJ+ZubYZzGaVLG7dBy9Tyw3w+satUDUEG/qRsDe+DiMBthQIQqTREkokidh1O2JQybIA2gvPQj+OG+8JlHSmwHxAQfkeuGaVEoZWB9f42xQMJ9/1FytGt19RrgVmFBJNMEhfeIHhn9k/EeoG35YLVOF6j4mlfwxAP8AivLelh64fGU6H0ttjVDqJOirQWcCeJ8EIda9KzoZnkZ3np6/64P59stTqFXzdGmwuUZ0BE+RcEDEvh1OnVQmjXp1VB0koVYAwDBhiAYIPzxbMF0VCyztRwNM94FBWoQSyg3DgjVoB8JYgTptqi0HFCocCfKVvD940iAygq4B5qfhsQQfOYxv/EOwq1HVxV0OpkHRP18V8NcQ7AJVYM9RZMa/B74G0+OQw5NPrOF5QTdv4RG00KyztB2+Su1NGpNRXugtVkuEbVKabCV0gG2lrmJi4bO0GQagBotpqLdWU+6dUXJ/D1BtY41HPexum9MKmaKn4y1MNq+QdQLfpgRl/YhqpdyvEgygiqgFEHSHDCQBXurhd+ZUxzxI2hraALgIWdJnarHvKQZjSAZ2FgBMR0k7Abn5HGjcBzGpQx5qf1wW7N+x6jQOo1xXHiV5SxItyqGIM2+uLMnYxQ4YPHlp/nhadjnmgCma+iqH9kPVr0niKaq4cm28R64IutemYQ0kBsZ8RUSbz8ZsLWEzvgznuwwqEN39QGd42XosMAt/iud74fTskFXSlQKogABNgP8ANv5/riR4elK0/H9RS8Kh8b4z9nzAerrafAulS2pjAExZQCJI3M/VPZcscw7VnYMZAV2K61MaNNMqANI6E77XxoP+yywF1iP8O/n72+I78My5f7O2Ypmob93qHeSBqBA16pAAaemGgMraNQy6uqiUIIDfT5GMN5rKrU94X6jcfxwVyXZ+lSomKsgFi9RiNxZtRmBGmCLRpxIbgP8AxI/y/wA8VaCWjPrzUJoeFUrNcOZJ+Jeo3+fTA5stJ38P5jF44lwWmBFTMrTtq8UCwBJJlhYBSZ8j0xEo9laVQKUzSMHkqVAOrSYYgh/FBsY2wF0V+FHbLa6p1ZI2v+4YbdoHn+mLv/8AD/8A4/8A6f8A78NN7OJ/7x/6f/vxwxu2VhI3mhXs8P8Avh/5L/8AVSxpWK72c7HjK1DU7zWSpX3YgEqfxHmMWLBowQ2hQJHBzqhdj5r9rdaOM5jwgXp3PP7ql/pj6UxlnbL2Ifb87VzX2zu+9KnR3OqNKInvd6J92dhvi5FUNUPimV0qj09nRTIsDKg2jYzMza+ItR17pVlQ4MgBixjnJ6zyxfM77LKFGlSoV+JUkZEIHeKF1+IkHS1fkPDbphWR9llGuQKXEaVUU4LCmimJnfTWsDBj0OM6PDyMka7Y+H/E+6SN8JYTy66qgKnzjbDgEY1Cn7IkWwzMn9qnP5CoB+WF1/ZYsA1cyulbf3QQQTafvIm8DGw6YNFQCe6n79VhtwzjqaLMaaRLG0fphpq6g9fTGs1vZejKUFcAHcCmPl8fI3wJy/shSQFzqkkNH3YJOkhXj73kxAPQkYT+YndXgp3kFaMGDwwvK/wIHqqoB92FWSGIYGI5RFrkeU74GcW4K4AfZBY267bnf541ng/s6Sj92cxrIho0AMASY+MkAlT9DiVn+yLWFPMUqWowJo6mJgm2qrvAJsOROMosxrpKnTqR5BOB8EJ4Pf3KyLgnZTMVCHp0W083fwiOcE2+k4J8UzuWyh0StWop8RmFQ9CxBlvJRg7x7sIGLJmeNqrMBKvpUwdvCa4sfTEDK+winXUOnE++SbEUw4kW3FYi2DHAmW8n4H/VV2MvZo97/wAogXa/tdQpUmp5MKK9XwmogkqPjKt708hEb4p+WzjhG+AsfEV8LMOjNJYgm5BN8axU9g4WJzwEnSJogSTsB99f0x5W9g4US2fCiwk0QBJIA3rcyQPngzMOWNygJRzy41JWO08sAZJJMzfYeg9MSKdInYY1it7E6NETUz6LALS9MAQCoJvWFgWUT+0OuFD2dZF4prxHLFiQFA0kkmwAAr+KTyxZzH108vVdaAdSs5pcEOnUVZrcoH6nbzwvLimoKstRG8uXziAMaXlfY2oIC8Q31FVWmItCsQO+MwYBPInCm9ktIrqOfXSFFRm0D3DqIaTVIC+Ew23hPTHOwedfCx80QOY3RYpQ4WGqNrMmxaNr8upwTRFFkUfLGnn2HinqZ8+op3Y6qMaQP2u/sAOuE5z2PUqQBq8Rp0wTAL01UE9BNYScMFpKoHALMcs5WdjqsZAP+hwuY5b3xqK+w4EkDPAlbNFGYMAwfvrGCDHmMLX2Ex/3yf8Awf8A+2JkKmYLWMdjsdgyEqTxbiISvXUVqNOp36OBVrGmsfZ6UFoqqxXWo5NMFYE6lk9nq1Wr375etTjvRqaoorFj3ND4qVVEkGdpFxERGLZGPYxFFWuA5esM7mnrU2XWlOG1alIV8wFC9PAVJHW596S/2poo4prpy71jPdpVoiqWFtWkF10AHSWaYFp3GD2OxFFR+H5BaGXeiyZTvlREZQjUHZQQNWpC71g7adJVRLSsapUI7LcIrUq8GlSpuuUoKxNWo+kn7QJ0QFY6luuoAAWa+L3GOxFFU8tw6m7rUy5dkXW71tTaazMjDwiQlQHUWLKunaDMgSuzfE+8y+WShDKtNBVeDpAFMCEb3WfXAIEhdLAwYGLFjsRRC6OWzQYaq9FlBE/cMGIn8Qr6Q0c9MTy5Yi9/TZalDJFQzltdSn7lJjZmkeHvAb92LkkFoDFsHsdGIoqUuSpvUWtm6cMveB2qL42qO33dOiSNTaVHhNObxBLEnEDL0sw2aAqPU1Me4cMSU/8AlA4UhSL62LHSQSedhGiRjsRRUTL8KpVsqaKLqerVzIUio5VFNd1dydUMFUCAfeIAtJIi9phSpisqkGlqpL4m1otQLmmqAl6yhW0hQRqmSgjxA40XHkYiizepkmqVMwxpsoqUatOi2moknuke2uoyufG6iAF+6LCfhg8M4PUL5eqKk0qMLUqByQo71oZWFMeF6J1KQQFFUMfC0tq8Y6MRReDHuOx2Ioux2Ox2Ioux2Ox2Ioqj2lzqU8w4aqlMtRpadVTu9UVn1Q3eIbA3IJiZ0t7pa4Fm6las5pV6LVFpUxUa1ZPfrWTRVUhdtOo6oB1Akk4uUY6MRRVLI8OKZ8uUL1HeajGgqoE7gDXTqwWvURV0GoSA7eGBqxM7d0NeUI8N3QeJmWCzBRAWDUMsAElZncGMWLHYiiyasw7zM6VyzAnMAnSoYB3eohZmqFfHS7whysFV5gifOzdOoKWXqCo6siBKYFSza3y5RFUWYlKNYsgEgKsjnjWYx0YiizzOZ10r1lOaBPfU6bK1aklZx93GlVyuoAayQAw5mQSTh7tNw1RmFapWRSIINZ1Wm6+FGMPCvWgMYSFUMNSsH0tfYx0Yiiz3PZB2fVQbVS77L01ZazUwxFNBIWnTKREeIR5CAMTeyObCVajMdYrN3aOjGspZHqFvvIGoBaqmeivyQnF2x0Yiip/GsjqraaqVGUVWroFLFu7SkhqaVVpaapVAu4L2ETiNxuqj5ZEoZxa0VqS65pv3YcimFik6e8CwuGJlhb3lvOPIxFFn2e7yjUQspoKaZLPqCMA1Xh61Lh20lRILFtry0aiJ4XxZlrqBmyVaqSoFYEuftdFBqHetM0Wa2lZEmDEjWMeRiKLJDUYmudIDB1KEELFOo+Zd2B0wqGnSpvJDCPFMEEL4vw1mSjUI0K9LLKjVmUUEdVdp0vTdVpjvFCjwk/eKCAxnWIx7GIosjq8C15anRpZde/ZHQqdDusu4UPp7oUlRtZLlCJYwWazKzXDPuJVFp1adVXdRFOoYVzTpldVRg5ZWVLQxqArIudajHRiKKidjeFPSzdWo7ylbW1IyfvVkEG6jmXaCTPeaxMsxveOx2Iov/9k="/>
          <p:cNvSpPr>
            <a:spLocks noChangeAspect="1" noChangeArrowheads="1"/>
          </p:cNvSpPr>
          <p:nvPr/>
        </p:nvSpPr>
        <p:spPr bwMode="auto">
          <a:xfrm>
            <a:off x="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 name="タイトル 1"/>
          <p:cNvSpPr txBox="1">
            <a:spLocks/>
          </p:cNvSpPr>
          <p:nvPr/>
        </p:nvSpPr>
        <p:spPr>
          <a:xfrm>
            <a:off x="0" y="42966"/>
            <a:ext cx="9144000" cy="728304"/>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latin typeface="HGP創英角ｺﾞｼｯｸUB" pitchFamily="50" charset="-128"/>
                <a:ea typeface="HGP創英角ｺﾞｼｯｸUB" pitchFamily="50" charset="-128"/>
              </a:rPr>
              <a:t>規制を支える業務</a:t>
            </a:r>
            <a:endParaRPr lang="ja-JP" altLang="en-US" sz="4000" dirty="0">
              <a:latin typeface="HGP創英角ｺﾞｼｯｸUB" pitchFamily="50" charset="-128"/>
              <a:ea typeface="HGP創英角ｺﾞｼｯｸUB" pitchFamily="50" charset="-128"/>
            </a:endParaRPr>
          </a:p>
        </p:txBody>
      </p:sp>
      <p:sp>
        <p:nvSpPr>
          <p:cNvPr id="23" name="コンテンツ プレースホルダー 2"/>
          <p:cNvSpPr txBox="1">
            <a:spLocks/>
          </p:cNvSpPr>
          <p:nvPr/>
        </p:nvSpPr>
        <p:spPr>
          <a:xfrm>
            <a:off x="431539" y="967849"/>
            <a:ext cx="8280921" cy="1346621"/>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82550" algn="just">
              <a:lnSpc>
                <a:spcPct val="120000"/>
              </a:lnSpc>
            </a:pPr>
            <a:r>
              <a:rPr lang="ja-JP" altLang="en-US" sz="2000" dirty="0" smtClean="0">
                <a:solidFill>
                  <a:schemeClr val="tx1"/>
                </a:solidFill>
                <a:latin typeface="+mn-ea"/>
                <a:cs typeface="Times New Roman"/>
              </a:rPr>
              <a:t>　規制を行うためには、技術的な専門性だけでなく、物品、人材、予算の確保と様々な段取りや手続きを行う、いわゆるバックオフィス業務も重要です。これらの業務は効率性を考えるとともに正確かつ速やかに行うことが求められます。</a:t>
            </a:r>
            <a:endParaRPr lang="en-US" altLang="ja-JP" sz="2400" dirty="0">
              <a:solidFill>
                <a:schemeClr val="tx1"/>
              </a:solidFill>
            </a:endParaRPr>
          </a:p>
        </p:txBody>
      </p:sp>
      <p:pic>
        <p:nvPicPr>
          <p:cNvPr id="29" name="Picture 2" descr="N:\新規採用チーム\25下期-26上期\80 採用パンフレット\80 業者へ渡す資料\写真\20131007送付分\（23ページ）業務管理室\入札書が投函される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3406" y="4721862"/>
            <a:ext cx="1279602" cy="166480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0"/>
          <p:cNvSpPr>
            <a:spLocks noChangeArrowheads="1"/>
          </p:cNvSpPr>
          <p:nvPr/>
        </p:nvSpPr>
        <p:spPr bwMode="auto">
          <a:xfrm>
            <a:off x="250825" y="764704"/>
            <a:ext cx="8642350" cy="71438"/>
          </a:xfrm>
          <a:prstGeom prst="rect">
            <a:avLst/>
          </a:prstGeom>
          <a:solidFill>
            <a:schemeClr val="accent6">
              <a:lumMod val="75000"/>
            </a:schemeClr>
          </a:solidFill>
          <a:ln>
            <a:noFill/>
          </a:ln>
        </p:spPr>
        <p:txBody>
          <a:bodyPr wrap="none" anchor="ctr"/>
          <a:lstStyle/>
          <a:p>
            <a:pPr algn="ctr" fontAlgn="auto">
              <a:spcBef>
                <a:spcPct val="50000"/>
              </a:spcBef>
              <a:spcAft>
                <a:spcPts val="0"/>
              </a:spcAft>
              <a:defRPr/>
            </a:pPr>
            <a:endParaRPr lang="ja-JP" altLang="en-US" dirty="0">
              <a:ea typeface="+mn-ea"/>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4026" y="2522131"/>
            <a:ext cx="1779008" cy="1779008"/>
          </a:xfrm>
          <a:prstGeom prst="rect">
            <a:avLst/>
          </a:prstGeom>
        </p:spPr>
      </p:pic>
      <p:sp>
        <p:nvSpPr>
          <p:cNvPr id="13" name="テキスト ボックス 12"/>
          <p:cNvSpPr txBox="1"/>
          <p:nvPr/>
        </p:nvSpPr>
        <p:spPr>
          <a:xfrm>
            <a:off x="290851" y="2849326"/>
            <a:ext cx="2969116" cy="3046988"/>
          </a:xfrm>
          <a:prstGeom prst="rect">
            <a:avLst/>
          </a:prstGeom>
          <a:noFill/>
        </p:spPr>
        <p:txBody>
          <a:bodyPr wrap="square" rtlCol="0">
            <a:spAutoFit/>
          </a:bodyPr>
          <a:lstStyle/>
          <a:p>
            <a:r>
              <a:rPr kumimoji="1" lang="en-US" altLang="ja-JP" sz="1600" dirty="0" smtClean="0"/>
              <a:t>【</a:t>
            </a:r>
            <a:r>
              <a:rPr kumimoji="1" lang="ja-JP" altLang="en-US" sz="1600" dirty="0" smtClean="0"/>
              <a:t>業務例</a:t>
            </a:r>
            <a:r>
              <a:rPr kumimoji="1" lang="en-US" altLang="ja-JP" sz="1600" dirty="0" smtClean="0"/>
              <a:t>】</a:t>
            </a:r>
          </a:p>
          <a:p>
            <a:endParaRPr kumimoji="1" lang="en-US" altLang="ja-JP" sz="1600" dirty="0" smtClean="0"/>
          </a:p>
          <a:p>
            <a:r>
              <a:rPr kumimoji="1" lang="ja-JP" altLang="en-US" sz="1600" dirty="0" smtClean="0"/>
              <a:t>・予算の確保、執行</a:t>
            </a:r>
            <a:endParaRPr kumimoji="1" lang="en-US" altLang="ja-JP" sz="1600" dirty="0" smtClean="0"/>
          </a:p>
          <a:p>
            <a:r>
              <a:rPr lang="ja-JP" altLang="en-US" sz="1600" dirty="0" smtClean="0"/>
              <a:t>・放射線管理や安全研究の</a:t>
            </a:r>
            <a:endParaRPr lang="en-US" altLang="ja-JP" sz="1600" dirty="0" smtClean="0"/>
          </a:p>
          <a:p>
            <a:r>
              <a:rPr lang="ja-JP" altLang="en-US" sz="1600" dirty="0" smtClean="0"/>
              <a:t>　委託契約</a:t>
            </a:r>
            <a:endParaRPr lang="en-US" altLang="ja-JP" sz="1600" dirty="0" smtClean="0"/>
          </a:p>
          <a:p>
            <a:r>
              <a:rPr kumimoji="1" lang="ja-JP" altLang="en-US" sz="1600" dirty="0" smtClean="0"/>
              <a:t>・職員の採用、配置転換の実施</a:t>
            </a:r>
            <a:endParaRPr kumimoji="1" lang="en-US" altLang="ja-JP" sz="1600" dirty="0" smtClean="0"/>
          </a:p>
          <a:p>
            <a:r>
              <a:rPr lang="ja-JP" altLang="en-US" sz="1600" dirty="0" smtClean="0"/>
              <a:t>・国際会議の開催準備</a:t>
            </a:r>
            <a:endParaRPr lang="en-US" altLang="ja-JP" sz="1600" dirty="0" smtClean="0"/>
          </a:p>
          <a:p>
            <a:r>
              <a:rPr lang="ja-JP" altLang="en-US" sz="1600" dirty="0" smtClean="0"/>
              <a:t>・訓練や研修の実施準備</a:t>
            </a:r>
            <a:endParaRPr lang="en-US" altLang="ja-JP" sz="1600" dirty="0" smtClean="0"/>
          </a:p>
          <a:p>
            <a:r>
              <a:rPr kumimoji="1" lang="ja-JP" altLang="en-US" sz="1600" dirty="0" smtClean="0"/>
              <a:t>・職場環境の整備、物品調達</a:t>
            </a:r>
            <a:endParaRPr kumimoji="1" lang="en-US" altLang="ja-JP" sz="1600" dirty="0" smtClean="0"/>
          </a:p>
          <a:p>
            <a:endParaRPr lang="en-US" altLang="ja-JP" sz="1600" dirty="0"/>
          </a:p>
          <a:p>
            <a:r>
              <a:rPr kumimoji="1" lang="ja-JP" altLang="en-US" sz="1600" dirty="0" smtClean="0"/>
              <a:t>など、規制を支える業務は多岐にわたります。</a:t>
            </a:r>
            <a:endParaRPr kumimoji="1" lang="en-US" altLang="ja-JP" sz="1600" dirty="0" smtClean="0"/>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9608" y="2337811"/>
            <a:ext cx="1870709" cy="1636870"/>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6414" y="4086573"/>
            <a:ext cx="2828902" cy="2121677"/>
          </a:xfrm>
          <a:prstGeom prst="rect">
            <a:avLst/>
          </a:prstGeom>
        </p:spPr>
      </p:pic>
      <p:sp>
        <p:nvSpPr>
          <p:cNvPr id="10" name="スライド番号プレースホルダー 9"/>
          <p:cNvSpPr>
            <a:spLocks noGrp="1"/>
          </p:cNvSpPr>
          <p:nvPr>
            <p:ph type="sldNum" sz="quarter" idx="12"/>
          </p:nvPr>
        </p:nvSpPr>
        <p:spPr/>
        <p:txBody>
          <a:bodyPr/>
          <a:lstStyle/>
          <a:p>
            <a:fld id="{08DA14A4-D862-456D-8786-AE957252547D}" type="slidenum">
              <a:rPr kumimoji="1" lang="ja-JP" altLang="en-US" smtClean="0"/>
              <a:t>2</a:t>
            </a:fld>
            <a:endParaRPr kumimoji="1" lang="ja-JP" altLang="en-US" dirty="0"/>
          </a:p>
        </p:txBody>
      </p:sp>
    </p:spTree>
    <p:extLst>
      <p:ext uri="{BB962C8B-B14F-4D97-AF65-F5344CB8AC3E}">
        <p14:creationId xmlns:p14="http://schemas.microsoft.com/office/powerpoint/2010/main" val="2855344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a:xfrm>
            <a:off x="457200" y="181841"/>
            <a:ext cx="8229600" cy="100977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prstClr val="black"/>
                </a:solidFill>
                <a:latin typeface="HGP創英角ｺﾞｼｯｸUB" pitchFamily="50" charset="-128"/>
                <a:ea typeface="HGP創英角ｺﾞｼｯｸUB" pitchFamily="50" charset="-128"/>
              </a:rPr>
              <a:t>「人」と「組織」の特長</a:t>
            </a:r>
            <a:endParaRPr lang="ja-JP" altLang="en-US" sz="3200" dirty="0">
              <a:solidFill>
                <a:prstClr val="black"/>
              </a:solidFill>
              <a:latin typeface="HGP創英角ｺﾞｼｯｸUB" pitchFamily="50" charset="-128"/>
              <a:ea typeface="HGP創英角ｺﾞｼｯｸUB" pitchFamily="50" charset="-128"/>
            </a:endParaRPr>
          </a:p>
        </p:txBody>
      </p:sp>
      <p:sp>
        <p:nvSpPr>
          <p:cNvPr id="22" name="Rectangle 10"/>
          <p:cNvSpPr>
            <a:spLocks noChangeArrowheads="1"/>
          </p:cNvSpPr>
          <p:nvPr/>
        </p:nvSpPr>
        <p:spPr bwMode="auto">
          <a:xfrm>
            <a:off x="250825" y="764704"/>
            <a:ext cx="8642350" cy="71438"/>
          </a:xfrm>
          <a:prstGeom prst="rect">
            <a:avLst/>
          </a:prstGeom>
          <a:solidFill>
            <a:schemeClr val="accent6">
              <a:lumMod val="75000"/>
            </a:schemeClr>
          </a:solidFill>
          <a:ln>
            <a:noFill/>
          </a:ln>
        </p:spPr>
        <p:txBody>
          <a:bodyPr wrap="none" anchor="ctr"/>
          <a:lstStyle/>
          <a:p>
            <a:pPr algn="ctr">
              <a:spcBef>
                <a:spcPct val="50000"/>
              </a:spcBef>
              <a:defRPr/>
            </a:pPr>
            <a:endParaRPr lang="ja-JP" altLang="en-US" dirty="0">
              <a:solidFill>
                <a:prstClr val="black"/>
              </a:solidFill>
            </a:endParaRPr>
          </a:p>
        </p:txBody>
      </p:sp>
      <p:sp>
        <p:nvSpPr>
          <p:cNvPr id="23" name="角丸四角形 22"/>
          <p:cNvSpPr/>
          <p:nvPr/>
        </p:nvSpPr>
        <p:spPr>
          <a:xfrm>
            <a:off x="457200" y="991506"/>
            <a:ext cx="8229600" cy="3818620"/>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r>
              <a:rPr lang="ja-JP" altLang="en-US" sz="3200" dirty="0" smtClean="0">
                <a:solidFill>
                  <a:prstClr val="black"/>
                </a:solidFill>
              </a:rPr>
              <a:t>・二度と福島原子力発電所事故のような事故を起こさないという強い思い</a:t>
            </a:r>
            <a:endParaRPr lang="en-US" altLang="ja-JP" sz="3200" dirty="0" smtClean="0">
              <a:solidFill>
                <a:prstClr val="black"/>
              </a:solidFill>
            </a:endParaRPr>
          </a:p>
          <a:p>
            <a:endParaRPr lang="en-US" altLang="ja-JP" sz="3200" dirty="0" smtClean="0">
              <a:solidFill>
                <a:prstClr val="black"/>
              </a:solidFill>
            </a:endParaRPr>
          </a:p>
          <a:p>
            <a:r>
              <a:rPr lang="ja-JP" altLang="en-US" sz="3200" dirty="0" smtClean="0">
                <a:solidFill>
                  <a:prstClr val="black"/>
                </a:solidFill>
              </a:rPr>
              <a:t>・原子力に関わる者としての高い倫理観を持って、世界最高水準の安全を目指す決意</a:t>
            </a:r>
            <a:endParaRPr lang="en-US" altLang="ja-JP" sz="3200" dirty="0" smtClean="0">
              <a:solidFill>
                <a:prstClr val="black"/>
              </a:solidFill>
            </a:endParaRPr>
          </a:p>
          <a:p>
            <a:endParaRPr lang="en-US" altLang="ja-JP" sz="3200" dirty="0" smtClean="0">
              <a:solidFill>
                <a:prstClr val="black"/>
              </a:solidFill>
            </a:endParaRPr>
          </a:p>
          <a:p>
            <a:r>
              <a:rPr lang="ja-JP" altLang="en-US" sz="3200" dirty="0" smtClean="0">
                <a:solidFill>
                  <a:prstClr val="black"/>
                </a:solidFill>
              </a:rPr>
              <a:t>・風通しの良さ</a:t>
            </a:r>
            <a:endParaRPr lang="en-US" altLang="ja-JP" sz="3200" dirty="0" smtClean="0">
              <a:solidFill>
                <a:prstClr val="black"/>
              </a:solidFill>
            </a:endParaRPr>
          </a:p>
          <a:p>
            <a:endParaRPr lang="ja-JP" altLang="en-US" sz="3200" dirty="0">
              <a:solidFill>
                <a:prstClr val="black"/>
              </a:solidFill>
            </a:endParaRPr>
          </a:p>
        </p:txBody>
      </p:sp>
      <p:sp>
        <p:nvSpPr>
          <p:cNvPr id="3" name="スライド番号プレースホルダー 2"/>
          <p:cNvSpPr>
            <a:spLocks noGrp="1"/>
          </p:cNvSpPr>
          <p:nvPr>
            <p:ph type="sldNum" sz="quarter" idx="12"/>
          </p:nvPr>
        </p:nvSpPr>
        <p:spPr/>
        <p:txBody>
          <a:bodyPr/>
          <a:lstStyle/>
          <a:p>
            <a:fld id="{08DA14A4-D862-456D-8786-AE957252547D}" type="slidenum">
              <a:rPr kumimoji="1" lang="ja-JP" altLang="en-US" smtClean="0"/>
              <a:t>3</a:t>
            </a:fld>
            <a:endParaRPr kumimoji="1" lang="ja-JP" altLang="en-US" dirty="0"/>
          </a:p>
        </p:txBody>
      </p:sp>
      <p:pic>
        <p:nvPicPr>
          <p:cNvPr id="12" name="図 11" descr="20141218_島根現地調査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13739" y="4961290"/>
            <a:ext cx="2242592" cy="1495062"/>
          </a:xfrm>
          <a:prstGeom prst="rect">
            <a:avLst/>
          </a:prstGeom>
          <a:noFill/>
          <a:ln>
            <a:noFill/>
          </a:ln>
        </p:spPr>
      </p:pic>
      <p:pic>
        <p:nvPicPr>
          <p:cNvPr id="13" name="図 12" descr="20141212_委員長福島視察"/>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359816" y="4946798"/>
            <a:ext cx="2012739" cy="1509554"/>
          </a:xfrm>
          <a:prstGeom prst="rect">
            <a:avLst/>
          </a:prstGeom>
          <a:noFill/>
          <a:ln>
            <a:noFill/>
          </a:ln>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555" y="4961290"/>
            <a:ext cx="2250381" cy="149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373" y="4961290"/>
            <a:ext cx="2288802" cy="1495062"/>
          </a:xfrm>
          <a:prstGeom prst="rect">
            <a:avLst/>
          </a:prstGeom>
        </p:spPr>
      </p:pic>
    </p:spTree>
    <p:extLst>
      <p:ext uri="{BB962C8B-B14F-4D97-AF65-F5344CB8AC3E}">
        <p14:creationId xmlns:p14="http://schemas.microsoft.com/office/powerpoint/2010/main" val="1936805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a:xfrm>
            <a:off x="457200" y="44624"/>
            <a:ext cx="8229600" cy="100977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prstClr val="black"/>
                </a:solidFill>
                <a:latin typeface="HGP創英角ｺﾞｼｯｸUB" pitchFamily="50" charset="-128"/>
                <a:ea typeface="HGP創英角ｺﾞｼｯｸUB" pitchFamily="50" charset="-128"/>
              </a:rPr>
              <a:t>職場の魅力</a:t>
            </a:r>
            <a:endParaRPr lang="ja-JP" altLang="en-US" sz="4000" dirty="0">
              <a:solidFill>
                <a:prstClr val="black"/>
              </a:solidFill>
              <a:latin typeface="HGP創英角ｺﾞｼｯｸUB" pitchFamily="50" charset="-128"/>
              <a:ea typeface="HGP創英角ｺﾞｼｯｸUB" pitchFamily="50" charset="-128"/>
            </a:endParaRPr>
          </a:p>
        </p:txBody>
      </p:sp>
      <p:sp>
        <p:nvSpPr>
          <p:cNvPr id="20" name="コンテンツ プレースホルダー 2"/>
          <p:cNvSpPr txBox="1">
            <a:spLocks/>
          </p:cNvSpPr>
          <p:nvPr/>
        </p:nvSpPr>
        <p:spPr>
          <a:xfrm>
            <a:off x="323529" y="908720"/>
            <a:ext cx="8569646" cy="105174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2000" dirty="0" smtClean="0">
                <a:solidFill>
                  <a:prstClr val="black"/>
                </a:solidFill>
              </a:rPr>
              <a:t>　中央省庁全体の取り組みとして、ワークライフバランスや女性職員の活躍などを推進しています。原子力規制庁において、働きやすい職場を目指して積極的に取組みを行っています。</a:t>
            </a:r>
            <a:endParaRPr lang="en-US" altLang="ja-JP" sz="2000" dirty="0" smtClean="0">
              <a:solidFill>
                <a:prstClr val="black"/>
              </a:solidFill>
            </a:endParaRPr>
          </a:p>
          <a:p>
            <a:pPr marL="0" indent="0">
              <a:buFont typeface="Arial" pitchFamily="34" charset="0"/>
              <a:buNone/>
            </a:pPr>
            <a:endParaRPr lang="en-US" altLang="ja-JP" sz="2000" dirty="0" smtClean="0">
              <a:solidFill>
                <a:prstClr val="black"/>
              </a:solidFill>
            </a:endParaRPr>
          </a:p>
        </p:txBody>
      </p:sp>
      <p:sp>
        <p:nvSpPr>
          <p:cNvPr id="22" name="Rectangle 10"/>
          <p:cNvSpPr>
            <a:spLocks noChangeArrowheads="1"/>
          </p:cNvSpPr>
          <p:nvPr/>
        </p:nvSpPr>
        <p:spPr bwMode="auto">
          <a:xfrm>
            <a:off x="250825" y="764704"/>
            <a:ext cx="8642350" cy="71438"/>
          </a:xfrm>
          <a:prstGeom prst="rect">
            <a:avLst/>
          </a:prstGeom>
          <a:solidFill>
            <a:schemeClr val="accent6">
              <a:lumMod val="75000"/>
            </a:schemeClr>
          </a:solidFill>
          <a:ln>
            <a:noFill/>
          </a:ln>
        </p:spPr>
        <p:txBody>
          <a:bodyPr wrap="none" anchor="ctr"/>
          <a:lstStyle/>
          <a:p>
            <a:pPr algn="ctr">
              <a:spcBef>
                <a:spcPct val="50000"/>
              </a:spcBef>
              <a:defRPr/>
            </a:pPr>
            <a:endParaRPr lang="ja-JP" altLang="en-US" dirty="0">
              <a:solidFill>
                <a:prstClr val="black"/>
              </a:solidFill>
            </a:endParaRPr>
          </a:p>
        </p:txBody>
      </p:sp>
      <p:sp>
        <p:nvSpPr>
          <p:cNvPr id="23" name="角丸四角形 22"/>
          <p:cNvSpPr/>
          <p:nvPr/>
        </p:nvSpPr>
        <p:spPr>
          <a:xfrm>
            <a:off x="1475656" y="2418956"/>
            <a:ext cx="6779096" cy="996871"/>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r>
              <a:rPr lang="ja-JP" altLang="en-US" dirty="0" smtClean="0">
                <a:solidFill>
                  <a:prstClr val="black"/>
                </a:solidFill>
              </a:rPr>
              <a:t>・テレワークの柔軟な運用（障害特性などに配慮した条件等の緩和）</a:t>
            </a:r>
            <a:endParaRPr lang="en-US" altLang="ja-JP" dirty="0" smtClean="0">
              <a:solidFill>
                <a:prstClr val="black"/>
              </a:solidFill>
            </a:endParaRPr>
          </a:p>
          <a:p>
            <a:r>
              <a:rPr lang="ja-JP" altLang="en-US" dirty="0" smtClean="0">
                <a:solidFill>
                  <a:prstClr val="black"/>
                </a:solidFill>
              </a:rPr>
              <a:t>・</a:t>
            </a:r>
            <a:r>
              <a:rPr lang="ja-JP" altLang="en-US" dirty="0" smtClean="0">
                <a:solidFill>
                  <a:prstClr val="black"/>
                </a:solidFill>
              </a:rPr>
              <a:t>フレックスタイム</a:t>
            </a:r>
            <a:r>
              <a:rPr lang="ja-JP" altLang="en-US" dirty="0">
                <a:solidFill>
                  <a:prstClr val="black"/>
                </a:solidFill>
              </a:rPr>
              <a:t>制度の活用など</a:t>
            </a:r>
            <a:r>
              <a:rPr lang="ja-JP" altLang="en-US" dirty="0" smtClean="0">
                <a:solidFill>
                  <a:prstClr val="black"/>
                </a:solidFill>
              </a:rPr>
              <a:t>、柔軟</a:t>
            </a:r>
            <a:r>
              <a:rPr lang="ja-JP" altLang="en-US" dirty="0">
                <a:solidFill>
                  <a:prstClr val="black"/>
                </a:solidFill>
              </a:rPr>
              <a:t>な出勤時間、退勤時間の</a:t>
            </a:r>
            <a:r>
              <a:rPr lang="ja-JP" altLang="en-US" dirty="0" smtClean="0">
                <a:solidFill>
                  <a:prstClr val="black"/>
                </a:solidFill>
              </a:rPr>
              <a:t>設定が可能。</a:t>
            </a:r>
            <a:endParaRPr lang="ja-JP" altLang="en-US" dirty="0">
              <a:solidFill>
                <a:prstClr val="black"/>
              </a:solidFill>
            </a:endParaRPr>
          </a:p>
          <a:p>
            <a:endParaRPr lang="en-US" altLang="ja-JP" dirty="0" smtClean="0">
              <a:solidFill>
                <a:prstClr val="black"/>
              </a:solidFill>
            </a:endParaRPr>
          </a:p>
        </p:txBody>
      </p:sp>
      <p:sp>
        <p:nvSpPr>
          <p:cNvPr id="34" name="角丸四角形 33"/>
          <p:cNvSpPr/>
          <p:nvPr/>
        </p:nvSpPr>
        <p:spPr>
          <a:xfrm>
            <a:off x="971600" y="4014735"/>
            <a:ext cx="6779096" cy="996871"/>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r>
              <a:rPr lang="ja-JP" altLang="en-US" dirty="0" smtClean="0">
                <a:solidFill>
                  <a:prstClr val="black"/>
                </a:solidFill>
              </a:rPr>
              <a:t>・平成２７年から法定雇用率達成済み</a:t>
            </a:r>
            <a:endParaRPr lang="en-US" altLang="ja-JP" dirty="0" smtClean="0">
              <a:solidFill>
                <a:prstClr val="black"/>
              </a:solidFill>
            </a:endParaRPr>
          </a:p>
          <a:p>
            <a:r>
              <a:rPr lang="ja-JP" altLang="en-US" dirty="0" smtClean="0">
                <a:solidFill>
                  <a:prstClr val="black"/>
                </a:solidFill>
              </a:rPr>
              <a:t>・合理的配慮に関する研修を全職員に実施（毎年）</a:t>
            </a:r>
            <a:endParaRPr lang="en-US" altLang="ja-JP" dirty="0" smtClean="0">
              <a:solidFill>
                <a:prstClr val="black"/>
              </a:solidFill>
            </a:endParaRPr>
          </a:p>
          <a:p>
            <a:r>
              <a:rPr lang="ja-JP" altLang="en-US" dirty="0" smtClean="0">
                <a:solidFill>
                  <a:prstClr val="black"/>
                </a:solidFill>
              </a:rPr>
              <a:t>・人事課に障害を持つ職員のための相談窓口を設置</a:t>
            </a:r>
            <a:endParaRPr lang="ja-JP" altLang="en-US" dirty="0">
              <a:solidFill>
                <a:prstClr val="black"/>
              </a:solidFill>
            </a:endParaRPr>
          </a:p>
        </p:txBody>
      </p:sp>
      <p:sp>
        <p:nvSpPr>
          <p:cNvPr id="35" name="角丸四角形 34"/>
          <p:cNvSpPr/>
          <p:nvPr/>
        </p:nvSpPr>
        <p:spPr>
          <a:xfrm>
            <a:off x="1331640" y="5595410"/>
            <a:ext cx="6696744" cy="997539"/>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r>
              <a:rPr lang="ja-JP" altLang="en-US" dirty="0">
                <a:solidFill>
                  <a:prstClr val="black"/>
                </a:solidFill>
              </a:rPr>
              <a:t>・定時退庁日の設定や、会議の時間を１６時までとするなど、メリハリのある勤務時間の環境づくり、評価への反映など。</a:t>
            </a:r>
          </a:p>
          <a:p>
            <a:r>
              <a:rPr lang="ja-JP" altLang="en-US" dirty="0" smtClean="0">
                <a:solidFill>
                  <a:prstClr val="black"/>
                </a:solidFill>
              </a:rPr>
              <a:t>・</a:t>
            </a:r>
            <a:r>
              <a:rPr lang="ja-JP" altLang="en-US" dirty="0" smtClean="0">
                <a:solidFill>
                  <a:prstClr val="black"/>
                </a:solidFill>
              </a:rPr>
              <a:t>出産、育児、介護等にかかる休暇等制度の取得の推奨</a:t>
            </a:r>
            <a:endParaRPr lang="ja-JP" altLang="en-US" dirty="0">
              <a:solidFill>
                <a:prstClr val="black"/>
              </a:solidFill>
            </a:endParaRPr>
          </a:p>
        </p:txBody>
      </p:sp>
      <p:sp>
        <p:nvSpPr>
          <p:cNvPr id="32" name="角丸四角形 31"/>
          <p:cNvSpPr/>
          <p:nvPr/>
        </p:nvSpPr>
        <p:spPr>
          <a:xfrm>
            <a:off x="323529" y="1986131"/>
            <a:ext cx="6419056" cy="447260"/>
          </a:xfrm>
          <a:prstGeom prst="roundRect">
            <a:avLst/>
          </a:prstGeom>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800" dirty="0" smtClean="0">
                <a:solidFill>
                  <a:prstClr val="black"/>
                </a:solidFill>
                <a:latin typeface="ＤＦ特太ゴシック体" panose="020B0509000000000000" pitchFamily="49" charset="-128"/>
                <a:ea typeface="ＤＦ特太ゴシック体" panose="020B0509000000000000" pitchFamily="49" charset="-128"/>
              </a:rPr>
              <a:t>障害の特性に合わせた多様な働き方</a:t>
            </a:r>
            <a:endParaRPr lang="ja-JP" altLang="en-US" sz="28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33" name="角丸四角形 32"/>
          <p:cNvSpPr/>
          <p:nvPr/>
        </p:nvSpPr>
        <p:spPr>
          <a:xfrm>
            <a:off x="4078288" y="3579901"/>
            <a:ext cx="4608512" cy="447260"/>
          </a:xfrm>
          <a:prstGeom prst="roundRect">
            <a:avLst/>
          </a:prstGeom>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800" dirty="0" smtClean="0">
                <a:solidFill>
                  <a:prstClr val="black"/>
                </a:solidFill>
                <a:latin typeface="ＤＦ特太ゴシック体" panose="020B0509000000000000" pitchFamily="49" charset="-128"/>
                <a:ea typeface="ＤＦ特太ゴシック体" panose="020B0509000000000000" pitchFamily="49" charset="-128"/>
              </a:rPr>
              <a:t>障害への理解</a:t>
            </a:r>
            <a:endParaRPr lang="ja-JP" altLang="en-US" sz="28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3" name="スライド番号プレースホルダー 2"/>
          <p:cNvSpPr>
            <a:spLocks noGrp="1"/>
          </p:cNvSpPr>
          <p:nvPr>
            <p:ph type="sldNum" sz="quarter" idx="12"/>
          </p:nvPr>
        </p:nvSpPr>
        <p:spPr/>
        <p:txBody>
          <a:bodyPr/>
          <a:lstStyle/>
          <a:p>
            <a:fld id="{08DA14A4-D862-456D-8786-AE957252547D}" type="slidenum">
              <a:rPr kumimoji="1" lang="ja-JP" altLang="en-US" smtClean="0"/>
              <a:t>4</a:t>
            </a:fld>
            <a:endParaRPr kumimoji="1" lang="ja-JP" altLang="en-US" dirty="0"/>
          </a:p>
        </p:txBody>
      </p:sp>
      <p:sp>
        <p:nvSpPr>
          <p:cNvPr id="12" name="角丸四角形 11"/>
          <p:cNvSpPr/>
          <p:nvPr/>
        </p:nvSpPr>
        <p:spPr>
          <a:xfrm>
            <a:off x="457200" y="5162008"/>
            <a:ext cx="4608512" cy="447260"/>
          </a:xfrm>
          <a:prstGeom prst="roundRect">
            <a:avLst/>
          </a:prstGeom>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800" dirty="0" smtClean="0">
                <a:solidFill>
                  <a:prstClr val="black"/>
                </a:solidFill>
                <a:latin typeface="ＤＦ特太ゴシック体" panose="020B0509000000000000" pitchFamily="49" charset="-128"/>
                <a:ea typeface="ＤＦ特太ゴシック体" panose="020B0509000000000000" pitchFamily="49" charset="-128"/>
              </a:rPr>
              <a:t>仕事と家庭の両立に向けて</a:t>
            </a:r>
            <a:endParaRPr lang="ja-JP" altLang="en-US" sz="2800" dirty="0">
              <a:solidFill>
                <a:prstClr val="black"/>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69891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85750" y="-14188"/>
            <a:ext cx="8643938" cy="850900"/>
          </a:xfrm>
        </p:spPr>
        <p:txBody>
          <a:bodyPr>
            <a:normAutofit/>
          </a:bodyPr>
          <a:lstStyle/>
          <a:p>
            <a:pPr eaLnBrk="1" hangingPunct="1"/>
            <a:r>
              <a:rPr lang="ja-JP" altLang="en-US" sz="4000" dirty="0" smtClean="0">
                <a:ea typeface="HGS創英角ｺﾞｼｯｸUB" pitchFamily="50" charset="-128"/>
              </a:rPr>
              <a:t>原子力規制行政に興味がある方は</a:t>
            </a:r>
          </a:p>
        </p:txBody>
      </p:sp>
      <p:sp>
        <p:nvSpPr>
          <p:cNvPr id="44036" name="Rectangle 18"/>
          <p:cNvSpPr>
            <a:spLocks noChangeArrowheads="1"/>
          </p:cNvSpPr>
          <p:nvPr/>
        </p:nvSpPr>
        <p:spPr bwMode="auto">
          <a:xfrm>
            <a:off x="321469" y="1232697"/>
            <a:ext cx="8354987" cy="6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ja-JP" altLang="en-US" sz="3200" dirty="0" smtClean="0">
                <a:latin typeface="HGS創英角ﾎﾟｯﾌﾟ体" pitchFamily="50" charset="-128"/>
                <a:ea typeface="HGS創英角ﾎﾟｯﾌﾟ体" pitchFamily="50" charset="-128"/>
              </a:rPr>
              <a:t>原子力</a:t>
            </a:r>
            <a:r>
              <a:rPr lang="ja-JP" altLang="en-US" sz="3200" dirty="0">
                <a:latin typeface="HGS創英角ﾎﾟｯﾌﾟ体" pitchFamily="50" charset="-128"/>
                <a:ea typeface="HGS創英角ﾎﾟｯﾌﾟ体" pitchFamily="50" charset="-128"/>
              </a:rPr>
              <a:t>規制</a:t>
            </a:r>
            <a:r>
              <a:rPr lang="ja-JP" altLang="en-US" sz="3200" dirty="0" smtClean="0">
                <a:latin typeface="HGS創英角ﾎﾟｯﾌﾟ体" pitchFamily="50" charset="-128"/>
                <a:ea typeface="HGS創英角ﾎﾟｯﾌﾟ体" pitchFamily="50" charset="-128"/>
              </a:rPr>
              <a:t>委員会ホームページをご覧下さい。</a:t>
            </a:r>
            <a:endParaRPr lang="en-US" altLang="ja-JP" sz="3200" dirty="0" smtClean="0">
              <a:latin typeface="HGS創英角ﾎﾟｯﾌﾟ体" pitchFamily="50" charset="-128"/>
              <a:ea typeface="HGS創英角ﾎﾟｯﾌﾟ体" pitchFamily="50" charset="-128"/>
            </a:endParaRPr>
          </a:p>
        </p:txBody>
      </p:sp>
      <p:sp>
        <p:nvSpPr>
          <p:cNvPr id="8" name="正方形/長方形 7"/>
          <p:cNvSpPr/>
          <p:nvPr/>
        </p:nvSpPr>
        <p:spPr>
          <a:xfrm>
            <a:off x="683568" y="5542610"/>
            <a:ext cx="6641470" cy="7858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just">
              <a:defRPr/>
            </a:pPr>
            <a:r>
              <a:rPr lang="en-US" altLang="ja-JP" sz="3200" b="1" dirty="0">
                <a:solidFill>
                  <a:srgbClr val="FF0000"/>
                </a:solidFill>
                <a:latin typeface="Arial Rounded MT Bold" pitchFamily="34" charset="0"/>
                <a:ea typeface="ＪＳ平成明朝体W3" pitchFamily="49" charset="-122"/>
              </a:rPr>
              <a:t>http://www.nsr.go.jp/index.html</a:t>
            </a:r>
            <a:r>
              <a:rPr lang="ja-JP" altLang="en-US" sz="3200" b="1" dirty="0">
                <a:solidFill>
                  <a:srgbClr val="FF0000"/>
                </a:solidFill>
                <a:latin typeface="Arial Rounded MT Bold" pitchFamily="34" charset="0"/>
                <a:ea typeface="ＪＳ平成明朝体W3" pitchFamily="49" charset="-122"/>
              </a:rPr>
              <a:t>　</a:t>
            </a:r>
          </a:p>
        </p:txBody>
      </p:sp>
      <p:sp>
        <p:nvSpPr>
          <p:cNvPr id="12" name="Rectangle 18"/>
          <p:cNvSpPr>
            <a:spLocks noChangeArrowheads="1"/>
          </p:cNvSpPr>
          <p:nvPr/>
        </p:nvSpPr>
        <p:spPr bwMode="auto">
          <a:xfrm>
            <a:off x="179512" y="2132856"/>
            <a:ext cx="3548415"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ja-JP" altLang="en-US" sz="2400" dirty="0" smtClean="0">
                <a:latin typeface="HGS創英角ﾎﾟｯﾌﾟ体" pitchFamily="50" charset="-128"/>
                <a:ea typeface="HGS創英角ﾎﾟｯﾌﾟ体" pitchFamily="50" charset="-128"/>
              </a:rPr>
              <a:t>ホームページでは、</a:t>
            </a:r>
            <a:endParaRPr lang="en-US" altLang="ja-JP" sz="2400" dirty="0" smtClean="0">
              <a:latin typeface="HGS創英角ﾎﾟｯﾌﾟ体" pitchFamily="50" charset="-128"/>
              <a:ea typeface="HGS創英角ﾎﾟｯﾌﾟ体" pitchFamily="50" charset="-128"/>
            </a:endParaRPr>
          </a:p>
          <a:p>
            <a:pPr marL="273050" indent="-273050">
              <a:spcBef>
                <a:spcPct val="20000"/>
              </a:spcBef>
              <a:buFont typeface="+mj-ea"/>
              <a:buAutoNum type="circleNumDbPlain"/>
            </a:pPr>
            <a:r>
              <a:rPr lang="ja-JP" altLang="en-US" sz="2000" dirty="0" smtClean="0">
                <a:latin typeface="HGS創英角ﾎﾟｯﾌﾟ体" pitchFamily="50" charset="-128"/>
                <a:ea typeface="HGS創英角ﾎﾟｯﾌﾟ体" pitchFamily="50" charset="-128"/>
              </a:rPr>
              <a:t>規制委員会の施策や委員会が決定した事項</a:t>
            </a:r>
            <a:endParaRPr lang="en-US" altLang="ja-JP" sz="2000" dirty="0" smtClean="0">
              <a:latin typeface="HGS創英角ﾎﾟｯﾌﾟ体" pitchFamily="50" charset="-128"/>
              <a:ea typeface="HGS創英角ﾎﾟｯﾌﾟ体" pitchFamily="50" charset="-128"/>
            </a:endParaRPr>
          </a:p>
          <a:p>
            <a:pPr marL="273050" indent="-273050">
              <a:spcBef>
                <a:spcPct val="20000"/>
              </a:spcBef>
              <a:buFont typeface="+mj-ea"/>
              <a:buAutoNum type="circleNumDbPlain"/>
            </a:pPr>
            <a:r>
              <a:rPr lang="ja-JP" altLang="en-US" sz="2000" dirty="0" smtClean="0">
                <a:latin typeface="HGS創英角ﾎﾟｯﾌﾟ体" pitchFamily="50" charset="-128"/>
                <a:ea typeface="HGS創英角ﾎﾟｯﾌﾟ体" pitchFamily="50" charset="-128"/>
              </a:rPr>
              <a:t>本委員会をはじめとした</a:t>
            </a:r>
            <a:r>
              <a:rPr lang="ja-JP" altLang="en-US" sz="2000" dirty="0">
                <a:latin typeface="HGS創英角ﾎﾟｯﾌﾟ体" pitchFamily="50" charset="-128"/>
                <a:ea typeface="HGS創英角ﾎﾟｯﾌﾟ体" pitchFamily="50" charset="-128"/>
              </a:rPr>
              <a:t>　</a:t>
            </a:r>
            <a:r>
              <a:rPr lang="ja-JP" altLang="en-US" sz="2000" dirty="0" smtClean="0">
                <a:latin typeface="HGS創英角ﾎﾟｯﾌﾟ体" pitchFamily="50" charset="-128"/>
                <a:ea typeface="HGS創英角ﾎﾟｯﾌﾟ体" pitchFamily="50" charset="-128"/>
              </a:rPr>
              <a:t>各種会議の資料</a:t>
            </a:r>
            <a:endParaRPr lang="en-US" altLang="ja-JP" sz="2000" dirty="0">
              <a:latin typeface="HGS創英角ﾎﾟｯﾌﾟ体" pitchFamily="50" charset="-128"/>
              <a:ea typeface="HGS創英角ﾎﾟｯﾌﾟ体" pitchFamily="50" charset="-128"/>
            </a:endParaRPr>
          </a:p>
          <a:p>
            <a:pPr indent="-273600">
              <a:spcBef>
                <a:spcPct val="20000"/>
              </a:spcBef>
              <a:buFont typeface="+mj-ea"/>
              <a:buAutoNum type="circleNumDbPlain"/>
            </a:pPr>
            <a:r>
              <a:rPr lang="ja-JP" altLang="en-US" sz="2000" dirty="0" smtClean="0">
                <a:latin typeface="HGS創英角ﾎﾟｯﾌﾟ体" pitchFamily="50" charset="-128"/>
                <a:ea typeface="HGS創英角ﾎﾟｯﾌﾟ体" pitchFamily="50" charset="-128"/>
              </a:rPr>
              <a:t>会議や記者会見の中継</a:t>
            </a:r>
            <a:endParaRPr lang="en-US" altLang="ja-JP" sz="2000" dirty="0" smtClean="0">
              <a:latin typeface="HGS創英角ﾎﾟｯﾌﾟ体" pitchFamily="50" charset="-128"/>
              <a:ea typeface="HGS創英角ﾎﾟｯﾌﾟ体" pitchFamily="50" charset="-128"/>
            </a:endParaRPr>
          </a:p>
          <a:p>
            <a:pPr marL="273600" indent="-273600">
              <a:spcBef>
                <a:spcPct val="20000"/>
              </a:spcBef>
              <a:buFont typeface="+mj-ea"/>
              <a:buAutoNum type="circleNumDbPlain"/>
            </a:pPr>
            <a:r>
              <a:rPr lang="ja-JP" altLang="en-US" sz="2000" dirty="0" smtClean="0">
                <a:latin typeface="HGS創英角ﾎﾟｯﾌﾟ体" pitchFamily="50" charset="-128"/>
                <a:ea typeface="HGS創英角ﾎﾟｯﾌﾟ体" pitchFamily="50" charset="-128"/>
              </a:rPr>
              <a:t>規制の透明性確保のための各種取組</a:t>
            </a:r>
            <a:endParaRPr lang="en-US" altLang="ja-JP" sz="2000" dirty="0" smtClean="0">
              <a:latin typeface="HGS創英角ﾎﾟｯﾌﾟ体" pitchFamily="50" charset="-128"/>
              <a:ea typeface="HGS創英角ﾎﾟｯﾌﾟ体" pitchFamily="50" charset="-128"/>
            </a:endParaRPr>
          </a:p>
          <a:p>
            <a:pPr>
              <a:spcBef>
                <a:spcPct val="20000"/>
              </a:spcBef>
            </a:pPr>
            <a:r>
              <a:rPr lang="ja-JP" altLang="en-US" sz="2000" dirty="0" smtClean="0">
                <a:latin typeface="HGS創英角ﾎﾟｯﾌﾟ体" pitchFamily="50" charset="-128"/>
                <a:ea typeface="HGS創英角ﾎﾟｯﾌﾟ体" pitchFamily="50" charset="-128"/>
              </a:rPr>
              <a:t>などをみることができます。</a:t>
            </a:r>
            <a:endParaRPr lang="en-US" altLang="ja-JP" sz="2000" dirty="0" smtClean="0">
              <a:latin typeface="HGS創英角ﾎﾟｯﾌﾟ体" pitchFamily="50" charset="-128"/>
              <a:ea typeface="HGS創英角ﾎﾟｯﾌﾟ体"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438423"/>
            <a:ext cx="5268570" cy="2790777"/>
          </a:xfrm>
          <a:prstGeom prst="rect">
            <a:avLst/>
          </a:prstGeom>
        </p:spPr>
      </p:pic>
      <p:pic>
        <p:nvPicPr>
          <p:cNvPr id="1026" name="Picture 2" descr="D:\Users\ISHIGURO002\Desktop\QRco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190" y="5329118"/>
            <a:ext cx="1340242" cy="13402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250825" y="794923"/>
            <a:ext cx="8642350" cy="71438"/>
          </a:xfrm>
          <a:prstGeom prst="rect">
            <a:avLst/>
          </a:prstGeom>
          <a:solidFill>
            <a:schemeClr val="accent6">
              <a:lumMod val="75000"/>
            </a:schemeClr>
          </a:solidFill>
          <a:ln>
            <a:noFill/>
          </a:ln>
        </p:spPr>
        <p:txBody>
          <a:bodyPr wrap="none" anchor="ctr"/>
          <a:lstStyle/>
          <a:p>
            <a:pPr algn="ctr" fontAlgn="auto">
              <a:spcBef>
                <a:spcPct val="50000"/>
              </a:spcBef>
              <a:spcAft>
                <a:spcPts val="0"/>
              </a:spcAft>
              <a:defRPr/>
            </a:pPr>
            <a:endParaRPr lang="ja-JP" altLang="en-US" dirty="0">
              <a:ea typeface="+mn-ea"/>
            </a:endParaRPr>
          </a:p>
        </p:txBody>
      </p:sp>
      <p:sp>
        <p:nvSpPr>
          <p:cNvPr id="4" name="スライド番号プレースホルダー 3"/>
          <p:cNvSpPr>
            <a:spLocks noGrp="1"/>
          </p:cNvSpPr>
          <p:nvPr>
            <p:ph type="sldNum" sz="quarter" idx="12"/>
          </p:nvPr>
        </p:nvSpPr>
        <p:spPr/>
        <p:txBody>
          <a:bodyPr/>
          <a:lstStyle/>
          <a:p>
            <a:pPr>
              <a:defRPr/>
            </a:pPr>
            <a:fld id="{1C98D4C3-6FA3-4F73-8896-3BF0D27C0AD7}" type="slidenum">
              <a:rPr lang="en-US" altLang="ja-JP" smtClean="0"/>
              <a:pPr>
                <a:defRPr/>
              </a:pPr>
              <a:t>5</a:t>
            </a:fld>
            <a:endParaRPr lang="en-US" altLang="ja-JP" dirty="0"/>
          </a:p>
        </p:txBody>
      </p:sp>
    </p:spTree>
    <p:extLst>
      <p:ext uri="{BB962C8B-B14F-4D97-AF65-F5344CB8AC3E}">
        <p14:creationId xmlns:p14="http://schemas.microsoft.com/office/powerpoint/2010/main" val="7623084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s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16363</TotalTime>
  <Words>367</Words>
  <Application>Microsoft Office PowerPoint</Application>
  <PresentationFormat>画面に合わせる (4:3)</PresentationFormat>
  <Paragraphs>69</Paragraphs>
  <Slides>6</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6</vt:i4>
      </vt:variant>
    </vt:vector>
  </HeadingPairs>
  <TitlesOfParts>
    <vt:vector size="21" baseType="lpstr">
      <vt:lpstr>Aharoni</vt:lpstr>
      <vt:lpstr>Arial Rounded MT Bold</vt:lpstr>
      <vt:lpstr>BatangChe</vt:lpstr>
      <vt:lpstr>ＤＦ特太ゴシック体</vt:lpstr>
      <vt:lpstr>HGP創英角ｺﾞｼｯｸUB</vt:lpstr>
      <vt:lpstr>HGS創英角ｺﾞｼｯｸUB</vt:lpstr>
      <vt:lpstr>HGS創英角ﾎﾟｯﾌﾟ体</vt:lpstr>
      <vt:lpstr>ＪＳ平成明朝体W3</vt:lpstr>
      <vt:lpstr>ＭＳ Ｐゴシック</vt:lpstr>
      <vt:lpstr>Arial</vt:lpstr>
      <vt:lpstr>Calibri</vt:lpstr>
      <vt:lpstr>Times New Roman</vt:lpstr>
      <vt:lpstr>Verdana</vt:lpstr>
      <vt:lpstr>Office ​​テーマ</vt:lpstr>
      <vt:lpstr>Standard set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原子力規制行政に興味がある方は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小沼 信之（原子力安全組織準備室）</dc:creator>
  <cp:lastModifiedBy>NSR</cp:lastModifiedBy>
  <cp:revision>1362</cp:revision>
  <cp:lastPrinted>2018-11-12T04:53:54Z</cp:lastPrinted>
  <dcterms:created xsi:type="dcterms:W3CDTF">2012-06-22T03:53:26Z</dcterms:created>
  <dcterms:modified xsi:type="dcterms:W3CDTF">2018-11-20T01:54:20Z</dcterms:modified>
</cp:coreProperties>
</file>