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6"/>
  </p:notesMasterIdLst>
  <p:sldIdLst>
    <p:sldId id="256" r:id="rId2"/>
    <p:sldId id="257" r:id="rId3"/>
    <p:sldId id="258" r:id="rId4"/>
    <p:sldId id="259" r:id="rId5"/>
  </p:sldIdLst>
  <p:sldSz cx="12192000" cy="9144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FF6699"/>
    <a:srgbClr val="FFCCFF"/>
    <a:srgbClr val="CCECFF"/>
    <a:srgbClr val="FF3399"/>
    <a:srgbClr val="FFFF99"/>
    <a:srgbClr val="FFFFCC"/>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5" d="100"/>
          <a:sy n="55" d="100"/>
        </p:scale>
        <p:origin x="13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57F3B121-51BA-4A38-BB6C-05086B24ED2E}" type="datetimeFigureOut">
              <a:rPr kumimoji="1" lang="ja-JP" altLang="en-US" smtClean="0"/>
              <a:t>2018/11/26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01B7701-9497-4573-99B3-7254939D0B36}" type="slidenum">
              <a:rPr kumimoji="1" lang="ja-JP" altLang="en-US" smtClean="0"/>
              <a:t>‹#›</a:t>
            </a:fld>
            <a:endParaRPr kumimoji="1" lang="ja-JP" altLang="en-US"/>
          </a:p>
        </p:txBody>
      </p:sp>
    </p:spTree>
    <p:extLst>
      <p:ext uri="{BB962C8B-B14F-4D97-AF65-F5344CB8AC3E}">
        <p14:creationId xmlns:p14="http://schemas.microsoft.com/office/powerpoint/2010/main" val="1150032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96484"/>
            <a:ext cx="10363200" cy="3183467"/>
          </a:xfrm>
        </p:spPr>
        <p:txBody>
          <a:bodyPr anchor="b"/>
          <a:lstStyle>
            <a:lvl1pPr algn="ctr">
              <a:defRPr sz="8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4802717"/>
            <a:ext cx="9144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4245512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3620973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486834"/>
            <a:ext cx="2628900"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1" y="486834"/>
            <a:ext cx="7734300"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1030259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35843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2279653"/>
            <a:ext cx="10515600" cy="3803649"/>
          </a:xfrm>
        </p:spPr>
        <p:txBody>
          <a:bodyPr anchor="b"/>
          <a:lstStyle>
            <a:lvl1pPr>
              <a:defRPr sz="8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1" y="6119286"/>
            <a:ext cx="10515600" cy="200024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4174227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2434167"/>
            <a:ext cx="518160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2434167"/>
            <a:ext cx="518160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698973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486836"/>
            <a:ext cx="10515600"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2241551"/>
            <a:ext cx="515778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9" y="3340100"/>
            <a:ext cx="5157787"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1" y="2241551"/>
            <a:ext cx="5183188"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1" y="3340100"/>
            <a:ext cx="5183188"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232285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1319986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1644216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1316569"/>
            <a:ext cx="61722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3829781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1316569"/>
            <a:ext cx="617220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smtClean="0"/>
              <a:t>図を追加</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A616AB-35F0-4F0D-B314-8D461EF34C52}" type="datetimeFigureOut">
              <a:rPr kumimoji="1" lang="ja-JP" altLang="en-US" smtClean="0"/>
              <a:t>2018/11/26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2369077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6836"/>
            <a:ext cx="10515600"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2434167"/>
            <a:ext cx="10515600"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8475136"/>
            <a:ext cx="2743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F6A616AB-35F0-4F0D-B314-8D461EF34C52}" type="datetimeFigureOut">
              <a:rPr kumimoji="1" lang="ja-JP" altLang="en-US" smtClean="0"/>
              <a:t>2018/11/26</a:t>
            </a:fld>
            <a:endParaRPr kumimoji="1" lang="ja-JP" altLang="en-US"/>
          </a:p>
        </p:txBody>
      </p:sp>
      <p:sp>
        <p:nvSpPr>
          <p:cNvPr id="5" name="Footer Placeholder 4"/>
          <p:cNvSpPr>
            <a:spLocks noGrp="1"/>
          </p:cNvSpPr>
          <p:nvPr>
            <p:ph type="ftr" sz="quarter" idx="3"/>
          </p:nvPr>
        </p:nvSpPr>
        <p:spPr>
          <a:xfrm>
            <a:off x="4038600" y="8475136"/>
            <a:ext cx="41148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8475136"/>
            <a:ext cx="2743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6B8C8E2E-8B3D-4030-B3E6-DFFCA87D3707}" type="slidenum">
              <a:rPr kumimoji="1" lang="ja-JP" altLang="en-US" smtClean="0"/>
              <a:t>‹#›</a:t>
            </a:fld>
            <a:endParaRPr kumimoji="1" lang="ja-JP" altLang="en-US"/>
          </a:p>
        </p:txBody>
      </p:sp>
    </p:spTree>
    <p:extLst>
      <p:ext uri="{BB962C8B-B14F-4D97-AF65-F5344CB8AC3E}">
        <p14:creationId xmlns:p14="http://schemas.microsoft.com/office/powerpoint/2010/main" val="587385407"/>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2" name="角丸四角形 31"/>
          <p:cNvSpPr/>
          <p:nvPr/>
        </p:nvSpPr>
        <p:spPr>
          <a:xfrm>
            <a:off x="7869068" y="4277816"/>
            <a:ext cx="2806836" cy="3341524"/>
          </a:xfrm>
          <a:prstGeom prst="roundRect">
            <a:avLst/>
          </a:prstGeom>
          <a:solidFill>
            <a:srgbClr val="92D050"/>
          </a:solidFill>
          <a:ln w="3810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b="1" dirty="0">
                <a:solidFill>
                  <a:srgbClr val="FF0000"/>
                </a:solidFill>
              </a:rPr>
              <a:t>　　</a:t>
            </a:r>
            <a:endParaRPr lang="en-US" altLang="ja-JP" b="1" dirty="0">
              <a:solidFill>
                <a:srgbClr val="FF0000"/>
              </a:solidFill>
            </a:endParaRPr>
          </a:p>
          <a:p>
            <a:pPr algn="ctr"/>
            <a:r>
              <a:rPr lang="ja-JP" altLang="en-US" dirty="0">
                <a:solidFill>
                  <a:srgbClr val="FF0000"/>
                </a:solidFill>
              </a:rPr>
              <a:t>　　　　</a:t>
            </a:r>
            <a:endParaRPr lang="en-US" altLang="ja-JP" dirty="0">
              <a:solidFill>
                <a:srgbClr val="FF0000"/>
              </a:solidFill>
            </a:endParaRPr>
          </a:p>
        </p:txBody>
      </p:sp>
      <p:sp>
        <p:nvSpPr>
          <p:cNvPr id="31" name="角丸四角形 30"/>
          <p:cNvSpPr/>
          <p:nvPr/>
        </p:nvSpPr>
        <p:spPr>
          <a:xfrm>
            <a:off x="3984609" y="4268327"/>
            <a:ext cx="3685242" cy="3351012"/>
          </a:xfrm>
          <a:prstGeom prst="roundRect">
            <a:avLst/>
          </a:prstGeom>
          <a:solidFill>
            <a:schemeClr val="accent5">
              <a:lumMod val="60000"/>
              <a:lumOff val="4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en-US" altLang="ja-JP" dirty="0">
              <a:solidFill>
                <a:srgbClr val="FF0000"/>
              </a:solidFill>
            </a:endParaRPr>
          </a:p>
          <a:p>
            <a:pPr algn="ctr"/>
            <a:endParaRPr lang="en-US" altLang="ja-JP" dirty="0">
              <a:solidFill>
                <a:srgbClr val="FF0000"/>
              </a:solidFill>
            </a:endParaRPr>
          </a:p>
        </p:txBody>
      </p:sp>
      <p:sp>
        <p:nvSpPr>
          <p:cNvPr id="16" name="角丸四角形 15"/>
          <p:cNvSpPr/>
          <p:nvPr/>
        </p:nvSpPr>
        <p:spPr>
          <a:xfrm>
            <a:off x="1401244" y="4277815"/>
            <a:ext cx="1711399" cy="3341524"/>
          </a:xfrm>
          <a:prstGeom prst="roundRect">
            <a:avLst/>
          </a:prstGeom>
          <a:solidFill>
            <a:schemeClr val="accent5">
              <a:lumMod val="60000"/>
              <a:lumOff val="4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dirty="0">
              <a:solidFill>
                <a:schemeClr val="tx1"/>
              </a:solidFill>
            </a:endParaRPr>
          </a:p>
        </p:txBody>
      </p:sp>
      <p:sp>
        <p:nvSpPr>
          <p:cNvPr id="29" name="左矢印 28"/>
          <p:cNvSpPr/>
          <p:nvPr/>
        </p:nvSpPr>
        <p:spPr>
          <a:xfrm rot="16200000">
            <a:off x="4875911" y="7855609"/>
            <a:ext cx="507094" cy="530671"/>
          </a:xfrm>
          <a:prstGeom prst="leftArrow">
            <a:avLst/>
          </a:prstGeom>
          <a:solidFill>
            <a:schemeClr val="accent5">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30" name="左矢印 29"/>
          <p:cNvSpPr/>
          <p:nvPr/>
        </p:nvSpPr>
        <p:spPr>
          <a:xfrm rot="16200000">
            <a:off x="8945472" y="7861191"/>
            <a:ext cx="495287" cy="501323"/>
          </a:xfrm>
          <a:prstGeom prst="leftArrow">
            <a:avLst/>
          </a:prstGeom>
          <a:solidFill>
            <a:schemeClr val="accent6"/>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34" name="角丸四角形 33"/>
          <p:cNvSpPr/>
          <p:nvPr/>
        </p:nvSpPr>
        <p:spPr>
          <a:xfrm>
            <a:off x="3984610" y="3660817"/>
            <a:ext cx="6685220" cy="51716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spAutoFit/>
          </a:bodyPr>
          <a:lstStyle/>
          <a:p>
            <a:pPr algn="ctr"/>
            <a:r>
              <a:rPr lang="en-US" altLang="ja-JP" sz="1350" b="1" dirty="0">
                <a:solidFill>
                  <a:schemeClr val="tx1"/>
                </a:solidFill>
              </a:rPr>
              <a:t>【</a:t>
            </a:r>
            <a:r>
              <a:rPr lang="ja-JP" altLang="en-US" sz="1350" b="1" dirty="0">
                <a:solidFill>
                  <a:schemeClr val="tx1"/>
                </a:solidFill>
              </a:rPr>
              <a:t>募集対象</a:t>
            </a:r>
            <a:r>
              <a:rPr lang="en-US" altLang="ja-JP" sz="1350" b="1" dirty="0">
                <a:solidFill>
                  <a:schemeClr val="tx1"/>
                </a:solidFill>
              </a:rPr>
              <a:t>】</a:t>
            </a:r>
          </a:p>
          <a:p>
            <a:pPr algn="ctr"/>
            <a:r>
              <a:rPr lang="ja-JP" altLang="en-US" sz="1350" b="1" dirty="0">
                <a:solidFill>
                  <a:srgbClr val="FF0000"/>
                </a:solidFill>
              </a:rPr>
              <a:t>障害者に限定</a:t>
            </a:r>
            <a:endParaRPr lang="en-US" altLang="ja-JP" sz="1350" b="1" dirty="0">
              <a:solidFill>
                <a:srgbClr val="FF0000"/>
              </a:solidFill>
            </a:endParaRPr>
          </a:p>
        </p:txBody>
      </p:sp>
      <p:sp>
        <p:nvSpPr>
          <p:cNvPr id="37" name="角丸四角形 36"/>
          <p:cNvSpPr/>
          <p:nvPr/>
        </p:nvSpPr>
        <p:spPr>
          <a:xfrm rot="5400000">
            <a:off x="2009684" y="3989013"/>
            <a:ext cx="422702" cy="1360854"/>
          </a:xfrm>
          <a:prstGeom prst="roundRect">
            <a:avLst/>
          </a:prstGeom>
          <a:solidFill>
            <a:schemeClr val="bg1"/>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51435" tIns="25718" rIns="51435" bIns="25718" numCol="1" spcCol="0" rtlCol="0" fromWordArt="0" anchor="ctr" anchorCtr="0" forceAA="0" compatLnSpc="1">
            <a:prstTxWarp prst="textNoShape">
              <a:avLst/>
            </a:prstTxWarp>
            <a:noAutofit/>
          </a:bodyPr>
          <a:lstStyle/>
          <a:p>
            <a:pPr algn="ctr"/>
            <a:r>
              <a:rPr lang="ja-JP" altLang="en-US" sz="1350" dirty="0">
                <a:solidFill>
                  <a:schemeClr val="tx1"/>
                </a:solidFill>
              </a:rPr>
              <a:t>人事院</a:t>
            </a:r>
          </a:p>
        </p:txBody>
      </p:sp>
      <p:sp>
        <p:nvSpPr>
          <p:cNvPr id="38" name="角丸四角形 37"/>
          <p:cNvSpPr/>
          <p:nvPr/>
        </p:nvSpPr>
        <p:spPr>
          <a:xfrm>
            <a:off x="1401245" y="3648187"/>
            <a:ext cx="1711399" cy="51716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spAutoFit/>
          </a:bodyPr>
          <a:lstStyle/>
          <a:p>
            <a:pPr algn="ctr"/>
            <a:r>
              <a:rPr lang="en-US" altLang="ja-JP" sz="1350" dirty="0">
                <a:solidFill>
                  <a:schemeClr val="tx1"/>
                </a:solidFill>
              </a:rPr>
              <a:t>【</a:t>
            </a:r>
            <a:r>
              <a:rPr lang="ja-JP" altLang="en-US" sz="1350" dirty="0">
                <a:solidFill>
                  <a:schemeClr val="tx1"/>
                </a:solidFill>
              </a:rPr>
              <a:t>募集対象</a:t>
            </a:r>
            <a:r>
              <a:rPr lang="en-US" altLang="ja-JP" sz="1350" dirty="0">
                <a:solidFill>
                  <a:schemeClr val="tx1"/>
                </a:solidFill>
              </a:rPr>
              <a:t>】</a:t>
            </a:r>
          </a:p>
          <a:p>
            <a:pPr algn="ctr"/>
            <a:r>
              <a:rPr lang="ja-JP" altLang="en-US" sz="1350" dirty="0">
                <a:solidFill>
                  <a:schemeClr val="tx1"/>
                </a:solidFill>
              </a:rPr>
              <a:t>限定なし</a:t>
            </a:r>
            <a:endParaRPr lang="en-US" altLang="ja-JP" sz="1350" dirty="0">
              <a:solidFill>
                <a:schemeClr val="tx1"/>
              </a:solidFill>
            </a:endParaRPr>
          </a:p>
        </p:txBody>
      </p:sp>
      <p:sp>
        <p:nvSpPr>
          <p:cNvPr id="39" name="角丸四角形 38"/>
          <p:cNvSpPr/>
          <p:nvPr/>
        </p:nvSpPr>
        <p:spPr>
          <a:xfrm>
            <a:off x="6208392" y="5013156"/>
            <a:ext cx="1057762" cy="2251836"/>
          </a:xfrm>
          <a:prstGeom prst="roundRect">
            <a:avLst/>
          </a:prstGeom>
          <a:solidFill>
            <a:schemeClr val="bg1"/>
          </a:solidFill>
          <a:ln w="38100">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b="1" dirty="0">
                <a:solidFill>
                  <a:srgbClr val="FF0000"/>
                </a:solidFill>
              </a:rPr>
              <a:t>　</a:t>
            </a:r>
            <a:r>
              <a:rPr lang="ja-JP" altLang="en-US" b="1" dirty="0" smtClean="0">
                <a:solidFill>
                  <a:srgbClr val="FF0000"/>
                </a:solidFill>
              </a:rPr>
              <a:t> </a:t>
            </a:r>
            <a:r>
              <a:rPr lang="ja-JP" altLang="en-US" b="1" dirty="0">
                <a:solidFill>
                  <a:srgbClr val="FF0000"/>
                </a:solidFill>
              </a:rPr>
              <a:t>②</a:t>
            </a:r>
            <a:r>
              <a:rPr lang="ja-JP" altLang="en-US" b="1" dirty="0" smtClean="0">
                <a:solidFill>
                  <a:srgbClr val="FF0000"/>
                </a:solidFill>
              </a:rPr>
              <a:t>個  別  選  考</a:t>
            </a:r>
            <a:r>
              <a:rPr lang="ja-JP" altLang="en-US" b="1" dirty="0">
                <a:solidFill>
                  <a:srgbClr val="FF0000"/>
                </a:solidFill>
              </a:rPr>
              <a:t>　　　　　</a:t>
            </a:r>
          </a:p>
        </p:txBody>
      </p:sp>
      <p:sp>
        <p:nvSpPr>
          <p:cNvPr id="40" name="角丸四角形 39"/>
          <p:cNvSpPr/>
          <p:nvPr/>
        </p:nvSpPr>
        <p:spPr>
          <a:xfrm>
            <a:off x="4366401" y="5013156"/>
            <a:ext cx="1114429" cy="2247866"/>
          </a:xfrm>
          <a:prstGeom prst="roundRect">
            <a:avLst/>
          </a:prstGeom>
          <a:solidFill>
            <a:schemeClr val="bg1"/>
          </a:solidFill>
          <a:ln w="38100" cmpd="sng">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b="1" dirty="0" smtClean="0">
                <a:solidFill>
                  <a:srgbClr val="FF0000"/>
                </a:solidFill>
              </a:rPr>
              <a:t>各府省採用面接  </a:t>
            </a:r>
            <a:endParaRPr lang="en-US" altLang="ja-JP" b="1" dirty="0" smtClean="0">
              <a:solidFill>
                <a:srgbClr val="FF0000"/>
              </a:solidFill>
            </a:endParaRPr>
          </a:p>
          <a:p>
            <a:pPr algn="ctr"/>
            <a:r>
              <a:rPr lang="ja-JP" altLang="en-US" b="1" dirty="0" smtClean="0">
                <a:solidFill>
                  <a:srgbClr val="FF0000"/>
                </a:solidFill>
              </a:rPr>
              <a:t>＋</a:t>
            </a:r>
            <a:endParaRPr lang="en-US" altLang="ja-JP" b="1" dirty="0" smtClean="0">
              <a:solidFill>
                <a:srgbClr val="FF0000"/>
              </a:solidFill>
            </a:endParaRPr>
          </a:p>
          <a:p>
            <a:pPr algn="ctr"/>
            <a:r>
              <a:rPr lang="ja-JP" altLang="en-US" b="1" dirty="0" smtClean="0">
                <a:solidFill>
                  <a:srgbClr val="FF0000"/>
                </a:solidFill>
              </a:rPr>
              <a:t>統一筆記試験</a:t>
            </a:r>
            <a:endParaRPr lang="ja-JP" altLang="en-US" b="1" dirty="0">
              <a:solidFill>
                <a:srgbClr val="FF0000"/>
              </a:solidFill>
            </a:endParaRPr>
          </a:p>
        </p:txBody>
      </p:sp>
      <p:sp>
        <p:nvSpPr>
          <p:cNvPr id="41" name="角丸四角形 40"/>
          <p:cNvSpPr/>
          <p:nvPr/>
        </p:nvSpPr>
        <p:spPr>
          <a:xfrm>
            <a:off x="7869068" y="8440837"/>
            <a:ext cx="2825910" cy="586033"/>
          </a:xfrm>
          <a:prstGeom prst="roundRect">
            <a:avLst/>
          </a:prstGeom>
          <a:solidFill>
            <a:srgbClr val="92D050"/>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en-US" altLang="ja-JP" sz="1350" b="1" dirty="0">
              <a:solidFill>
                <a:schemeClr val="tx1"/>
              </a:solidFill>
            </a:endParaRPr>
          </a:p>
        </p:txBody>
      </p:sp>
      <p:sp>
        <p:nvSpPr>
          <p:cNvPr id="42" name="角丸四角形 41"/>
          <p:cNvSpPr/>
          <p:nvPr/>
        </p:nvSpPr>
        <p:spPr>
          <a:xfrm>
            <a:off x="1381125" y="8447562"/>
            <a:ext cx="6288726" cy="586033"/>
          </a:xfrm>
          <a:prstGeom prst="roundRect">
            <a:avLst/>
          </a:prstGeom>
          <a:solidFill>
            <a:schemeClr val="accent5">
              <a:lumMod val="60000"/>
              <a:lumOff val="4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en-US" altLang="ja-JP" sz="1350" b="1" dirty="0">
              <a:solidFill>
                <a:schemeClr val="tx1"/>
              </a:solidFill>
            </a:endParaRPr>
          </a:p>
        </p:txBody>
      </p:sp>
      <p:sp>
        <p:nvSpPr>
          <p:cNvPr id="44" name="角丸四角形 43"/>
          <p:cNvSpPr/>
          <p:nvPr/>
        </p:nvSpPr>
        <p:spPr>
          <a:xfrm>
            <a:off x="3683000" y="3391634"/>
            <a:ext cx="7280275" cy="4397611"/>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en-US" altLang="ja-JP" dirty="0">
              <a:solidFill>
                <a:srgbClr val="FF0000"/>
              </a:solidFill>
            </a:endParaRPr>
          </a:p>
        </p:txBody>
      </p:sp>
      <p:sp>
        <p:nvSpPr>
          <p:cNvPr id="47" name="左矢印 46"/>
          <p:cNvSpPr/>
          <p:nvPr/>
        </p:nvSpPr>
        <p:spPr>
          <a:xfrm rot="15991031">
            <a:off x="5555216" y="2818883"/>
            <a:ext cx="1444930" cy="529747"/>
          </a:xfrm>
          <a:prstGeom prst="leftArrow">
            <a:avLst>
              <a:gd name="adj1" fmla="val 47364"/>
              <a:gd name="adj2" fmla="val 50000"/>
            </a:avLst>
          </a:prstGeom>
          <a:solidFill>
            <a:schemeClr val="accent1">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48" name="左矢印 47"/>
          <p:cNvSpPr/>
          <p:nvPr/>
        </p:nvSpPr>
        <p:spPr>
          <a:xfrm rot="15453973">
            <a:off x="7801365" y="2823888"/>
            <a:ext cx="1474028" cy="502563"/>
          </a:xfrm>
          <a:prstGeom prst="leftArrow">
            <a:avLst>
              <a:gd name="adj1" fmla="val 45591"/>
              <a:gd name="adj2" fmla="val 50000"/>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49" name="左矢印 48"/>
          <p:cNvSpPr/>
          <p:nvPr/>
        </p:nvSpPr>
        <p:spPr>
          <a:xfrm rot="16200000">
            <a:off x="3057561" y="7846519"/>
            <a:ext cx="495288" cy="530671"/>
          </a:xfrm>
          <a:prstGeom prst="leftArrow">
            <a:avLst/>
          </a:prstGeom>
          <a:solidFill>
            <a:schemeClr val="accent5">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35" name="角丸四角形 34"/>
          <p:cNvSpPr/>
          <p:nvPr/>
        </p:nvSpPr>
        <p:spPr>
          <a:xfrm rot="5400000">
            <a:off x="6548111" y="4125156"/>
            <a:ext cx="399233" cy="1057762"/>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51435" tIns="25718" rIns="51435" bIns="25718" numCol="1" spcCol="0" rtlCol="0" fromWordArt="0" anchor="ctr" anchorCtr="0" forceAA="0" compatLnSpc="1">
            <a:prstTxWarp prst="textNoShape">
              <a:avLst/>
            </a:prstTxWarp>
            <a:noAutofit/>
          </a:bodyPr>
          <a:lstStyle/>
          <a:p>
            <a:pPr algn="ctr"/>
            <a:r>
              <a:rPr lang="ja-JP" altLang="en-US" sz="1350" dirty="0">
                <a:solidFill>
                  <a:schemeClr val="tx1"/>
                </a:solidFill>
              </a:rPr>
              <a:t>各府省</a:t>
            </a:r>
          </a:p>
        </p:txBody>
      </p:sp>
      <p:sp>
        <p:nvSpPr>
          <p:cNvPr id="36" name="角丸四角形 35"/>
          <p:cNvSpPr/>
          <p:nvPr/>
        </p:nvSpPr>
        <p:spPr>
          <a:xfrm rot="5400000">
            <a:off x="4723999" y="4100491"/>
            <a:ext cx="399233" cy="1114429"/>
          </a:xfrm>
          <a:prstGeom prst="roundRect">
            <a:avLst/>
          </a:prstGeom>
          <a:solidFill>
            <a:schemeClr val="bg1"/>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51435" tIns="25718" rIns="51435" bIns="25718" numCol="1" spcCol="0" rtlCol="0" fromWordArt="0" anchor="ctr" anchorCtr="0" forceAA="0" compatLnSpc="1">
            <a:prstTxWarp prst="textNoShape">
              <a:avLst/>
            </a:prstTxWarp>
            <a:noAutofit/>
          </a:bodyPr>
          <a:lstStyle/>
          <a:p>
            <a:pPr algn="ctr"/>
            <a:r>
              <a:rPr lang="ja-JP" altLang="en-US" sz="1350" dirty="0" smtClean="0">
                <a:solidFill>
                  <a:schemeClr val="tx1"/>
                </a:solidFill>
              </a:rPr>
              <a:t>人事院</a:t>
            </a:r>
            <a:endParaRPr lang="en-US" altLang="ja-JP" sz="1350" dirty="0" smtClean="0">
              <a:solidFill>
                <a:schemeClr val="tx1"/>
              </a:solidFill>
            </a:endParaRPr>
          </a:p>
          <a:p>
            <a:pPr algn="ctr"/>
            <a:r>
              <a:rPr lang="ja-JP" altLang="en-US" sz="1350" dirty="0" smtClean="0">
                <a:solidFill>
                  <a:schemeClr val="tx1"/>
                </a:solidFill>
              </a:rPr>
              <a:t>各府省</a:t>
            </a:r>
            <a:endParaRPr lang="ja-JP" altLang="en-US" sz="1350" dirty="0">
              <a:solidFill>
                <a:schemeClr val="tx1"/>
              </a:solidFill>
            </a:endParaRPr>
          </a:p>
        </p:txBody>
      </p:sp>
      <p:sp>
        <p:nvSpPr>
          <p:cNvPr id="22" name="角丸四角形 21"/>
          <p:cNvSpPr/>
          <p:nvPr/>
        </p:nvSpPr>
        <p:spPr>
          <a:xfrm rot="5400000">
            <a:off x="9105878" y="3486514"/>
            <a:ext cx="399233" cy="2342385"/>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51435" tIns="25718" rIns="51435" bIns="25718" numCol="1" spcCol="0" rtlCol="0" fromWordArt="0" anchor="ctr" anchorCtr="0" forceAA="0" compatLnSpc="1">
            <a:prstTxWarp prst="textNoShape">
              <a:avLst/>
            </a:prstTxWarp>
            <a:noAutofit/>
          </a:bodyPr>
          <a:lstStyle/>
          <a:p>
            <a:pPr algn="ctr"/>
            <a:r>
              <a:rPr lang="ja-JP" altLang="en-US" sz="1350" dirty="0">
                <a:solidFill>
                  <a:schemeClr val="tx1"/>
                </a:solidFill>
              </a:rPr>
              <a:t>各府省</a:t>
            </a:r>
          </a:p>
        </p:txBody>
      </p:sp>
      <p:sp>
        <p:nvSpPr>
          <p:cNvPr id="52" name="角丸四角形 51"/>
          <p:cNvSpPr/>
          <p:nvPr/>
        </p:nvSpPr>
        <p:spPr>
          <a:xfrm>
            <a:off x="2742570" y="1538167"/>
            <a:ext cx="6614056" cy="578281"/>
          </a:xfrm>
          <a:prstGeom prst="roundRect">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ja-JP" altLang="en-US" sz="2000" b="1" dirty="0" smtClean="0">
                <a:solidFill>
                  <a:schemeClr val="tx1"/>
                </a:solidFill>
                <a:latin typeface="ＭＳ ゴシック" panose="020B0609070205080204" pitchFamily="49" charset="-128"/>
                <a:ea typeface="ＭＳ ゴシック" panose="020B0609070205080204" pitchFamily="49" charset="-128"/>
              </a:rPr>
              <a:t>採用計画による採用計画数：</a:t>
            </a:r>
            <a:r>
              <a:rPr lang="en-US" altLang="ja-JP" sz="2000" b="1" dirty="0" smtClean="0">
                <a:solidFill>
                  <a:schemeClr val="tx1"/>
                </a:solidFill>
                <a:latin typeface="ＭＳ ゴシック" panose="020B0609070205080204" pitchFamily="49" charset="-128"/>
                <a:ea typeface="ＭＳ ゴシック" panose="020B0609070205080204" pitchFamily="49" charset="-128"/>
              </a:rPr>
              <a:t>4,072.5</a:t>
            </a:r>
            <a:r>
              <a:rPr lang="ja-JP" altLang="en-US" sz="2000" b="1" dirty="0" smtClean="0">
                <a:solidFill>
                  <a:schemeClr val="tx1"/>
                </a:solidFill>
                <a:latin typeface="ＭＳ ゴシック" panose="020B0609070205080204" pitchFamily="49" charset="-128"/>
                <a:ea typeface="ＭＳ ゴシック" panose="020B0609070205080204" pitchFamily="49" charset="-128"/>
              </a:rPr>
              <a:t>人</a:t>
            </a:r>
            <a:endParaRPr lang="en-US" altLang="ja-JP" sz="2000" b="1" dirty="0">
              <a:solidFill>
                <a:schemeClr val="tx1"/>
              </a:solidFill>
              <a:latin typeface="ＭＳ ゴシック" panose="020B0609070205080204" pitchFamily="49" charset="-128"/>
              <a:ea typeface="ＭＳ ゴシック" panose="020B0609070205080204" pitchFamily="49" charset="-128"/>
            </a:endParaRPr>
          </a:p>
        </p:txBody>
      </p:sp>
      <p:sp>
        <p:nvSpPr>
          <p:cNvPr id="28" name="左矢印 27"/>
          <p:cNvSpPr/>
          <p:nvPr/>
        </p:nvSpPr>
        <p:spPr>
          <a:xfrm rot="18958838">
            <a:off x="2132429" y="2664837"/>
            <a:ext cx="1642679" cy="482120"/>
          </a:xfrm>
          <a:prstGeom prst="leftArrow">
            <a:avLst/>
          </a:prstGeom>
          <a:solidFill>
            <a:schemeClr val="accent1">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53" name="左矢印 52"/>
          <p:cNvSpPr/>
          <p:nvPr/>
        </p:nvSpPr>
        <p:spPr>
          <a:xfrm rot="16200000">
            <a:off x="4154853" y="2804745"/>
            <a:ext cx="1456597" cy="571503"/>
          </a:xfrm>
          <a:prstGeom prst="leftArrow">
            <a:avLst>
              <a:gd name="adj1" fmla="val 35714"/>
              <a:gd name="adj2" fmla="val 50000"/>
            </a:avLst>
          </a:prstGeom>
          <a:solidFill>
            <a:schemeClr val="accent1">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4" name="横巻き 3"/>
          <p:cNvSpPr/>
          <p:nvPr/>
        </p:nvSpPr>
        <p:spPr>
          <a:xfrm>
            <a:off x="1019175" y="148146"/>
            <a:ext cx="10172700" cy="1219975"/>
          </a:xfrm>
          <a:prstGeom prst="horizontalScroll">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rPr>
              <a:t>障害をお持ちの方を</a:t>
            </a:r>
            <a:r>
              <a:rPr lang="ja-JP" altLang="en-US" sz="2400" dirty="0">
                <a:solidFill>
                  <a:schemeClr val="tx1"/>
                </a:solidFill>
                <a:latin typeface="HGP創英角ｺﾞｼｯｸUB" panose="020B0900000000000000" pitchFamily="50" charset="-128"/>
                <a:ea typeface="HGP創英角ｺﾞｼｯｸUB" panose="020B0900000000000000" pitchFamily="50" charset="-128"/>
              </a:rPr>
              <a:t>対象とした新たな採用の枠組みについて</a:t>
            </a:r>
          </a:p>
        </p:txBody>
      </p:sp>
      <p:sp>
        <p:nvSpPr>
          <p:cNvPr id="25" name="角丸四角形 24"/>
          <p:cNvSpPr/>
          <p:nvPr/>
        </p:nvSpPr>
        <p:spPr>
          <a:xfrm>
            <a:off x="8134303" y="5013156"/>
            <a:ext cx="2342384" cy="2251836"/>
          </a:xfrm>
          <a:prstGeom prst="roundRect">
            <a:avLst/>
          </a:prstGeom>
          <a:solidFill>
            <a:schemeClr val="bg1"/>
          </a:solidFill>
          <a:ln w="3810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b="1" dirty="0">
                <a:solidFill>
                  <a:srgbClr val="FF0000"/>
                </a:solidFill>
              </a:rPr>
              <a:t>　</a:t>
            </a:r>
            <a:r>
              <a:rPr lang="ja-JP" altLang="en-US" b="1" dirty="0" smtClean="0">
                <a:solidFill>
                  <a:srgbClr val="FF0000"/>
                </a:solidFill>
              </a:rPr>
              <a:t> ③非常勤採用</a:t>
            </a:r>
            <a:r>
              <a:rPr lang="ja-JP" altLang="en-US" b="1" dirty="0">
                <a:solidFill>
                  <a:srgbClr val="FF0000"/>
                </a:solidFill>
              </a:rPr>
              <a:t>　　　　　</a:t>
            </a:r>
          </a:p>
        </p:txBody>
      </p:sp>
      <p:sp>
        <p:nvSpPr>
          <p:cNvPr id="26" name="角丸四角形 25"/>
          <p:cNvSpPr/>
          <p:nvPr/>
        </p:nvSpPr>
        <p:spPr>
          <a:xfrm>
            <a:off x="1540608" y="5013156"/>
            <a:ext cx="1360854" cy="2247866"/>
          </a:xfrm>
          <a:prstGeom prst="roundRect">
            <a:avLst/>
          </a:prstGeom>
          <a:solidFill>
            <a:schemeClr val="bg1"/>
          </a:solidFill>
          <a:ln w="38100" cmpd="sng">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b="1" dirty="0" smtClean="0">
                <a:solidFill>
                  <a:schemeClr val="tx1"/>
                </a:solidFill>
              </a:rPr>
              <a:t>採 用 試 験</a:t>
            </a:r>
            <a:endParaRPr lang="ja-JP" altLang="en-US" b="1" dirty="0">
              <a:solidFill>
                <a:schemeClr val="tx1"/>
              </a:solidFill>
            </a:endParaRPr>
          </a:p>
        </p:txBody>
      </p:sp>
      <p:sp>
        <p:nvSpPr>
          <p:cNvPr id="27" name="角丸四角形 26"/>
          <p:cNvSpPr/>
          <p:nvPr/>
        </p:nvSpPr>
        <p:spPr>
          <a:xfrm>
            <a:off x="3711911" y="8531367"/>
            <a:ext cx="1711399" cy="444181"/>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ja-JP" altLang="en-US" b="1" dirty="0" smtClean="0">
                <a:solidFill>
                  <a:schemeClr val="tx1"/>
                </a:solidFill>
              </a:rPr>
              <a:t>常勤職員</a:t>
            </a:r>
            <a:endParaRPr lang="en-US" altLang="ja-JP" b="1" dirty="0">
              <a:solidFill>
                <a:schemeClr val="tx1"/>
              </a:solidFill>
            </a:endParaRPr>
          </a:p>
        </p:txBody>
      </p:sp>
      <p:sp>
        <p:nvSpPr>
          <p:cNvPr id="33" name="角丸四角形 32"/>
          <p:cNvSpPr/>
          <p:nvPr/>
        </p:nvSpPr>
        <p:spPr>
          <a:xfrm>
            <a:off x="8301473" y="8508469"/>
            <a:ext cx="1711399" cy="444181"/>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ja-JP" altLang="en-US" b="1" dirty="0" smtClean="0">
                <a:solidFill>
                  <a:schemeClr val="tx1"/>
                </a:solidFill>
              </a:rPr>
              <a:t>非常勤職員</a:t>
            </a:r>
            <a:endParaRPr lang="en-US" altLang="ja-JP" b="1" dirty="0">
              <a:solidFill>
                <a:schemeClr val="tx1"/>
              </a:solidFill>
            </a:endParaRPr>
          </a:p>
        </p:txBody>
      </p:sp>
      <p:sp>
        <p:nvSpPr>
          <p:cNvPr id="2" name="正方形/長方形 1"/>
          <p:cNvSpPr/>
          <p:nvPr/>
        </p:nvSpPr>
        <p:spPr>
          <a:xfrm>
            <a:off x="4753549" y="5091604"/>
            <a:ext cx="340132" cy="377009"/>
          </a:xfrm>
          <a:prstGeom prst="rect">
            <a:avLst/>
          </a:prstGeom>
          <a:no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4777395" y="5203698"/>
            <a:ext cx="304781" cy="286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①</a:t>
            </a:r>
            <a:endParaRPr kumimoji="1" lang="ja-JP" altLang="en-US" dirty="0">
              <a:solidFill>
                <a:srgbClr val="FF0000"/>
              </a:solidFill>
            </a:endParaRPr>
          </a:p>
        </p:txBody>
      </p:sp>
    </p:spTree>
    <p:extLst>
      <p:ext uri="{BB962C8B-B14F-4D97-AF65-F5344CB8AC3E}">
        <p14:creationId xmlns:p14="http://schemas.microsoft.com/office/powerpoint/2010/main" val="3015473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横巻き 3"/>
          <p:cNvSpPr/>
          <p:nvPr/>
        </p:nvSpPr>
        <p:spPr>
          <a:xfrm>
            <a:off x="1019175" y="148146"/>
            <a:ext cx="10172700" cy="1219975"/>
          </a:xfrm>
          <a:prstGeom prst="horizontalScroll">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rPr>
              <a:t>障害者選考試験の概要（試験日程と受験資格）</a:t>
            </a:r>
            <a:endParaRPr lang="ja-JP" altLang="en-US" sz="2400" dirty="0">
              <a:solidFill>
                <a:schemeClr val="tx1"/>
              </a:solidFill>
              <a:latin typeface="HGP創英角ｺﾞｼｯｸUB" panose="020B0900000000000000" pitchFamily="50" charset="-128"/>
              <a:ea typeface="HGP創英角ｺﾞｼｯｸUB" panose="020B09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611322845"/>
              </p:ext>
            </p:extLst>
          </p:nvPr>
        </p:nvGraphicFramePr>
        <p:xfrm>
          <a:off x="419100" y="1688164"/>
          <a:ext cx="11113477" cy="2444220"/>
        </p:xfrm>
        <a:graphic>
          <a:graphicData uri="http://schemas.openxmlformats.org/drawingml/2006/table">
            <a:tbl>
              <a:tblPr firstRow="1">
                <a:tableStyleId>{616DA210-FB5B-4158-B5E0-FEB733F419BA}</a:tableStyleId>
              </a:tblPr>
              <a:tblGrid>
                <a:gridCol w="2780831">
                  <a:extLst>
                    <a:ext uri="{9D8B030D-6E8A-4147-A177-3AD203B41FA5}">
                      <a16:colId xmlns:a16="http://schemas.microsoft.com/office/drawing/2014/main" val="470049106"/>
                    </a:ext>
                  </a:extLst>
                </a:gridCol>
                <a:gridCol w="8332646">
                  <a:extLst>
                    <a:ext uri="{9D8B030D-6E8A-4147-A177-3AD203B41FA5}">
                      <a16:colId xmlns:a16="http://schemas.microsoft.com/office/drawing/2014/main" val="22232412"/>
                    </a:ext>
                  </a:extLst>
                </a:gridCol>
              </a:tblGrid>
              <a:tr h="407370">
                <a:tc gridSpan="2">
                  <a:txBody>
                    <a:bodyPr/>
                    <a:lstStyle/>
                    <a:p>
                      <a:pPr algn="l"/>
                      <a:r>
                        <a:rPr kumimoji="1" lang="ja-JP" altLang="en-US" sz="1800" dirty="0" smtClean="0"/>
                        <a:t>試験日程</a:t>
                      </a:r>
                      <a:endParaRPr kumimoji="1" lang="ja-JP" altLang="en-US" sz="1800" dirty="0"/>
                    </a:p>
                  </a:txBody>
                  <a:tcPr anchor="ctr">
                    <a:solidFill>
                      <a:schemeClr val="bg1"/>
                    </a:solidFill>
                  </a:tcPr>
                </a:tc>
                <a:tc hMerge="1">
                  <a:txBody>
                    <a:bodyPr/>
                    <a:lstStyle/>
                    <a:p>
                      <a:endParaRPr kumimoji="1" lang="ja-JP" altLang="en-US" sz="1200" dirty="0"/>
                    </a:p>
                  </a:txBody>
                  <a:tcPr anchor="ctr"/>
                </a:tc>
                <a:extLst>
                  <a:ext uri="{0D108BD9-81ED-4DB2-BD59-A6C34878D82A}">
                    <a16:rowId xmlns:a16="http://schemas.microsoft.com/office/drawing/2014/main" val="3231162936"/>
                  </a:ext>
                </a:extLst>
              </a:tr>
              <a:tr h="407370">
                <a:tc>
                  <a:txBody>
                    <a:bodyPr/>
                    <a:lstStyle/>
                    <a:p>
                      <a:r>
                        <a:rPr kumimoji="1" lang="ja-JP" altLang="en-US" sz="1800" dirty="0" smtClean="0">
                          <a:latin typeface="游ゴシック 本文"/>
                        </a:rPr>
                        <a:t>受験申込受付期間</a:t>
                      </a:r>
                      <a:endParaRPr kumimoji="1" lang="ja-JP" altLang="en-US" sz="1800" dirty="0">
                        <a:latin typeface="游ゴシック 本文"/>
                      </a:endParaRPr>
                    </a:p>
                  </a:txBody>
                  <a:tcPr anchor="ctr">
                    <a:solidFill>
                      <a:schemeClr val="bg1"/>
                    </a:solidFill>
                  </a:tcPr>
                </a:tc>
                <a:tc>
                  <a:txBody>
                    <a:bodyPr/>
                    <a:lstStyle/>
                    <a:p>
                      <a:r>
                        <a:rPr kumimoji="1" lang="ja-JP" altLang="en-US" sz="1800" dirty="0" smtClean="0"/>
                        <a:t>２０１８（平成３０）年</a:t>
                      </a:r>
                      <a:r>
                        <a:rPr kumimoji="1" lang="ja-JP" altLang="en-US" sz="1800" b="1" dirty="0" smtClean="0"/>
                        <a:t>１２月　３日（月）～１２月１４日（金）</a:t>
                      </a:r>
                      <a:endParaRPr kumimoji="1" lang="ja-JP" altLang="en-US" sz="1800" b="1" dirty="0"/>
                    </a:p>
                  </a:txBody>
                  <a:tcPr anchor="ctr">
                    <a:solidFill>
                      <a:schemeClr val="bg1"/>
                    </a:solidFill>
                  </a:tcPr>
                </a:tc>
                <a:extLst>
                  <a:ext uri="{0D108BD9-81ED-4DB2-BD59-A6C34878D82A}">
                    <a16:rowId xmlns:a16="http://schemas.microsoft.com/office/drawing/2014/main" val="522509350"/>
                  </a:ext>
                </a:extLst>
              </a:tr>
              <a:tr h="407370">
                <a:tc>
                  <a:txBody>
                    <a:bodyPr/>
                    <a:lstStyle/>
                    <a:p>
                      <a:r>
                        <a:rPr kumimoji="1" lang="ja-JP" altLang="en-US" sz="1800" dirty="0" smtClean="0">
                          <a:latin typeface="游ゴシック 本文"/>
                        </a:rPr>
                        <a:t>第１次選考日</a:t>
                      </a:r>
                      <a:endParaRPr kumimoji="1" lang="ja-JP" altLang="en-US" sz="1800" dirty="0">
                        <a:latin typeface="游ゴシック 本文"/>
                      </a:endParaRPr>
                    </a:p>
                  </a:txBody>
                  <a:tcPr anchor="ctr">
                    <a:solidFill>
                      <a:schemeClr val="bg1"/>
                    </a:solidFill>
                  </a:tcPr>
                </a:tc>
                <a:tc>
                  <a:txBody>
                    <a:bodyPr/>
                    <a:lstStyle/>
                    <a:p>
                      <a:r>
                        <a:rPr kumimoji="1" lang="ja-JP" altLang="en-US" sz="1800" dirty="0" smtClean="0"/>
                        <a:t>２０１９（平成３１）年　</a:t>
                      </a:r>
                      <a:r>
                        <a:rPr kumimoji="1" lang="ja-JP" altLang="en-US" sz="1800" b="1" dirty="0" smtClean="0"/>
                        <a:t>２月　３日（日）</a:t>
                      </a:r>
                      <a:endParaRPr kumimoji="1" lang="ja-JP" altLang="en-US" sz="1800" b="1" dirty="0"/>
                    </a:p>
                  </a:txBody>
                  <a:tcPr anchor="ctr">
                    <a:solidFill>
                      <a:schemeClr val="bg1"/>
                    </a:solidFill>
                  </a:tcPr>
                </a:tc>
                <a:extLst>
                  <a:ext uri="{0D108BD9-81ED-4DB2-BD59-A6C34878D82A}">
                    <a16:rowId xmlns:a16="http://schemas.microsoft.com/office/drawing/2014/main" val="986618127"/>
                  </a:ext>
                </a:extLst>
              </a:tr>
              <a:tr h="407370">
                <a:tc>
                  <a:txBody>
                    <a:bodyPr/>
                    <a:lstStyle/>
                    <a:p>
                      <a:r>
                        <a:rPr kumimoji="1" lang="ja-JP" altLang="en-US" sz="1800" dirty="0" smtClean="0">
                          <a:latin typeface="游ゴシック 本文"/>
                        </a:rPr>
                        <a:t>第１次選考通過者発表日</a:t>
                      </a:r>
                      <a:endParaRPr kumimoji="1" lang="ja-JP" altLang="en-US" sz="1800" dirty="0">
                        <a:latin typeface="游ゴシック 本文"/>
                      </a:endParaRPr>
                    </a:p>
                  </a:txBody>
                  <a:tcPr anchor="ctr">
                    <a:solidFill>
                      <a:schemeClr val="bg1"/>
                    </a:solidFill>
                  </a:tcPr>
                </a:tc>
                <a:tc>
                  <a:txBody>
                    <a:bodyPr/>
                    <a:lstStyle/>
                    <a:p>
                      <a:r>
                        <a:rPr kumimoji="1" lang="ja-JP" altLang="en-US" sz="1800" dirty="0" smtClean="0"/>
                        <a:t>２０１９（平成３１）年　２月２２日（金）</a:t>
                      </a:r>
                      <a:endParaRPr kumimoji="1" lang="ja-JP" altLang="en-US" sz="1800" dirty="0"/>
                    </a:p>
                  </a:txBody>
                  <a:tcPr anchor="ctr">
                    <a:solidFill>
                      <a:schemeClr val="bg1"/>
                    </a:solidFill>
                  </a:tcPr>
                </a:tc>
                <a:extLst>
                  <a:ext uri="{0D108BD9-81ED-4DB2-BD59-A6C34878D82A}">
                    <a16:rowId xmlns:a16="http://schemas.microsoft.com/office/drawing/2014/main" val="1606969647"/>
                  </a:ext>
                </a:extLst>
              </a:tr>
              <a:tr h="407370">
                <a:tc>
                  <a:txBody>
                    <a:bodyPr/>
                    <a:lstStyle/>
                    <a:p>
                      <a:r>
                        <a:rPr kumimoji="1" lang="ja-JP" altLang="en-US" sz="1800" dirty="0" smtClean="0">
                          <a:latin typeface="游ゴシック 本文"/>
                        </a:rPr>
                        <a:t>第２次選考日</a:t>
                      </a:r>
                      <a:endParaRPr kumimoji="1" lang="ja-JP" altLang="en-US" sz="1800" dirty="0">
                        <a:latin typeface="游ゴシック 本文"/>
                      </a:endParaRPr>
                    </a:p>
                  </a:txBody>
                  <a:tcPr anchor="ctr">
                    <a:solidFill>
                      <a:schemeClr val="bg1"/>
                    </a:solidFill>
                  </a:tcPr>
                </a:tc>
                <a:tc>
                  <a:txBody>
                    <a:bodyPr/>
                    <a:lstStyle/>
                    <a:p>
                      <a:r>
                        <a:rPr kumimoji="1" lang="ja-JP" altLang="en-US" sz="1800" dirty="0" smtClean="0"/>
                        <a:t>２０１９（平成３１）年　</a:t>
                      </a:r>
                      <a:r>
                        <a:rPr kumimoji="1" lang="ja-JP" altLang="en-US" sz="1800" b="1" dirty="0" smtClean="0"/>
                        <a:t>２月２７日（水）～　３月１３日（水）</a:t>
                      </a:r>
                      <a:endParaRPr kumimoji="1" lang="ja-JP" altLang="en-US" sz="1800" b="1" dirty="0"/>
                    </a:p>
                  </a:txBody>
                  <a:tcPr anchor="ctr">
                    <a:solidFill>
                      <a:schemeClr val="bg1"/>
                    </a:solidFill>
                  </a:tcPr>
                </a:tc>
                <a:extLst>
                  <a:ext uri="{0D108BD9-81ED-4DB2-BD59-A6C34878D82A}">
                    <a16:rowId xmlns:a16="http://schemas.microsoft.com/office/drawing/2014/main" val="1717138003"/>
                  </a:ext>
                </a:extLst>
              </a:tr>
              <a:tr h="407370">
                <a:tc>
                  <a:txBody>
                    <a:bodyPr/>
                    <a:lstStyle/>
                    <a:p>
                      <a:r>
                        <a:rPr kumimoji="1" lang="ja-JP" altLang="en-US" sz="1800" dirty="0" smtClean="0">
                          <a:latin typeface="游ゴシック 本文"/>
                        </a:rPr>
                        <a:t>合格者発表日</a:t>
                      </a:r>
                      <a:endParaRPr kumimoji="1" lang="ja-JP" altLang="en-US" sz="1800" dirty="0">
                        <a:latin typeface="游ゴシック 本文"/>
                      </a:endParaRPr>
                    </a:p>
                  </a:txBody>
                  <a:tcPr anchor="ctr">
                    <a:solidFill>
                      <a:schemeClr val="bg1"/>
                    </a:solidFill>
                  </a:tcPr>
                </a:tc>
                <a:tc>
                  <a:txBody>
                    <a:bodyPr/>
                    <a:lstStyle/>
                    <a:p>
                      <a:r>
                        <a:rPr kumimoji="1" lang="ja-JP" altLang="en-US" sz="1800" dirty="0" smtClean="0"/>
                        <a:t>２０１９（平成３１）年　３月２２日（金）</a:t>
                      </a:r>
                      <a:endParaRPr kumimoji="1" lang="ja-JP" altLang="en-US" sz="1800" dirty="0"/>
                    </a:p>
                  </a:txBody>
                  <a:tcPr anchor="ctr">
                    <a:solidFill>
                      <a:schemeClr val="bg1"/>
                    </a:solidFill>
                  </a:tcPr>
                </a:tc>
                <a:extLst>
                  <a:ext uri="{0D108BD9-81ED-4DB2-BD59-A6C34878D82A}">
                    <a16:rowId xmlns:a16="http://schemas.microsoft.com/office/drawing/2014/main" val="424507244"/>
                  </a:ext>
                </a:extLst>
              </a:tr>
            </a:tbl>
          </a:graphicData>
        </a:graphic>
      </p:graphicFrame>
      <p:sp>
        <p:nvSpPr>
          <p:cNvPr id="6" name="正方形/長方形 5"/>
          <p:cNvSpPr/>
          <p:nvPr/>
        </p:nvSpPr>
        <p:spPr>
          <a:xfrm>
            <a:off x="419100" y="4454236"/>
            <a:ext cx="11133991" cy="4461164"/>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72000" rtlCol="0" anchor="t"/>
          <a:lstStyle/>
          <a:p>
            <a:r>
              <a:rPr kumimoji="1" lang="ja-JP" altLang="en-US" sz="2000" b="1" dirty="0">
                <a:solidFill>
                  <a:sysClr val="windowText" lastClr="000000"/>
                </a:solidFill>
              </a:rPr>
              <a:t>受験資格</a:t>
            </a:r>
            <a:r>
              <a:rPr kumimoji="1" lang="ja-JP" altLang="en-US" sz="2000" dirty="0">
                <a:solidFill>
                  <a:sysClr val="windowText" lastClr="000000"/>
                </a:solidFill>
              </a:rPr>
              <a:t>　次の要件（１）及び（２）を満たす</a:t>
            </a:r>
            <a:r>
              <a:rPr kumimoji="1" lang="ja-JP" altLang="en-US" sz="2000" dirty="0" smtClean="0">
                <a:solidFill>
                  <a:sysClr val="windowText" lastClr="000000"/>
                </a:solidFill>
              </a:rPr>
              <a:t>者</a:t>
            </a:r>
            <a:endParaRPr kumimoji="1" lang="en-US" altLang="ja-JP" sz="2000" dirty="0" smtClean="0">
              <a:solidFill>
                <a:sysClr val="windowText" lastClr="000000"/>
              </a:solidFill>
            </a:endParaRPr>
          </a:p>
          <a:p>
            <a:pPr marL="266700" indent="-266700"/>
            <a:r>
              <a:rPr kumimoji="1" lang="ja-JP" altLang="en-US" sz="2000" dirty="0" smtClean="0">
                <a:solidFill>
                  <a:sysClr val="windowText" lastClr="000000"/>
                </a:solidFill>
              </a:rPr>
              <a:t>（１）</a:t>
            </a:r>
            <a:r>
              <a:rPr kumimoji="1" lang="ja-JP" altLang="en-US" sz="2000" dirty="0">
                <a:solidFill>
                  <a:sysClr val="windowText" lastClr="000000"/>
                </a:solidFill>
              </a:rPr>
              <a:t>次に掲げる手帳等の交付を受けている者　</a:t>
            </a:r>
          </a:p>
          <a:p>
            <a:pPr marL="266700" indent="95250"/>
            <a:r>
              <a:rPr kumimoji="1" lang="en-US" altLang="ja-JP" sz="2000" dirty="0">
                <a:solidFill>
                  <a:sysClr val="windowText" lastClr="000000"/>
                </a:solidFill>
              </a:rPr>
              <a:t>※</a:t>
            </a:r>
            <a:r>
              <a:rPr kumimoji="1" lang="ja-JP" altLang="en-US" sz="2000" dirty="0">
                <a:solidFill>
                  <a:sysClr val="windowText" lastClr="000000"/>
                </a:solidFill>
              </a:rPr>
              <a:t>　下記の手帳等は</a:t>
            </a:r>
            <a:r>
              <a:rPr kumimoji="1" lang="ja-JP" altLang="en-US" sz="2000" b="1" dirty="0">
                <a:solidFill>
                  <a:sysClr val="windowText" lastClr="000000"/>
                </a:solidFill>
              </a:rPr>
              <a:t>受験申込日及び受験日当日において</a:t>
            </a:r>
            <a:r>
              <a:rPr kumimoji="1" lang="ja-JP" altLang="en-US" sz="2000" b="1" dirty="0">
                <a:solidFill>
                  <a:schemeClr val="tx1"/>
                </a:solidFill>
              </a:rPr>
              <a:t>有効</a:t>
            </a:r>
            <a:r>
              <a:rPr kumimoji="1" lang="ja-JP" altLang="en-US" sz="2000" b="1" dirty="0">
                <a:solidFill>
                  <a:sysClr val="windowText" lastClr="000000"/>
                </a:solidFill>
              </a:rPr>
              <a:t>であることが必要</a:t>
            </a:r>
            <a:r>
              <a:rPr kumimoji="1" lang="ja-JP" altLang="en-US" sz="2000" dirty="0">
                <a:solidFill>
                  <a:sysClr val="windowText" lastClr="000000"/>
                </a:solidFill>
              </a:rPr>
              <a:t>です。</a:t>
            </a:r>
          </a:p>
          <a:p>
            <a:pPr marL="542925" indent="-180975"/>
            <a:r>
              <a:rPr kumimoji="1" lang="ja-JP" altLang="en-US" sz="2000" dirty="0">
                <a:solidFill>
                  <a:sysClr val="windowText" lastClr="000000"/>
                </a:solidFill>
              </a:rPr>
              <a:t>ア　</a:t>
            </a:r>
            <a:r>
              <a:rPr kumimoji="1" lang="ja-JP" altLang="en-US" sz="2000" b="1" dirty="0">
                <a:solidFill>
                  <a:srgbClr val="FF0000"/>
                </a:solidFill>
              </a:rPr>
              <a:t>身体障害者手帳</a:t>
            </a:r>
            <a:r>
              <a:rPr kumimoji="1" lang="ja-JP" altLang="en-US" sz="2000" dirty="0">
                <a:solidFill>
                  <a:sysClr val="windowText" lastClr="000000"/>
                </a:solidFill>
              </a:rPr>
              <a:t>又は都道府県知事の定める医師（以下「指定医」という。）若しくは産業医による障害者の雇用の促進等に関する法律別表に掲げる身体障害を有する旨の診断書・意見書（心臓、じん臓、呼吸器、ぼうこう若しくは直腸、小腸、ヒト免疫不全ウイルスによる免疫又は</a:t>
            </a:r>
            <a:r>
              <a:rPr kumimoji="1" lang="ja-JP" altLang="en-US" sz="2000" dirty="0" smtClean="0">
                <a:solidFill>
                  <a:sysClr val="windowText" lastClr="000000"/>
                </a:solidFill>
              </a:rPr>
              <a:t>肝臓の</a:t>
            </a:r>
            <a:r>
              <a:rPr kumimoji="1" lang="ja-JP" altLang="en-US" sz="2000" dirty="0">
                <a:solidFill>
                  <a:sysClr val="windowText" lastClr="000000"/>
                </a:solidFill>
              </a:rPr>
              <a:t>機能の障害については、指定医によるものに限る。）</a:t>
            </a:r>
          </a:p>
          <a:p>
            <a:pPr marL="542925" indent="-180975"/>
            <a:r>
              <a:rPr kumimoji="1" lang="ja-JP" altLang="en-US" sz="2000" dirty="0">
                <a:solidFill>
                  <a:sysClr val="windowText" lastClr="000000"/>
                </a:solidFill>
              </a:rPr>
              <a:t>イ　都道府県知事若しくは政令指定都市市長が交付する</a:t>
            </a:r>
            <a:r>
              <a:rPr kumimoji="1" lang="ja-JP" altLang="en-US" sz="2000" b="1" dirty="0">
                <a:solidFill>
                  <a:srgbClr val="FF0000"/>
                </a:solidFill>
              </a:rPr>
              <a:t>療育手帳</a:t>
            </a:r>
            <a:r>
              <a:rPr kumimoji="1" lang="ja-JP" altLang="en-US" sz="2000" dirty="0">
                <a:solidFill>
                  <a:sysClr val="windowText" lastClr="000000"/>
                </a:solidFill>
              </a:rPr>
              <a:t>又は児童相談所、知的障害者更生相談所、精神保健福祉センター、精神保健指定医若しくは障害者職業センターによる知的障害者であることの判定書</a:t>
            </a:r>
          </a:p>
          <a:p>
            <a:pPr marL="542925" indent="-180975"/>
            <a:r>
              <a:rPr kumimoji="1" lang="ja-JP" altLang="en-US" sz="2000" dirty="0">
                <a:solidFill>
                  <a:sysClr val="windowText" lastClr="000000"/>
                </a:solidFill>
              </a:rPr>
              <a:t>ウ　</a:t>
            </a:r>
            <a:r>
              <a:rPr kumimoji="1" lang="ja-JP" altLang="en-US" sz="2000" b="1" dirty="0">
                <a:solidFill>
                  <a:srgbClr val="FF0000"/>
                </a:solidFill>
              </a:rPr>
              <a:t>精神障害者保健福祉</a:t>
            </a:r>
            <a:r>
              <a:rPr kumimoji="1" lang="ja-JP" altLang="en-US" sz="2000" b="1" dirty="0" smtClean="0">
                <a:solidFill>
                  <a:srgbClr val="FF0000"/>
                </a:solidFill>
              </a:rPr>
              <a:t>手帳</a:t>
            </a:r>
            <a:endParaRPr kumimoji="1" lang="en-US" altLang="ja-JP" sz="2000" b="1" dirty="0" smtClean="0">
              <a:solidFill>
                <a:srgbClr val="FF0000"/>
              </a:solidFill>
            </a:endParaRPr>
          </a:p>
          <a:p>
            <a:pPr marL="542925" indent="-542925"/>
            <a:r>
              <a:rPr kumimoji="1" lang="ja-JP" altLang="en-US" sz="2000" dirty="0" smtClean="0">
                <a:solidFill>
                  <a:sysClr val="windowText" lastClr="000000"/>
                </a:solidFill>
              </a:rPr>
              <a:t>（２）</a:t>
            </a:r>
            <a:r>
              <a:rPr kumimoji="1" lang="ja-JP" altLang="en-US" sz="2000" b="1" dirty="0" smtClean="0">
                <a:solidFill>
                  <a:sysClr val="windowText" lastClr="000000"/>
                </a:solidFill>
              </a:rPr>
              <a:t>１９５９（昭和３４）年</a:t>
            </a:r>
            <a:r>
              <a:rPr kumimoji="1" lang="ja-JP" altLang="en-US" sz="2000" b="1" dirty="0">
                <a:solidFill>
                  <a:sysClr val="windowText" lastClr="000000"/>
                </a:solidFill>
              </a:rPr>
              <a:t>４月２日以降</a:t>
            </a:r>
            <a:r>
              <a:rPr kumimoji="1" lang="ja-JP" altLang="en-US" sz="2000" dirty="0">
                <a:solidFill>
                  <a:sysClr val="windowText" lastClr="000000"/>
                </a:solidFill>
              </a:rPr>
              <a:t>に生まれた者</a:t>
            </a:r>
            <a:r>
              <a:rPr kumimoji="1" lang="ja-JP" altLang="en-US" sz="2000" dirty="0" smtClean="0">
                <a:solidFill>
                  <a:sysClr val="windowText" lastClr="000000"/>
                </a:solidFill>
              </a:rPr>
              <a:t>（</a:t>
            </a:r>
            <a:r>
              <a:rPr kumimoji="1" lang="ja-JP" altLang="en-US" sz="2000" dirty="0" smtClean="0">
                <a:solidFill>
                  <a:sysClr val="windowText" lastClr="000000"/>
                </a:solidFill>
                <a:latin typeface="+mn-ea"/>
              </a:rPr>
              <a:t>平成</a:t>
            </a:r>
            <a:r>
              <a:rPr kumimoji="1" lang="en-US" altLang="ja-JP" sz="2000" dirty="0" smtClean="0">
                <a:solidFill>
                  <a:sysClr val="windowText" lastClr="000000"/>
                </a:solidFill>
                <a:latin typeface="+mn-ea"/>
              </a:rPr>
              <a:t>30</a:t>
            </a:r>
            <a:r>
              <a:rPr kumimoji="1" lang="ja-JP" altLang="en-US" sz="2000" dirty="0" smtClean="0">
                <a:solidFill>
                  <a:sysClr val="windowText" lastClr="000000"/>
                </a:solidFill>
                <a:latin typeface="+mn-ea"/>
              </a:rPr>
              <a:t>年４月１日に</a:t>
            </a:r>
            <a:r>
              <a:rPr kumimoji="1" lang="ja-JP" altLang="en-US" sz="2000" dirty="0" smtClean="0">
                <a:solidFill>
                  <a:sysClr val="windowText" lastClr="000000"/>
                </a:solidFill>
              </a:rPr>
              <a:t>おいて、学校</a:t>
            </a:r>
            <a:r>
              <a:rPr kumimoji="1" lang="ja-JP" altLang="en-US" sz="2000" dirty="0">
                <a:solidFill>
                  <a:sysClr val="windowText" lastClr="000000"/>
                </a:solidFill>
              </a:rPr>
              <a:t>教育法に定める</a:t>
            </a:r>
            <a:r>
              <a:rPr kumimoji="1" lang="ja-JP" altLang="en-US" sz="2000" b="1" dirty="0">
                <a:solidFill>
                  <a:sysClr val="windowText" lastClr="000000"/>
                </a:solidFill>
              </a:rPr>
              <a:t>義務教育を終了した日から起算して２年以上</a:t>
            </a:r>
            <a:r>
              <a:rPr kumimoji="1" lang="ja-JP" altLang="en-US" sz="2000" dirty="0">
                <a:solidFill>
                  <a:sysClr val="windowText" lastClr="000000"/>
                </a:solidFill>
              </a:rPr>
              <a:t>の者に限る。）</a:t>
            </a:r>
            <a:endParaRPr kumimoji="1" lang="en-US" altLang="ja-JP" sz="2000" dirty="0">
              <a:solidFill>
                <a:sysClr val="windowText" lastClr="000000"/>
              </a:solidFill>
            </a:endParaRPr>
          </a:p>
          <a:p>
            <a:pPr marL="542925" indent="-180975"/>
            <a:endParaRPr kumimoji="1" lang="ja-JP" altLang="en-US" sz="2000" dirty="0">
              <a:solidFill>
                <a:sysClr val="windowText" lastClr="000000"/>
              </a:solidFill>
            </a:endParaRPr>
          </a:p>
          <a:p>
            <a:endParaRPr kumimoji="1" lang="ja-JP" altLang="en-US" sz="1200" dirty="0">
              <a:solidFill>
                <a:sysClr val="windowText" lastClr="000000"/>
              </a:solidFill>
            </a:endParaRPr>
          </a:p>
        </p:txBody>
      </p:sp>
      <p:sp>
        <p:nvSpPr>
          <p:cNvPr id="7" name="正方形/長方形 6"/>
          <p:cNvSpPr/>
          <p:nvPr/>
        </p:nvSpPr>
        <p:spPr>
          <a:xfrm>
            <a:off x="3124199" y="5080000"/>
            <a:ext cx="1359877" cy="368300"/>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5715000" y="2056347"/>
            <a:ext cx="4432300" cy="397623"/>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4800600" y="5080000"/>
            <a:ext cx="1473200" cy="355600"/>
          </a:xfrm>
          <a:prstGeom prst="rect">
            <a:avLst/>
          </a:prstGeom>
          <a:no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5715000" y="2554674"/>
            <a:ext cx="2032000" cy="355600"/>
          </a:xfrm>
          <a:prstGeom prst="rect">
            <a:avLst/>
          </a:prstGeom>
          <a:no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5715000" y="3330244"/>
            <a:ext cx="4432300" cy="355600"/>
          </a:xfrm>
          <a:prstGeom prst="rect">
            <a:avLst/>
          </a:prstGeom>
          <a:no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7931150" y="4328720"/>
            <a:ext cx="4077677" cy="647700"/>
          </a:xfrm>
          <a:prstGeom prst="roundRect">
            <a:avLst/>
          </a:prstGeom>
          <a:solidFill>
            <a:schemeClr val="bg1"/>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0000"/>
                </a:solidFill>
              </a:rPr>
              <a:t>受験資格の確認をお願いします</a:t>
            </a:r>
            <a:endParaRPr kumimoji="1" lang="ja-JP" altLang="en-US" b="1" dirty="0">
              <a:solidFill>
                <a:srgbClr val="FF0000"/>
              </a:solidFill>
            </a:endParaRPr>
          </a:p>
        </p:txBody>
      </p:sp>
    </p:spTree>
    <p:extLst>
      <p:ext uri="{BB962C8B-B14F-4D97-AF65-F5344CB8AC3E}">
        <p14:creationId xmlns:p14="http://schemas.microsoft.com/office/powerpoint/2010/main" val="5304981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748348171"/>
              </p:ext>
            </p:extLst>
          </p:nvPr>
        </p:nvGraphicFramePr>
        <p:xfrm>
          <a:off x="545125" y="1649046"/>
          <a:ext cx="11412414" cy="3626554"/>
        </p:xfrm>
        <a:graphic>
          <a:graphicData uri="http://schemas.openxmlformats.org/drawingml/2006/table">
            <a:tbl>
              <a:tblPr firstRow="1">
                <a:tableStyleId>{616DA210-FB5B-4158-B5E0-FEB733F419BA}</a:tableStyleId>
              </a:tblPr>
              <a:tblGrid>
                <a:gridCol w="1853628">
                  <a:extLst>
                    <a:ext uri="{9D8B030D-6E8A-4147-A177-3AD203B41FA5}">
                      <a16:colId xmlns:a16="http://schemas.microsoft.com/office/drawing/2014/main" val="470049106"/>
                    </a:ext>
                  </a:extLst>
                </a:gridCol>
                <a:gridCol w="2304350">
                  <a:extLst>
                    <a:ext uri="{9D8B030D-6E8A-4147-A177-3AD203B41FA5}">
                      <a16:colId xmlns:a16="http://schemas.microsoft.com/office/drawing/2014/main" val="22232412"/>
                    </a:ext>
                  </a:extLst>
                </a:gridCol>
                <a:gridCol w="1980034">
                  <a:extLst>
                    <a:ext uri="{9D8B030D-6E8A-4147-A177-3AD203B41FA5}">
                      <a16:colId xmlns:a16="http://schemas.microsoft.com/office/drawing/2014/main" val="4059339628"/>
                    </a:ext>
                  </a:extLst>
                </a:gridCol>
                <a:gridCol w="5274402">
                  <a:extLst>
                    <a:ext uri="{9D8B030D-6E8A-4147-A177-3AD203B41FA5}">
                      <a16:colId xmlns:a16="http://schemas.microsoft.com/office/drawing/2014/main" val="3728273837"/>
                    </a:ext>
                  </a:extLst>
                </a:gridCol>
              </a:tblGrid>
              <a:tr h="414866">
                <a:tc gridSpan="4">
                  <a:txBody>
                    <a:bodyPr/>
                    <a:lstStyle/>
                    <a:p>
                      <a:pPr algn="l"/>
                      <a:r>
                        <a:rPr kumimoji="1" lang="ja-JP" altLang="en-US" sz="1800" dirty="0" smtClean="0"/>
                        <a:t>試験種目</a:t>
                      </a:r>
                      <a:endParaRPr kumimoji="1" lang="ja-JP" altLang="en-US" sz="1800" dirty="0"/>
                    </a:p>
                  </a:txBody>
                  <a:tcPr anchor="ctr">
                    <a:solidFill>
                      <a:schemeClr val="bg1"/>
                    </a:solidFill>
                  </a:tcPr>
                </a:tc>
                <a:tc hMerge="1">
                  <a:txBody>
                    <a:bodyPr/>
                    <a:lstStyle/>
                    <a:p>
                      <a:endParaRPr kumimoji="1" lang="ja-JP" altLang="en-US" sz="1200" dirty="0"/>
                    </a:p>
                  </a:txBody>
                  <a:tcPr anchor="ctr"/>
                </a:tc>
                <a:tc hMerge="1">
                  <a:txBody>
                    <a:bodyPr/>
                    <a:lstStyle/>
                    <a:p>
                      <a:endParaRPr kumimoji="1" lang="ja-JP" altLang="en-US"/>
                    </a:p>
                  </a:txBody>
                  <a:tcPr/>
                </a:tc>
                <a:tc hMerge="1">
                  <a:txBody>
                    <a:bodyPr/>
                    <a:lstStyle/>
                    <a:p>
                      <a:pPr algn="l"/>
                      <a:endParaRPr kumimoji="1" lang="ja-JP" altLang="en-US" sz="1200" dirty="0"/>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3231162936"/>
                  </a:ext>
                </a:extLst>
              </a:tr>
              <a:tr h="556937">
                <a:tc>
                  <a:txBody>
                    <a:bodyPr/>
                    <a:lstStyle/>
                    <a:p>
                      <a:r>
                        <a:rPr kumimoji="1" lang="ja-JP" altLang="en-US" sz="1800" dirty="0" smtClean="0"/>
                        <a:t>選考段階</a:t>
                      </a:r>
                      <a:endParaRPr kumimoji="1" lang="ja-JP" altLang="en-US" sz="1800" dirty="0"/>
                    </a:p>
                  </a:txBody>
                  <a:tcPr anchor="ctr">
                    <a:solidFill>
                      <a:schemeClr val="bg1"/>
                    </a:solidFill>
                  </a:tcPr>
                </a:tc>
                <a:tc>
                  <a:txBody>
                    <a:bodyPr/>
                    <a:lstStyle/>
                    <a:p>
                      <a:r>
                        <a:rPr kumimoji="1" lang="ja-JP" altLang="en-US" sz="1800" dirty="0" smtClean="0"/>
                        <a:t>試験種目</a:t>
                      </a:r>
                      <a:endParaRPr kumimoji="1" lang="ja-JP" altLang="en-US" sz="1800" dirty="0"/>
                    </a:p>
                  </a:txBody>
                  <a:tcPr anchor="ctr">
                    <a:solidFill>
                      <a:schemeClr val="bg1"/>
                    </a:solidFill>
                  </a:tcPr>
                </a:tc>
                <a:tc>
                  <a:txBody>
                    <a:bodyPr/>
                    <a:lstStyle/>
                    <a:p>
                      <a:r>
                        <a:rPr kumimoji="1" lang="ja-JP" altLang="en-US" sz="1800" dirty="0" smtClean="0"/>
                        <a:t>解答題数</a:t>
                      </a:r>
                      <a:endParaRPr kumimoji="1" lang="en-US" altLang="ja-JP" sz="1800" dirty="0" smtClean="0"/>
                    </a:p>
                    <a:p>
                      <a:r>
                        <a:rPr kumimoji="1" lang="ja-JP" altLang="en-US" sz="1800" dirty="0" smtClean="0"/>
                        <a:t>解答時間</a:t>
                      </a:r>
                      <a:endParaRPr kumimoji="1" lang="ja-JP" altLang="en-US" sz="1800" dirty="0"/>
                    </a:p>
                  </a:txBody>
                  <a:tcPr anchor="ctr">
                    <a:solidFill>
                      <a:schemeClr val="bg1"/>
                    </a:solidFill>
                  </a:tcPr>
                </a:tc>
                <a:tc>
                  <a:txBody>
                    <a:bodyPr/>
                    <a:lstStyle/>
                    <a:p>
                      <a:r>
                        <a:rPr kumimoji="1" lang="ja-JP" altLang="en-US" sz="1800" dirty="0" smtClean="0"/>
                        <a:t>内容</a:t>
                      </a:r>
                      <a:endParaRPr kumimoji="1" lang="ja-JP" altLang="en-US" sz="1800" dirty="0"/>
                    </a:p>
                  </a:txBody>
                  <a:tcPr anchor="ctr">
                    <a:solidFill>
                      <a:schemeClr val="bg1"/>
                    </a:solidFill>
                  </a:tcPr>
                </a:tc>
                <a:extLst>
                  <a:ext uri="{0D108BD9-81ED-4DB2-BD59-A6C34878D82A}">
                    <a16:rowId xmlns:a16="http://schemas.microsoft.com/office/drawing/2014/main" val="1259056197"/>
                  </a:ext>
                </a:extLst>
              </a:tr>
              <a:tr h="945326">
                <a:tc rowSpan="2">
                  <a:txBody>
                    <a:bodyPr/>
                    <a:lstStyle/>
                    <a:p>
                      <a:r>
                        <a:rPr kumimoji="1" lang="ja-JP" altLang="en-US" sz="1800" dirty="0" smtClean="0"/>
                        <a:t>第１次選考</a:t>
                      </a:r>
                      <a:endParaRPr kumimoji="1" lang="ja-JP" altLang="en-US" sz="1800" dirty="0"/>
                    </a:p>
                  </a:txBody>
                  <a:tcPr anchor="ctr">
                    <a:solidFill>
                      <a:schemeClr val="bg1"/>
                    </a:solidFill>
                  </a:tcPr>
                </a:tc>
                <a:tc>
                  <a:txBody>
                    <a:bodyPr/>
                    <a:lstStyle/>
                    <a:p>
                      <a:r>
                        <a:rPr kumimoji="1" lang="ja-JP" altLang="en-US" sz="1800" b="1" dirty="0" smtClean="0"/>
                        <a:t>基礎能力試験</a:t>
                      </a:r>
                      <a:endParaRPr kumimoji="1" lang="en-US" altLang="ja-JP" sz="1800" b="1" dirty="0" smtClean="0"/>
                    </a:p>
                    <a:p>
                      <a:r>
                        <a:rPr kumimoji="1" lang="ja-JP" altLang="en-US" sz="1800" b="1" dirty="0" smtClean="0"/>
                        <a:t>（多肢選択式）</a:t>
                      </a:r>
                      <a:endParaRPr kumimoji="1" lang="ja-JP" altLang="en-US" sz="1800" b="1" dirty="0"/>
                    </a:p>
                  </a:txBody>
                  <a:tcPr anchor="ctr">
                    <a:solidFill>
                      <a:schemeClr val="bg1"/>
                    </a:solidFill>
                  </a:tcPr>
                </a:tc>
                <a:tc>
                  <a:txBody>
                    <a:bodyPr/>
                    <a:lstStyle/>
                    <a:p>
                      <a:r>
                        <a:rPr kumimoji="1" lang="ja-JP" altLang="en-US" sz="1800" dirty="0" smtClean="0"/>
                        <a:t>３０題</a:t>
                      </a:r>
                      <a:endParaRPr kumimoji="1" lang="en-US" altLang="ja-JP" sz="1800" dirty="0" smtClean="0"/>
                    </a:p>
                    <a:p>
                      <a:r>
                        <a:rPr kumimoji="1" lang="ja-JP" altLang="en-US" sz="1800" dirty="0" smtClean="0"/>
                        <a:t>１時間３０分</a:t>
                      </a:r>
                      <a:endParaRPr kumimoji="1" lang="ja-JP" altLang="en-US" sz="1800" dirty="0"/>
                    </a:p>
                  </a:txBody>
                  <a:tcPr anchor="ctr">
                    <a:solidFill>
                      <a:schemeClr val="bg1"/>
                    </a:solidFill>
                  </a:tcPr>
                </a:tc>
                <a:tc>
                  <a:txBody>
                    <a:bodyPr/>
                    <a:lstStyle/>
                    <a:p>
                      <a:r>
                        <a:rPr kumimoji="1" lang="ja-JP" altLang="en-US" sz="1800" dirty="0" smtClean="0"/>
                        <a:t>公務員として必要な基礎的な能力（知能及び知識）についての筆記試験</a:t>
                      </a:r>
                      <a:endParaRPr kumimoji="1" lang="en-US" altLang="ja-JP" sz="1800" dirty="0" smtClean="0"/>
                    </a:p>
                    <a:p>
                      <a:r>
                        <a:rPr kumimoji="1" lang="ja-JP" altLang="en-US" sz="1800" dirty="0" smtClean="0"/>
                        <a:t>知能分野　１５題</a:t>
                      </a:r>
                      <a:endParaRPr kumimoji="1" lang="en-US" altLang="ja-JP" sz="1800" dirty="0" smtClean="0"/>
                    </a:p>
                    <a:p>
                      <a:r>
                        <a:rPr kumimoji="1" lang="ja-JP" altLang="en-US" sz="1800" dirty="0" smtClean="0"/>
                        <a:t>知識分野　１５題</a:t>
                      </a:r>
                      <a:endParaRPr kumimoji="1" lang="en-US" altLang="ja-JP" sz="1800" dirty="0" smtClean="0"/>
                    </a:p>
                  </a:txBody>
                  <a:tcPr anchor="ctr">
                    <a:solidFill>
                      <a:schemeClr val="bg1"/>
                    </a:solidFill>
                  </a:tcPr>
                </a:tc>
                <a:extLst>
                  <a:ext uri="{0D108BD9-81ED-4DB2-BD59-A6C34878D82A}">
                    <a16:rowId xmlns:a16="http://schemas.microsoft.com/office/drawing/2014/main" val="522509350"/>
                  </a:ext>
                </a:extLst>
              </a:tr>
              <a:tr h="691444">
                <a:tc vMerge="1">
                  <a:txBody>
                    <a:bodyPr/>
                    <a:lstStyle/>
                    <a:p>
                      <a:endParaRPr kumimoji="1" lang="ja-JP" altLang="en-US" sz="1200" dirty="0"/>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CCECFF"/>
                    </a:solidFill>
                  </a:tcPr>
                </a:tc>
                <a:tc>
                  <a:txBody>
                    <a:bodyPr/>
                    <a:lstStyle/>
                    <a:p>
                      <a:r>
                        <a:rPr kumimoji="1" lang="ja-JP" altLang="en-US" sz="1800" b="1" dirty="0" smtClean="0"/>
                        <a:t>作文試験</a:t>
                      </a:r>
                      <a:endParaRPr kumimoji="1" lang="ja-JP" altLang="en-US" sz="1800" b="1" dirty="0"/>
                    </a:p>
                  </a:txBody>
                  <a:tcPr anchor="c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800" dirty="0" smtClean="0"/>
                        <a:t>１題</a:t>
                      </a:r>
                      <a:endParaRPr kumimoji="1" lang="en-US" altLang="ja-JP" sz="1800"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800" dirty="0" smtClean="0"/>
                        <a:t>５０分</a:t>
                      </a:r>
                      <a:endParaRPr kumimoji="1" lang="ja-JP" altLang="en-US" sz="1800" dirty="0"/>
                    </a:p>
                  </a:txBody>
                  <a:tcPr anchor="ctr">
                    <a:solidFill>
                      <a:schemeClr val="bg1"/>
                    </a:solidFill>
                  </a:tcPr>
                </a:tc>
                <a:tc>
                  <a:txBody>
                    <a:bodyPr/>
                    <a:lstStyle/>
                    <a:p>
                      <a:r>
                        <a:rPr kumimoji="1" lang="ja-JP" altLang="en-US" sz="1800" dirty="0" smtClean="0"/>
                        <a:t>文章による表現力、課題に対する理解力などについての筆記試験</a:t>
                      </a:r>
                      <a:endParaRPr kumimoji="1" lang="ja-JP" altLang="en-US" sz="1800" dirty="0"/>
                    </a:p>
                  </a:txBody>
                  <a:tcPr anchor="ctr">
                    <a:solidFill>
                      <a:schemeClr val="bg1"/>
                    </a:solidFill>
                  </a:tcPr>
                </a:tc>
                <a:extLst>
                  <a:ext uri="{0D108BD9-81ED-4DB2-BD59-A6C34878D82A}">
                    <a16:rowId xmlns:a16="http://schemas.microsoft.com/office/drawing/2014/main" val="986618127"/>
                  </a:ext>
                </a:extLst>
              </a:tr>
              <a:tr h="691444">
                <a:tc>
                  <a:txBody>
                    <a:bodyPr/>
                    <a:lstStyle/>
                    <a:p>
                      <a:r>
                        <a:rPr kumimoji="1" lang="ja-JP" altLang="en-US" sz="1800" dirty="0" smtClean="0"/>
                        <a:t>第２次選考</a:t>
                      </a:r>
                      <a:endParaRPr kumimoji="1" lang="ja-JP" altLang="en-US" sz="1800" dirty="0"/>
                    </a:p>
                  </a:txBody>
                  <a:tcPr anchor="ctr">
                    <a:solidFill>
                      <a:schemeClr val="bg1"/>
                    </a:solidFill>
                  </a:tcPr>
                </a:tc>
                <a:tc>
                  <a:txBody>
                    <a:bodyPr/>
                    <a:lstStyle/>
                    <a:p>
                      <a:r>
                        <a:rPr kumimoji="1" lang="ja-JP" altLang="en-US" sz="1800" b="1" dirty="0" smtClean="0"/>
                        <a:t>採用面接</a:t>
                      </a:r>
                      <a:endParaRPr kumimoji="1" lang="ja-JP" altLang="en-US" sz="1800" b="1" dirty="0"/>
                    </a:p>
                  </a:txBody>
                  <a:tcPr anchor="ctr">
                    <a:solidFill>
                      <a:schemeClr val="bg1"/>
                    </a:solidFill>
                  </a:tcPr>
                </a:tc>
                <a:tc>
                  <a:txBody>
                    <a:bodyPr/>
                    <a:lstStyle/>
                    <a:p>
                      <a:endParaRPr kumimoji="1" lang="ja-JP" altLang="en-US" sz="1800" dirty="0"/>
                    </a:p>
                  </a:txBody>
                  <a:tcPr anchor="ctr">
                    <a:solidFill>
                      <a:schemeClr val="bg1"/>
                    </a:solidFill>
                  </a:tcPr>
                </a:tc>
                <a:tc>
                  <a:txBody>
                    <a:bodyPr/>
                    <a:lstStyle/>
                    <a:p>
                      <a:r>
                        <a:rPr kumimoji="1" lang="ja-JP" altLang="en-US" sz="1800" dirty="0" smtClean="0"/>
                        <a:t>各府省の採用予定機関における個別面接等</a:t>
                      </a:r>
                      <a:endParaRPr kumimoji="1" lang="ja-JP" altLang="en-US" sz="1800" dirty="0"/>
                    </a:p>
                  </a:txBody>
                  <a:tcPr anchor="ctr">
                    <a:solidFill>
                      <a:schemeClr val="bg1"/>
                    </a:solidFill>
                  </a:tcPr>
                </a:tc>
                <a:extLst>
                  <a:ext uri="{0D108BD9-81ED-4DB2-BD59-A6C34878D82A}">
                    <a16:rowId xmlns:a16="http://schemas.microsoft.com/office/drawing/2014/main" val="1606969647"/>
                  </a:ext>
                </a:extLst>
              </a:tr>
            </a:tbl>
          </a:graphicData>
        </a:graphic>
      </p:graphicFrame>
      <p:sp>
        <p:nvSpPr>
          <p:cNvPr id="5" name="正方形/長方形 4"/>
          <p:cNvSpPr/>
          <p:nvPr/>
        </p:nvSpPr>
        <p:spPr>
          <a:xfrm>
            <a:off x="555136" y="5636086"/>
            <a:ext cx="11402402" cy="331448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72000" rtlCol="0" anchor="t"/>
          <a:lstStyle/>
          <a:p>
            <a:pPr>
              <a:lnSpc>
                <a:spcPct val="105000"/>
              </a:lnSpc>
            </a:pPr>
            <a:r>
              <a:rPr kumimoji="1" lang="ja-JP" altLang="en-US" b="1" dirty="0" smtClean="0">
                <a:solidFill>
                  <a:sysClr val="windowText" lastClr="000000"/>
                </a:solidFill>
              </a:rPr>
              <a:t>受験上の配慮　　</a:t>
            </a:r>
            <a:endParaRPr kumimoji="1" lang="en-US" altLang="ja-JP" b="1" dirty="0" smtClean="0">
              <a:solidFill>
                <a:sysClr val="windowText" lastClr="000000"/>
              </a:solidFill>
            </a:endParaRPr>
          </a:p>
          <a:p>
            <a:pPr marL="266700" indent="-266700">
              <a:lnSpc>
                <a:spcPct val="105000"/>
              </a:lnSpc>
            </a:pPr>
            <a:r>
              <a:rPr kumimoji="1" lang="ja-JP" altLang="en-US" dirty="0">
                <a:solidFill>
                  <a:sysClr val="windowText" lastClr="000000"/>
                </a:solidFill>
              </a:rPr>
              <a:t>（１）視覚</a:t>
            </a:r>
            <a:r>
              <a:rPr kumimoji="1" lang="ja-JP" altLang="en-US" dirty="0" smtClean="0">
                <a:solidFill>
                  <a:sysClr val="windowText" lastClr="000000"/>
                </a:solidFill>
              </a:rPr>
              <a:t>障害（又は読字障害）の</a:t>
            </a:r>
            <a:r>
              <a:rPr kumimoji="1" lang="ja-JP" altLang="en-US" dirty="0">
                <a:solidFill>
                  <a:sysClr val="windowText" lastClr="000000"/>
                </a:solidFill>
              </a:rPr>
              <a:t>ある方については、その障害の程度により、以下の方法による受験ができます</a:t>
            </a:r>
            <a:r>
              <a:rPr kumimoji="1" lang="ja-JP" altLang="en-US" dirty="0" smtClean="0">
                <a:solidFill>
                  <a:sysClr val="windowText" lastClr="000000"/>
                </a:solidFill>
              </a:rPr>
              <a:t>。</a:t>
            </a:r>
            <a:endParaRPr kumimoji="1" lang="en-US" altLang="ja-JP" dirty="0">
              <a:solidFill>
                <a:sysClr val="windowText" lastClr="000000"/>
              </a:solidFill>
            </a:endParaRPr>
          </a:p>
          <a:p>
            <a:pPr marL="266700" indent="-266700">
              <a:lnSpc>
                <a:spcPct val="105000"/>
              </a:lnSpc>
            </a:pPr>
            <a:r>
              <a:rPr kumimoji="1" lang="ja-JP" altLang="en-US" dirty="0" smtClean="0">
                <a:solidFill>
                  <a:sysClr val="windowText" lastClr="000000"/>
                </a:solidFill>
              </a:rPr>
              <a:t>　ア</a:t>
            </a:r>
            <a:r>
              <a:rPr kumimoji="1" lang="ja-JP" altLang="en-US" dirty="0">
                <a:solidFill>
                  <a:sysClr val="windowText" lastClr="000000"/>
                </a:solidFill>
              </a:rPr>
              <a:t>　</a:t>
            </a:r>
            <a:r>
              <a:rPr kumimoji="1" lang="ja-JP" altLang="en-US" b="1" dirty="0">
                <a:solidFill>
                  <a:srgbClr val="FF0000"/>
                </a:solidFill>
              </a:rPr>
              <a:t>点字による試験</a:t>
            </a:r>
            <a:r>
              <a:rPr kumimoji="1" lang="ja-JP" altLang="en-US" dirty="0">
                <a:solidFill>
                  <a:sysClr val="windowText" lastClr="000000"/>
                </a:solidFill>
              </a:rPr>
              <a:t>（パソコンによる音声読み上げを補助として併用</a:t>
            </a:r>
            <a:r>
              <a:rPr kumimoji="1" lang="ja-JP" altLang="en-US" dirty="0" smtClean="0">
                <a:solidFill>
                  <a:sysClr val="windowText" lastClr="000000"/>
                </a:solidFill>
              </a:rPr>
              <a:t>できます。）</a:t>
            </a:r>
            <a:endParaRPr kumimoji="1" lang="en-US" altLang="ja-JP" dirty="0">
              <a:solidFill>
                <a:sysClr val="windowText" lastClr="000000"/>
              </a:solidFill>
            </a:endParaRPr>
          </a:p>
          <a:p>
            <a:pPr marL="266700" indent="-266700">
              <a:lnSpc>
                <a:spcPct val="105000"/>
              </a:lnSpc>
            </a:pPr>
            <a:r>
              <a:rPr kumimoji="1" lang="ja-JP" altLang="en-US" dirty="0" smtClean="0">
                <a:solidFill>
                  <a:sysClr val="windowText" lastClr="000000"/>
                </a:solidFill>
              </a:rPr>
              <a:t>　イ</a:t>
            </a:r>
            <a:r>
              <a:rPr kumimoji="1" lang="ja-JP" altLang="en-US" dirty="0">
                <a:solidFill>
                  <a:sysClr val="windowText" lastClr="000000"/>
                </a:solidFill>
              </a:rPr>
              <a:t>　</a:t>
            </a:r>
            <a:r>
              <a:rPr kumimoji="1" lang="ja-JP" altLang="en-US" b="1" dirty="0">
                <a:solidFill>
                  <a:srgbClr val="FF0000"/>
                </a:solidFill>
              </a:rPr>
              <a:t>試験時間の延長</a:t>
            </a:r>
            <a:r>
              <a:rPr kumimoji="1" lang="ja-JP" altLang="en-US" dirty="0">
                <a:solidFill>
                  <a:sysClr val="windowText" lastClr="000000"/>
                </a:solidFill>
              </a:rPr>
              <a:t>（拡大文字による試験と併せることができます。</a:t>
            </a:r>
            <a:r>
              <a:rPr kumimoji="1" lang="ja-JP" altLang="en-US" dirty="0" smtClean="0">
                <a:solidFill>
                  <a:sysClr val="windowText" lastClr="000000"/>
                </a:solidFill>
              </a:rPr>
              <a:t>）</a:t>
            </a:r>
            <a:endParaRPr kumimoji="1" lang="en-US" altLang="ja-JP" dirty="0">
              <a:solidFill>
                <a:sysClr val="windowText" lastClr="000000"/>
              </a:solidFill>
            </a:endParaRPr>
          </a:p>
          <a:p>
            <a:pPr marL="266700" indent="-266700">
              <a:lnSpc>
                <a:spcPct val="105000"/>
              </a:lnSpc>
            </a:pPr>
            <a:r>
              <a:rPr kumimoji="1" lang="ja-JP" altLang="en-US" dirty="0" smtClean="0">
                <a:solidFill>
                  <a:sysClr val="windowText" lastClr="000000"/>
                </a:solidFill>
              </a:rPr>
              <a:t>　ウ</a:t>
            </a:r>
            <a:r>
              <a:rPr kumimoji="1" lang="ja-JP" altLang="en-US" dirty="0">
                <a:solidFill>
                  <a:sysClr val="windowText" lastClr="000000"/>
                </a:solidFill>
              </a:rPr>
              <a:t>　</a:t>
            </a:r>
            <a:r>
              <a:rPr kumimoji="1" lang="ja-JP" altLang="en-US" b="1" dirty="0">
                <a:solidFill>
                  <a:srgbClr val="FF0000"/>
                </a:solidFill>
              </a:rPr>
              <a:t>拡大文字による</a:t>
            </a:r>
            <a:r>
              <a:rPr kumimoji="1" lang="ja-JP" altLang="en-US" b="1" dirty="0" smtClean="0">
                <a:solidFill>
                  <a:srgbClr val="FF0000"/>
                </a:solidFill>
              </a:rPr>
              <a:t>試験</a:t>
            </a:r>
            <a:r>
              <a:rPr kumimoji="1" lang="ja-JP" altLang="en-US" dirty="0" smtClean="0">
                <a:solidFill>
                  <a:sysClr val="windowText" lastClr="000000"/>
                </a:solidFill>
              </a:rPr>
              <a:t>（拡大率</a:t>
            </a:r>
            <a:r>
              <a:rPr kumimoji="1" lang="ja-JP" altLang="en-US" dirty="0">
                <a:solidFill>
                  <a:sysClr val="windowText" lastClr="000000"/>
                </a:solidFill>
              </a:rPr>
              <a:t>の異なる２種類（面積比で２倍と２．７倍</a:t>
            </a:r>
            <a:r>
              <a:rPr kumimoji="1" lang="ja-JP" altLang="en-US" dirty="0" smtClean="0">
                <a:solidFill>
                  <a:sysClr val="windowText" lastClr="000000"/>
                </a:solidFill>
              </a:rPr>
              <a:t>）の試験問題集が</a:t>
            </a:r>
            <a:r>
              <a:rPr kumimoji="1" lang="ja-JP" altLang="en-US" dirty="0">
                <a:solidFill>
                  <a:sysClr val="windowText" lastClr="000000"/>
                </a:solidFill>
              </a:rPr>
              <a:t>あります</a:t>
            </a:r>
            <a:r>
              <a:rPr kumimoji="1" lang="ja-JP" altLang="en-US" dirty="0" smtClean="0">
                <a:solidFill>
                  <a:sysClr val="windowText" lastClr="000000"/>
                </a:solidFill>
              </a:rPr>
              <a:t>。）</a:t>
            </a:r>
            <a:endParaRPr kumimoji="1" lang="en-US" altLang="ja-JP" dirty="0" smtClean="0">
              <a:solidFill>
                <a:sysClr val="windowText" lastClr="000000"/>
              </a:solidFill>
            </a:endParaRPr>
          </a:p>
          <a:p>
            <a:pPr marL="266700" indent="-266700">
              <a:lnSpc>
                <a:spcPct val="105000"/>
              </a:lnSpc>
            </a:pPr>
            <a:r>
              <a:rPr kumimoji="1" lang="ja-JP" altLang="en-US" dirty="0">
                <a:solidFill>
                  <a:sysClr val="windowText" lastClr="000000"/>
                </a:solidFill>
              </a:rPr>
              <a:t>（２）聴覚障害のある方については、試験官の</a:t>
            </a:r>
            <a:r>
              <a:rPr kumimoji="1" lang="ja-JP" altLang="en-US" b="1" dirty="0">
                <a:solidFill>
                  <a:srgbClr val="FF0000"/>
                </a:solidFill>
              </a:rPr>
              <a:t>発言事項を書面</a:t>
            </a:r>
            <a:r>
              <a:rPr kumimoji="1" lang="ja-JP" altLang="en-US" b="1" dirty="0" smtClean="0">
                <a:solidFill>
                  <a:srgbClr val="FF0000"/>
                </a:solidFill>
              </a:rPr>
              <a:t>で伝達</a:t>
            </a:r>
            <a:r>
              <a:rPr kumimoji="1" lang="ja-JP" altLang="en-US" dirty="0" smtClean="0">
                <a:solidFill>
                  <a:sysClr val="windowText" lastClr="000000"/>
                </a:solidFill>
              </a:rPr>
              <a:t>する</a:t>
            </a:r>
            <a:r>
              <a:rPr kumimoji="1" lang="ja-JP" altLang="en-US" dirty="0">
                <a:solidFill>
                  <a:sysClr val="windowText" lastClr="000000"/>
                </a:solidFill>
              </a:rPr>
              <a:t>ことができます</a:t>
            </a:r>
            <a:r>
              <a:rPr kumimoji="1" lang="ja-JP" altLang="en-US" dirty="0" smtClean="0">
                <a:solidFill>
                  <a:sysClr val="windowText" lastClr="000000"/>
                </a:solidFill>
              </a:rPr>
              <a:t>。</a:t>
            </a:r>
            <a:endParaRPr kumimoji="1" lang="en-US" altLang="ja-JP" dirty="0" smtClean="0">
              <a:solidFill>
                <a:sysClr val="windowText" lastClr="000000"/>
              </a:solidFill>
            </a:endParaRPr>
          </a:p>
          <a:p>
            <a:pPr marL="266700" indent="-266700">
              <a:lnSpc>
                <a:spcPct val="105000"/>
              </a:lnSpc>
            </a:pPr>
            <a:r>
              <a:rPr kumimoji="1" lang="ja-JP" altLang="en-US" dirty="0">
                <a:solidFill>
                  <a:sysClr val="windowText" lastClr="000000"/>
                </a:solidFill>
              </a:rPr>
              <a:t>（３）上肢機能障害等で筆記が困難な方については、</a:t>
            </a:r>
            <a:r>
              <a:rPr kumimoji="1" lang="ja-JP" altLang="en-US" b="1" dirty="0">
                <a:solidFill>
                  <a:srgbClr val="FF0000"/>
                </a:solidFill>
              </a:rPr>
              <a:t>作文試験においてパソコンによる解答</a:t>
            </a:r>
            <a:r>
              <a:rPr kumimoji="1" lang="ja-JP" altLang="en-US" dirty="0">
                <a:solidFill>
                  <a:sysClr val="windowText" lastClr="000000"/>
                </a:solidFill>
              </a:rPr>
              <a:t>ができます</a:t>
            </a:r>
            <a:r>
              <a:rPr kumimoji="1" lang="ja-JP" altLang="en-US" dirty="0" smtClean="0">
                <a:solidFill>
                  <a:sysClr val="windowText" lastClr="000000"/>
                </a:solidFill>
              </a:rPr>
              <a:t>。</a:t>
            </a:r>
            <a:endParaRPr kumimoji="1" lang="en-US" altLang="ja-JP" dirty="0" smtClean="0">
              <a:solidFill>
                <a:sysClr val="windowText" lastClr="000000"/>
              </a:solidFill>
            </a:endParaRPr>
          </a:p>
          <a:p>
            <a:pPr marL="266700" indent="-266700">
              <a:lnSpc>
                <a:spcPct val="105000"/>
              </a:lnSpc>
            </a:pPr>
            <a:r>
              <a:rPr kumimoji="1" lang="ja-JP" altLang="en-US" dirty="0" smtClean="0">
                <a:solidFill>
                  <a:sysClr val="windowText" lastClr="000000"/>
                </a:solidFill>
              </a:rPr>
              <a:t>（４）</a:t>
            </a:r>
            <a:r>
              <a:rPr kumimoji="1" lang="ja-JP" altLang="en-US" b="1" dirty="0" smtClean="0">
                <a:solidFill>
                  <a:srgbClr val="FF0000"/>
                </a:solidFill>
              </a:rPr>
              <a:t>ルーペ</a:t>
            </a:r>
            <a:r>
              <a:rPr kumimoji="1" lang="ja-JP" altLang="en-US" dirty="0" smtClean="0">
                <a:solidFill>
                  <a:sysClr val="windowText" lastClr="000000"/>
                </a:solidFill>
              </a:rPr>
              <a:t>、</a:t>
            </a:r>
            <a:r>
              <a:rPr kumimoji="1" lang="ja-JP" altLang="en-US" b="1" dirty="0" smtClean="0">
                <a:solidFill>
                  <a:srgbClr val="FF0000"/>
                </a:solidFill>
              </a:rPr>
              <a:t>拡大読書器</a:t>
            </a:r>
            <a:r>
              <a:rPr kumimoji="1" lang="ja-JP" altLang="en-US" dirty="0" smtClean="0">
                <a:solidFill>
                  <a:sysClr val="windowText" lastClr="000000"/>
                </a:solidFill>
              </a:rPr>
              <a:t>、</a:t>
            </a:r>
            <a:r>
              <a:rPr kumimoji="1" lang="ja-JP" altLang="en-US" b="1" dirty="0" smtClean="0">
                <a:solidFill>
                  <a:srgbClr val="FF0000"/>
                </a:solidFill>
              </a:rPr>
              <a:t>補聴器</a:t>
            </a:r>
            <a:r>
              <a:rPr kumimoji="1" lang="ja-JP" altLang="en-US" dirty="0" smtClean="0">
                <a:solidFill>
                  <a:sysClr val="windowText" lastClr="000000"/>
                </a:solidFill>
              </a:rPr>
              <a:t>等の補装具を持ち込むことができます。</a:t>
            </a:r>
            <a:endParaRPr kumimoji="1" lang="en-US" altLang="ja-JP" dirty="0" smtClean="0">
              <a:solidFill>
                <a:sysClr val="windowText" lastClr="000000"/>
              </a:solidFill>
            </a:endParaRPr>
          </a:p>
          <a:p>
            <a:pPr marL="266700" indent="-266700">
              <a:lnSpc>
                <a:spcPct val="105000"/>
              </a:lnSpc>
            </a:pPr>
            <a:r>
              <a:rPr kumimoji="1" lang="ja-JP" altLang="en-US" dirty="0" smtClean="0">
                <a:solidFill>
                  <a:sysClr val="windowText" lastClr="000000"/>
                </a:solidFill>
              </a:rPr>
              <a:t>（５）</a:t>
            </a:r>
            <a:r>
              <a:rPr kumimoji="1" lang="ja-JP" altLang="en-US" b="1" dirty="0" smtClean="0">
                <a:solidFill>
                  <a:srgbClr val="FF0000"/>
                </a:solidFill>
              </a:rPr>
              <a:t>その他受験の際に何らかの配慮を希望する場合は、申出ができます。ただし、内容によっては、試験の実施上、配慮できない場合があります。</a:t>
            </a:r>
            <a:endParaRPr kumimoji="1" lang="en-US" altLang="ja-JP" b="1" dirty="0">
              <a:solidFill>
                <a:srgbClr val="FF0000"/>
              </a:solidFill>
            </a:endParaRPr>
          </a:p>
        </p:txBody>
      </p:sp>
      <p:sp>
        <p:nvSpPr>
          <p:cNvPr id="6" name="横巻き 5"/>
          <p:cNvSpPr/>
          <p:nvPr/>
        </p:nvSpPr>
        <p:spPr>
          <a:xfrm>
            <a:off x="1019175" y="148146"/>
            <a:ext cx="10172700" cy="1219975"/>
          </a:xfrm>
          <a:prstGeom prst="horizontalScroll">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rPr>
              <a:t>障害者選考試験の概要（試験種目と受験上の配慮）</a:t>
            </a:r>
            <a:endParaRPr lang="ja-JP" altLang="en-US" sz="2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 name="正方形/長方形 6"/>
          <p:cNvSpPr/>
          <p:nvPr/>
        </p:nvSpPr>
        <p:spPr>
          <a:xfrm>
            <a:off x="6523893" y="1993900"/>
            <a:ext cx="5572858" cy="2666023"/>
          </a:xfrm>
          <a:prstGeom prst="rect">
            <a:avLst/>
          </a:prstGeom>
          <a:noFill/>
          <a:ln w="635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8128000" y="1651000"/>
            <a:ext cx="2133600" cy="685800"/>
          </a:xfrm>
          <a:prstGeom prst="roundRect">
            <a:avLst/>
          </a:prstGeom>
          <a:solidFill>
            <a:schemeClr val="bg1"/>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0000"/>
                </a:solidFill>
              </a:rPr>
              <a:t>高校卒業程度</a:t>
            </a:r>
            <a:endParaRPr kumimoji="1" lang="ja-JP" altLang="en-US" b="1" dirty="0">
              <a:solidFill>
                <a:srgbClr val="FF0000"/>
              </a:solidFill>
            </a:endParaRPr>
          </a:p>
        </p:txBody>
      </p:sp>
      <p:sp>
        <p:nvSpPr>
          <p:cNvPr id="9" name="角丸四角形 8"/>
          <p:cNvSpPr/>
          <p:nvPr/>
        </p:nvSpPr>
        <p:spPr>
          <a:xfrm>
            <a:off x="8426450" y="5312236"/>
            <a:ext cx="3670300" cy="647700"/>
          </a:xfrm>
          <a:prstGeom prst="roundRect">
            <a:avLst/>
          </a:prstGeom>
          <a:solidFill>
            <a:schemeClr val="bg1"/>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0000"/>
                </a:solidFill>
              </a:rPr>
              <a:t>調査票に記入をお願いします</a:t>
            </a:r>
            <a:endParaRPr kumimoji="1" lang="ja-JP" altLang="en-US" b="1" dirty="0">
              <a:solidFill>
                <a:srgbClr val="FF0000"/>
              </a:solidFill>
            </a:endParaRPr>
          </a:p>
        </p:txBody>
      </p:sp>
    </p:spTree>
    <p:extLst>
      <p:ext uri="{BB962C8B-B14F-4D97-AF65-F5344CB8AC3E}">
        <p14:creationId xmlns:p14="http://schemas.microsoft.com/office/powerpoint/2010/main" val="3536914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16" name="表 15"/>
          <p:cNvGraphicFramePr>
            <a:graphicFrameLocks noGrp="1"/>
          </p:cNvGraphicFramePr>
          <p:nvPr>
            <p:extLst>
              <p:ext uri="{D42A27DB-BD31-4B8C-83A1-F6EECF244321}">
                <p14:modId xmlns:p14="http://schemas.microsoft.com/office/powerpoint/2010/main" val="8814042"/>
              </p:ext>
            </p:extLst>
          </p:nvPr>
        </p:nvGraphicFramePr>
        <p:xfrm>
          <a:off x="409022" y="2674029"/>
          <a:ext cx="11196981" cy="3973525"/>
        </p:xfrm>
        <a:graphic>
          <a:graphicData uri="http://schemas.openxmlformats.org/drawingml/2006/table">
            <a:tbl>
              <a:tblPr/>
              <a:tblGrid>
                <a:gridCol w="1841682">
                  <a:extLst>
                    <a:ext uri="{9D8B030D-6E8A-4147-A177-3AD203B41FA5}">
                      <a16:colId xmlns:a16="http://schemas.microsoft.com/office/drawing/2014/main" val="2491015199"/>
                    </a:ext>
                  </a:extLst>
                </a:gridCol>
                <a:gridCol w="1016880">
                  <a:extLst>
                    <a:ext uri="{9D8B030D-6E8A-4147-A177-3AD203B41FA5}">
                      <a16:colId xmlns:a16="http://schemas.microsoft.com/office/drawing/2014/main" val="3613047370"/>
                    </a:ext>
                  </a:extLst>
                </a:gridCol>
                <a:gridCol w="926491">
                  <a:extLst>
                    <a:ext uri="{9D8B030D-6E8A-4147-A177-3AD203B41FA5}">
                      <a16:colId xmlns:a16="http://schemas.microsoft.com/office/drawing/2014/main" val="3596834474"/>
                    </a:ext>
                  </a:extLst>
                </a:gridCol>
                <a:gridCol w="926491">
                  <a:extLst>
                    <a:ext uri="{9D8B030D-6E8A-4147-A177-3AD203B41FA5}">
                      <a16:colId xmlns:a16="http://schemas.microsoft.com/office/drawing/2014/main" val="2907353260"/>
                    </a:ext>
                  </a:extLst>
                </a:gridCol>
                <a:gridCol w="926491">
                  <a:extLst>
                    <a:ext uri="{9D8B030D-6E8A-4147-A177-3AD203B41FA5}">
                      <a16:colId xmlns:a16="http://schemas.microsoft.com/office/drawing/2014/main" val="4095507092"/>
                    </a:ext>
                  </a:extLst>
                </a:gridCol>
                <a:gridCol w="926491">
                  <a:extLst>
                    <a:ext uri="{9D8B030D-6E8A-4147-A177-3AD203B41FA5}">
                      <a16:colId xmlns:a16="http://schemas.microsoft.com/office/drawing/2014/main" val="17246510"/>
                    </a:ext>
                  </a:extLst>
                </a:gridCol>
                <a:gridCol w="926491">
                  <a:extLst>
                    <a:ext uri="{9D8B030D-6E8A-4147-A177-3AD203B41FA5}">
                      <a16:colId xmlns:a16="http://schemas.microsoft.com/office/drawing/2014/main" val="1692602197"/>
                    </a:ext>
                  </a:extLst>
                </a:gridCol>
                <a:gridCol w="926491">
                  <a:extLst>
                    <a:ext uri="{9D8B030D-6E8A-4147-A177-3AD203B41FA5}">
                      <a16:colId xmlns:a16="http://schemas.microsoft.com/office/drawing/2014/main" val="2619244005"/>
                    </a:ext>
                  </a:extLst>
                </a:gridCol>
                <a:gridCol w="926491">
                  <a:extLst>
                    <a:ext uri="{9D8B030D-6E8A-4147-A177-3AD203B41FA5}">
                      <a16:colId xmlns:a16="http://schemas.microsoft.com/office/drawing/2014/main" val="320534282"/>
                    </a:ext>
                  </a:extLst>
                </a:gridCol>
                <a:gridCol w="926491">
                  <a:extLst>
                    <a:ext uri="{9D8B030D-6E8A-4147-A177-3AD203B41FA5}">
                      <a16:colId xmlns:a16="http://schemas.microsoft.com/office/drawing/2014/main" val="2371435679"/>
                    </a:ext>
                  </a:extLst>
                </a:gridCol>
                <a:gridCol w="926491">
                  <a:extLst>
                    <a:ext uri="{9D8B030D-6E8A-4147-A177-3AD203B41FA5}">
                      <a16:colId xmlns:a16="http://schemas.microsoft.com/office/drawing/2014/main" val="3099586657"/>
                    </a:ext>
                  </a:extLst>
                </a:gridCol>
              </a:tblGrid>
              <a:tr h="768927">
                <a:tc>
                  <a:txBody>
                    <a:bodyPr/>
                    <a:lstStyle/>
                    <a:p>
                      <a:pPr algn="l" fontAlgn="ctr"/>
                      <a:r>
                        <a:rPr lang="ja-JP" altLang="en-US" sz="17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採用予定数</a:t>
                      </a:r>
                    </a:p>
                  </a:txBody>
                  <a:tcPr marL="7958" marR="7958"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北海道</a:t>
                      </a:r>
                    </a:p>
                  </a:txBody>
                  <a:tcPr marL="7958" marR="7958" marT="79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東北</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1" i="0" u="none" strike="noStrike" dirty="0">
                          <a:solidFill>
                            <a:srgbClr val="000000"/>
                          </a:solidFill>
                          <a:effectLst/>
                          <a:latin typeface="游ゴシック" panose="020B0400000000000000" pitchFamily="50" charset="-128"/>
                          <a:ea typeface="游ゴシック" panose="020B0400000000000000" pitchFamily="50" charset="-128"/>
                        </a:rPr>
                        <a:t>関東</a:t>
                      </a:r>
                      <a:br>
                        <a:rPr lang="ja-JP" altLang="en-US" sz="1300" b="1"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1300" b="1" i="0" u="none" strike="noStrike" dirty="0">
                          <a:solidFill>
                            <a:srgbClr val="000000"/>
                          </a:solidFill>
                          <a:effectLst/>
                          <a:latin typeface="游ゴシック" panose="020B0400000000000000" pitchFamily="50" charset="-128"/>
                          <a:ea typeface="游ゴシック" panose="020B0400000000000000" pitchFamily="50" charset="-128"/>
                        </a:rPr>
                        <a:t>甲信越</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東海北陸</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近畿</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中国</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四国</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九州</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300" b="0" i="0" u="none" strike="noStrike">
                          <a:solidFill>
                            <a:srgbClr val="000000"/>
                          </a:solidFill>
                          <a:effectLst/>
                          <a:latin typeface="游ゴシック" panose="020B0400000000000000" pitchFamily="50" charset="-128"/>
                          <a:ea typeface="游ゴシック" panose="020B0400000000000000" pitchFamily="50" charset="-128"/>
                        </a:rPr>
                        <a:t>沖縄</a:t>
                      </a:r>
                    </a:p>
                  </a:txBody>
                  <a:tcPr marL="7958" marR="7958" marT="79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434299618"/>
                  </a:ext>
                </a:extLst>
              </a:tr>
              <a:tr h="518477">
                <a:tc>
                  <a:txBody>
                    <a:bodyPr/>
                    <a:lstStyle/>
                    <a:p>
                      <a:pPr algn="dist"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会計検査院</a:t>
                      </a:r>
                    </a:p>
                  </a:txBody>
                  <a:tcPr marL="191000" marR="191000"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7958" marR="7958"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1" i="0" u="none" strike="noStrike" dirty="0">
                          <a:solidFill>
                            <a:srgbClr val="000000"/>
                          </a:solidFill>
                          <a:effectLst/>
                          <a:latin typeface="游ゴシック" panose="020B0400000000000000" pitchFamily="50" charset="-128"/>
                          <a:ea typeface="游ゴシック" panose="020B0400000000000000" pitchFamily="50" charset="-128"/>
                        </a:rPr>
                        <a:t>5</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01307547"/>
                  </a:ext>
                </a:extLst>
              </a:tr>
              <a:tr h="512619">
                <a:tc>
                  <a:txBody>
                    <a:bodyPr/>
                    <a:lstStyle/>
                    <a:p>
                      <a:pPr algn="dist"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人事院</a:t>
                      </a:r>
                    </a:p>
                  </a:txBody>
                  <a:tcPr marL="191000" marR="191000"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2</a:t>
                      </a:r>
                    </a:p>
                  </a:txBody>
                  <a:tcPr marL="7958" marR="7958"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1800" b="1" i="0" u="none" strike="noStrike" dirty="0">
                          <a:solidFill>
                            <a:srgbClr val="000000"/>
                          </a:solidFill>
                          <a:effectLst/>
                          <a:latin typeface="游ゴシック" panose="020B0400000000000000" pitchFamily="50" charset="-128"/>
                          <a:ea typeface="游ゴシック" panose="020B0400000000000000" pitchFamily="50" charset="-128"/>
                        </a:rPr>
                        <a:t>2</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490707147"/>
                  </a:ext>
                </a:extLst>
              </a:tr>
              <a:tr h="995945">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a:t>
                      </a:r>
                    </a:p>
                  </a:txBody>
                  <a:tcPr marL="7958" marR="7958" marT="7958" marB="0" vert="eaVert"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378502544"/>
                  </a:ext>
                </a:extLst>
              </a:tr>
              <a:tr h="518477">
                <a:tc>
                  <a:txBody>
                    <a:bodyPr/>
                    <a:lstStyle/>
                    <a:p>
                      <a:pPr algn="dist"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防衛省</a:t>
                      </a:r>
                    </a:p>
                  </a:txBody>
                  <a:tcPr marL="191000" marR="191000"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60</a:t>
                      </a:r>
                    </a:p>
                  </a:txBody>
                  <a:tcPr marL="7958" marR="7958"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3</a:t>
                      </a:r>
                    </a:p>
                  </a:txBody>
                  <a:tcPr marL="7958" marR="7958" marT="79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1" i="0" u="none" strike="noStrike" dirty="0">
                          <a:solidFill>
                            <a:srgbClr val="000000"/>
                          </a:solidFill>
                          <a:effectLst/>
                          <a:latin typeface="游ゴシック" panose="020B0400000000000000" pitchFamily="50" charset="-128"/>
                          <a:ea typeface="游ゴシック" panose="020B0400000000000000" pitchFamily="50" charset="-128"/>
                        </a:rPr>
                        <a:t>37</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2</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4</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2</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2</a:t>
                      </a:r>
                    </a:p>
                  </a:txBody>
                  <a:tcPr marL="7958" marR="7958" marT="79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5492656"/>
                  </a:ext>
                </a:extLst>
              </a:tr>
              <a:tr h="659080">
                <a:tc>
                  <a:txBody>
                    <a:bodyPr/>
                    <a:lstStyle/>
                    <a:p>
                      <a:pPr algn="dist" fontAlgn="ctr"/>
                      <a:r>
                        <a:rPr lang="ja-JP" altLang="en-US" sz="1800" b="0" i="0" u="none" strike="noStrike">
                          <a:solidFill>
                            <a:srgbClr val="000000"/>
                          </a:solidFill>
                          <a:effectLst/>
                          <a:latin typeface="游ゴシック" panose="020B0400000000000000" pitchFamily="50" charset="-128"/>
                          <a:ea typeface="游ゴシック" panose="020B0400000000000000" pitchFamily="50" charset="-128"/>
                        </a:rPr>
                        <a:t>合計</a:t>
                      </a:r>
                    </a:p>
                  </a:txBody>
                  <a:tcPr marL="191000" marR="191000"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676</a:t>
                      </a:r>
                    </a:p>
                  </a:txBody>
                  <a:tcPr marL="7958" marR="7958" marT="79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43 </a:t>
                      </a:r>
                    </a:p>
                  </a:txBody>
                  <a:tcPr marL="7958" marR="7958" marT="79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48</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1" i="0" u="none" strike="noStrike" dirty="0">
                          <a:solidFill>
                            <a:srgbClr val="000000"/>
                          </a:solidFill>
                          <a:effectLst/>
                          <a:latin typeface="游ゴシック" panose="020B0400000000000000" pitchFamily="50" charset="-128"/>
                          <a:ea typeface="游ゴシック" panose="020B0400000000000000" pitchFamily="50" charset="-128"/>
                        </a:rPr>
                        <a:t>328</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58</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68</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37</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26</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51</a:t>
                      </a:r>
                    </a:p>
                  </a:txBody>
                  <a:tcPr marL="7958" marR="7958" marT="79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17</a:t>
                      </a:r>
                    </a:p>
                  </a:txBody>
                  <a:tcPr marL="7958" marR="7958" marT="79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11480128"/>
                  </a:ext>
                </a:extLst>
              </a:tr>
            </a:tbl>
          </a:graphicData>
        </a:graphic>
      </p:graphicFrame>
      <p:sp>
        <p:nvSpPr>
          <p:cNvPr id="4" name="横巻き 3"/>
          <p:cNvSpPr/>
          <p:nvPr/>
        </p:nvSpPr>
        <p:spPr>
          <a:xfrm>
            <a:off x="1019175" y="148146"/>
            <a:ext cx="10172700" cy="1219975"/>
          </a:xfrm>
          <a:prstGeom prst="horizontalScroll">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rPr>
              <a:t>障害者選考試験の概要（試験の区分と採用予定数、試験地）</a:t>
            </a:r>
            <a:endParaRPr lang="ja-JP" altLang="en-US" sz="2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 name="正方形/長方形 4"/>
          <p:cNvSpPr/>
          <p:nvPr/>
        </p:nvSpPr>
        <p:spPr>
          <a:xfrm>
            <a:off x="430003" y="1641328"/>
            <a:ext cx="11176001" cy="4586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72000" rtlCol="0" anchor="t"/>
          <a:lstStyle/>
          <a:p>
            <a:r>
              <a:rPr kumimoji="1" lang="ja-JP" altLang="en-US" sz="2000" b="1" dirty="0">
                <a:solidFill>
                  <a:sysClr val="windowText" lastClr="000000"/>
                </a:solidFill>
              </a:rPr>
              <a:t>試験の区分</a:t>
            </a:r>
            <a:r>
              <a:rPr kumimoji="1" lang="ja-JP" altLang="en-US" sz="2000" dirty="0">
                <a:solidFill>
                  <a:sysClr val="windowText" lastClr="000000"/>
                </a:solidFill>
              </a:rPr>
              <a:t>　</a:t>
            </a:r>
            <a:r>
              <a:rPr kumimoji="1" lang="ja-JP" altLang="en-US" sz="2000" dirty="0" smtClean="0">
                <a:solidFill>
                  <a:sysClr val="windowText" lastClr="000000"/>
                </a:solidFill>
              </a:rPr>
              <a:t>北海道、東北、</a:t>
            </a:r>
            <a:r>
              <a:rPr kumimoji="1" lang="ja-JP" altLang="en-US" sz="2000" b="1" dirty="0" smtClean="0">
                <a:solidFill>
                  <a:sysClr val="windowText" lastClr="000000"/>
                </a:solidFill>
              </a:rPr>
              <a:t>関東甲信越</a:t>
            </a:r>
            <a:r>
              <a:rPr kumimoji="1" lang="ja-JP" altLang="en-US" sz="2000" dirty="0" smtClean="0">
                <a:solidFill>
                  <a:sysClr val="windowText" lastClr="000000"/>
                </a:solidFill>
              </a:rPr>
              <a:t>、東海北陸、近畿、中国、四国、九州、沖縄</a:t>
            </a:r>
            <a:endParaRPr kumimoji="1" lang="en-US" altLang="ja-JP" sz="2000" dirty="0" smtClean="0">
              <a:solidFill>
                <a:sysClr val="windowText" lastClr="000000"/>
              </a:solidFill>
            </a:endParaRPr>
          </a:p>
        </p:txBody>
      </p:sp>
      <p:sp>
        <p:nvSpPr>
          <p:cNvPr id="7" name="正方形/長方形 6"/>
          <p:cNvSpPr/>
          <p:nvPr/>
        </p:nvSpPr>
        <p:spPr>
          <a:xfrm>
            <a:off x="374246" y="6901687"/>
            <a:ext cx="11231758" cy="75800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72000" rtlCol="0" anchor="t"/>
          <a:lstStyle/>
          <a:p>
            <a:pPr marL="1168400" indent="-1168400"/>
            <a:r>
              <a:rPr kumimoji="1" lang="ja-JP" altLang="en-US" sz="2000" b="1" dirty="0" smtClean="0">
                <a:solidFill>
                  <a:sysClr val="windowText" lastClr="000000"/>
                </a:solidFill>
              </a:rPr>
              <a:t>第１次選考試験地　</a:t>
            </a:r>
            <a:r>
              <a:rPr kumimoji="1" lang="zh-TW" altLang="en-US" sz="2000" dirty="0">
                <a:solidFill>
                  <a:sysClr val="windowText" lastClr="000000"/>
                </a:solidFill>
              </a:rPr>
              <a:t>札幌市、仙台市、東京都、名古屋市、大阪市、広島市、高松市、福岡市、</a:t>
            </a:r>
            <a:r>
              <a:rPr kumimoji="1" lang="zh-TW" altLang="en-US" sz="2000" dirty="0" smtClean="0">
                <a:solidFill>
                  <a:sysClr val="windowText" lastClr="000000"/>
                </a:solidFill>
              </a:rPr>
              <a:t>那覇市</a:t>
            </a:r>
            <a:endParaRPr kumimoji="1" lang="en-US" altLang="zh-TW" sz="2000" dirty="0" smtClean="0">
              <a:solidFill>
                <a:sysClr val="windowText" lastClr="000000"/>
              </a:solidFill>
            </a:endParaRPr>
          </a:p>
          <a:p>
            <a:pPr marL="85725" indent="-85725"/>
            <a:r>
              <a:rPr kumimoji="1" lang="en-US" altLang="ja-JP" sz="2000" dirty="0" smtClean="0">
                <a:solidFill>
                  <a:sysClr val="windowText" lastClr="000000"/>
                </a:solidFill>
              </a:rPr>
              <a:t>※</a:t>
            </a:r>
            <a:r>
              <a:rPr kumimoji="1" lang="ja-JP" altLang="en-US" sz="2000" dirty="0" smtClean="0">
                <a:solidFill>
                  <a:sysClr val="windowText" lastClr="000000"/>
                </a:solidFill>
              </a:rPr>
              <a:t>　受験</a:t>
            </a:r>
            <a:r>
              <a:rPr kumimoji="1" lang="ja-JP" altLang="en-US" sz="2000" dirty="0">
                <a:solidFill>
                  <a:sysClr val="windowText" lastClr="000000"/>
                </a:solidFill>
              </a:rPr>
              <a:t>に便利な１都市を選んで</a:t>
            </a:r>
            <a:r>
              <a:rPr kumimoji="1" lang="ja-JP" altLang="en-US" sz="2000" dirty="0" smtClean="0">
                <a:solidFill>
                  <a:sysClr val="windowText" lastClr="000000"/>
                </a:solidFill>
              </a:rPr>
              <a:t>ください。</a:t>
            </a:r>
            <a:endParaRPr kumimoji="1" lang="en-US" altLang="ja-JP" sz="2000" dirty="0" smtClean="0">
              <a:solidFill>
                <a:sysClr val="windowText" lastClr="000000"/>
              </a:solidFill>
            </a:endParaRPr>
          </a:p>
        </p:txBody>
      </p:sp>
      <p:sp>
        <p:nvSpPr>
          <p:cNvPr id="12" name="正方形/長方形 11"/>
          <p:cNvSpPr/>
          <p:nvPr/>
        </p:nvSpPr>
        <p:spPr>
          <a:xfrm>
            <a:off x="3746668" y="1574347"/>
            <a:ext cx="1408633" cy="572350"/>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吹き出し 5"/>
          <p:cNvSpPr/>
          <p:nvPr/>
        </p:nvSpPr>
        <p:spPr>
          <a:xfrm>
            <a:off x="382730" y="2389638"/>
            <a:ext cx="4699000" cy="383129"/>
          </a:xfrm>
          <a:prstGeom prst="wedgeRoundRectCallout">
            <a:avLst>
              <a:gd name="adj1" fmla="val 35426"/>
              <a:gd name="adj2" fmla="val -124857"/>
              <a:gd name="adj3" fmla="val 1666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に所在する官署への採用を希望する方</a:t>
            </a:r>
            <a:endParaRPr kumimoji="1" lang="ja-JP" altLang="en-US" dirty="0">
              <a:solidFill>
                <a:schemeClr val="tx1"/>
              </a:solidFill>
            </a:endParaRPr>
          </a:p>
        </p:txBody>
      </p:sp>
      <p:sp>
        <p:nvSpPr>
          <p:cNvPr id="11" name="正方形/長方形 10"/>
          <p:cNvSpPr/>
          <p:nvPr/>
        </p:nvSpPr>
        <p:spPr>
          <a:xfrm>
            <a:off x="4994360" y="2539999"/>
            <a:ext cx="1023643" cy="4191329"/>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356432" y="8596326"/>
            <a:ext cx="11249572" cy="4586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72000" rtlCol="0" anchor="t"/>
          <a:lstStyle/>
          <a:p>
            <a:r>
              <a:rPr kumimoji="1" lang="ja-JP" altLang="en-US" sz="2000" b="1" dirty="0" smtClean="0">
                <a:solidFill>
                  <a:sysClr val="windowText" lastClr="000000"/>
                </a:solidFill>
              </a:rPr>
              <a:t>第２次選考試験地</a:t>
            </a:r>
            <a:r>
              <a:rPr kumimoji="1" lang="ja-JP" altLang="en-US" sz="2000" dirty="0" smtClean="0">
                <a:solidFill>
                  <a:sysClr val="windowText" lastClr="000000"/>
                </a:solidFill>
              </a:rPr>
              <a:t>　第２次</a:t>
            </a:r>
            <a:r>
              <a:rPr kumimoji="1" lang="ja-JP" altLang="en-US" sz="2000" dirty="0">
                <a:solidFill>
                  <a:sysClr val="windowText" lastClr="000000"/>
                </a:solidFill>
              </a:rPr>
              <a:t>選考は、各府省の採用予定</a:t>
            </a:r>
            <a:r>
              <a:rPr kumimoji="1" lang="ja-JP" altLang="en-US" sz="2000" dirty="0" smtClean="0">
                <a:solidFill>
                  <a:sysClr val="windowText" lastClr="000000"/>
                </a:solidFill>
              </a:rPr>
              <a:t>機関等で行われます。</a:t>
            </a:r>
            <a:endParaRPr kumimoji="1" lang="en-US" altLang="ja-JP" sz="2000" dirty="0" smtClean="0">
              <a:solidFill>
                <a:sysClr val="windowText" lastClr="000000"/>
              </a:solidFill>
            </a:endParaRPr>
          </a:p>
        </p:txBody>
      </p:sp>
      <p:sp>
        <p:nvSpPr>
          <p:cNvPr id="13" name="左矢印 12"/>
          <p:cNvSpPr/>
          <p:nvPr/>
        </p:nvSpPr>
        <p:spPr>
          <a:xfrm rot="14136334">
            <a:off x="5080549" y="2237420"/>
            <a:ext cx="597438" cy="501323"/>
          </a:xfrm>
          <a:prstGeom prst="leftArrow">
            <a:avLst/>
          </a:prstGeom>
          <a:solidFill>
            <a:srgbClr val="FF99CC"/>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14" name="左矢印 13"/>
          <p:cNvSpPr/>
          <p:nvPr/>
        </p:nvSpPr>
        <p:spPr>
          <a:xfrm rot="16200000">
            <a:off x="720457" y="7877346"/>
            <a:ext cx="597438" cy="501323"/>
          </a:xfrm>
          <a:prstGeom prst="leftArrow">
            <a:avLst/>
          </a:prstGeom>
          <a:solidFill>
            <a:srgbClr val="FF99CC"/>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ja-JP" altLang="en-US" sz="1013"/>
          </a:p>
        </p:txBody>
      </p:sp>
      <p:sp>
        <p:nvSpPr>
          <p:cNvPr id="15" name="正方形/長方形 14"/>
          <p:cNvSpPr/>
          <p:nvPr/>
        </p:nvSpPr>
        <p:spPr>
          <a:xfrm>
            <a:off x="1477108" y="7775644"/>
            <a:ext cx="6910754" cy="70472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72000" rtlCol="0" anchor="t"/>
          <a:lstStyle/>
          <a:p>
            <a:r>
              <a:rPr kumimoji="1" lang="ja-JP" altLang="en-US" sz="2000" b="1" dirty="0" smtClean="0">
                <a:solidFill>
                  <a:srgbClr val="FF0000"/>
                </a:solidFill>
              </a:rPr>
              <a:t>第１次選考合格通知書が届いたら、官庁訪問先を選ぶ</a:t>
            </a:r>
            <a:endParaRPr kumimoji="1" lang="en-US" altLang="ja-JP" sz="2000" b="1" dirty="0" smtClean="0">
              <a:solidFill>
                <a:srgbClr val="FF0000"/>
              </a:solidFill>
            </a:endParaRPr>
          </a:p>
          <a:p>
            <a:r>
              <a:rPr kumimoji="1" lang="ja-JP" altLang="en-US" sz="2000" dirty="0" smtClean="0">
                <a:solidFill>
                  <a:sysClr val="windowText" lastClr="000000"/>
                </a:solidFill>
              </a:rPr>
              <a:t>　</a:t>
            </a:r>
            <a:r>
              <a:rPr kumimoji="1" lang="en-US" altLang="ja-JP" sz="2000" dirty="0" smtClean="0">
                <a:solidFill>
                  <a:sysClr val="windowText" lastClr="000000"/>
                </a:solidFill>
              </a:rPr>
              <a:t>※</a:t>
            </a:r>
            <a:r>
              <a:rPr kumimoji="1" lang="ja-JP" altLang="en-US" sz="2000" dirty="0" smtClean="0">
                <a:solidFill>
                  <a:sysClr val="windowText" lastClr="000000"/>
                </a:solidFill>
              </a:rPr>
              <a:t>　その参考として、</a:t>
            </a:r>
            <a:r>
              <a:rPr kumimoji="1" lang="ja-JP" altLang="en-US" sz="2000" b="1" dirty="0" smtClean="0">
                <a:solidFill>
                  <a:srgbClr val="FF0000"/>
                </a:solidFill>
              </a:rPr>
              <a:t>各府省合同業務説明会を実施予定</a:t>
            </a:r>
            <a:endParaRPr kumimoji="1" lang="en-US" altLang="ja-JP" sz="2000" b="1" dirty="0" smtClean="0">
              <a:solidFill>
                <a:srgbClr val="FF0000"/>
              </a:solidFill>
            </a:endParaRPr>
          </a:p>
        </p:txBody>
      </p:sp>
    </p:spTree>
    <p:extLst>
      <p:ext uri="{BB962C8B-B14F-4D97-AF65-F5344CB8AC3E}">
        <p14:creationId xmlns:p14="http://schemas.microsoft.com/office/powerpoint/2010/main" val="3980249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1189</TotalTime>
  <Words>352</Words>
  <Application>Microsoft Office PowerPoint</Application>
  <PresentationFormat>ユーザー設定</PresentationFormat>
  <Paragraphs>149</Paragraphs>
  <Slides>4</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HGP創英角ｺﾞｼｯｸUB</vt:lpstr>
      <vt:lpstr>ＭＳ ゴシック</vt:lpstr>
      <vt:lpstr>新細明體</vt:lpstr>
      <vt:lpstr>游ゴシック</vt:lpstr>
      <vt:lpstr>游ゴシック Light</vt:lpstr>
      <vt:lpstr>游ゴシック 本文</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障害者を対象とした多様な任用形態の確保について</dc:title>
  <dc:creator>井町 淳二</dc:creator>
  <cp:lastModifiedBy>井町 淳二</cp:lastModifiedBy>
  <cp:revision>85</cp:revision>
  <cp:lastPrinted>2018-11-26T06:58:44Z</cp:lastPrinted>
  <dcterms:created xsi:type="dcterms:W3CDTF">2018-09-25T04:57:47Z</dcterms:created>
  <dcterms:modified xsi:type="dcterms:W3CDTF">2018-11-26T07:25:47Z</dcterms:modified>
</cp:coreProperties>
</file>