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7"/>
  </p:notesMasterIdLst>
  <p:handoutMasterIdLst>
    <p:handoutMasterId r:id="rId8"/>
  </p:handoutMasterIdLst>
  <p:sldIdLst>
    <p:sldId id="332" r:id="rId2"/>
    <p:sldId id="331" r:id="rId3"/>
    <p:sldId id="330" r:id="rId4"/>
    <p:sldId id="328" r:id="rId5"/>
    <p:sldId id="329" r:id="rId6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panose="020B0604020202020204" pitchFamily="34" charset="0"/>
        <a:ea typeface="ＭＳ ゴシック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80F0"/>
    <a:srgbClr val="FF7E1D"/>
    <a:srgbClr val="0000FF"/>
    <a:srgbClr val="6BDEF9"/>
    <a:srgbClr val="3553EB"/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 autoAdjust="0"/>
    <p:restoredTop sz="94698" autoAdjust="0"/>
  </p:normalViewPr>
  <p:slideViewPr>
    <p:cSldViewPr snapToGrid="0">
      <p:cViewPr varScale="1">
        <p:scale>
          <a:sx n="45" d="100"/>
          <a:sy n="45" d="100"/>
        </p:scale>
        <p:origin x="10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2322" y="-114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8B787B8-006F-4712-83B7-012859F6491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6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66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6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0" tIns="45708" rIns="91420" bIns="457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B89D371-5DF5-473E-859B-5995C27FC5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>
              <a:latin typeface="Arial" panose="020B0604020202020204" pitchFamily="34" charset="0"/>
            </a:endParaRPr>
          </a:p>
        </p:txBody>
      </p:sp>
      <p:sp>
        <p:nvSpPr>
          <p:cNvPr id="11268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fld id="{B0ACD17A-C81D-4AB9-803F-430763F85279}" type="slidenum">
              <a:rPr lang="en-US" altLang="ja-JP" sz="1200" smtClean="0">
                <a:ea typeface="ＭＳ Ｐゴシック" panose="020B0600070205080204" pitchFamily="50" charset="-128"/>
              </a:rPr>
              <a:pPr/>
              <a:t>1</a:t>
            </a:fld>
            <a:endParaRPr lang="en-US" altLang="ja-JP" sz="1200" smtClean="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ja-JP" altLang="en-US" smtClean="0">
                <a:latin typeface="Arial" panose="020B0604020202020204" pitchFamily="34" charset="0"/>
              </a:rPr>
              <a:t>①応募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②書類選考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　</a:t>
            </a:r>
            <a:r>
              <a:rPr lang="en-US" altLang="ja-JP" smtClean="0">
                <a:latin typeface="Arial" panose="020B0604020202020204" pitchFamily="34" charset="0"/>
              </a:rPr>
              <a:t>※</a:t>
            </a:r>
            <a:r>
              <a:rPr lang="ja-JP" altLang="en-US" smtClean="0">
                <a:latin typeface="Arial" panose="020B0604020202020204" pitchFamily="34" charset="0"/>
              </a:rPr>
              <a:t>書類選考通過者のみ面接の連絡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③職場体験実習（希望者のみ）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　</a:t>
            </a:r>
            <a:r>
              <a:rPr lang="en-US" altLang="ja-JP" smtClean="0">
                <a:latin typeface="Arial" panose="020B0604020202020204" pitchFamily="34" charset="0"/>
              </a:rPr>
              <a:t>※</a:t>
            </a:r>
            <a:r>
              <a:rPr lang="ja-JP" altLang="en-US" smtClean="0">
                <a:latin typeface="Arial" panose="020B0604020202020204" pitchFamily="34" charset="0"/>
              </a:rPr>
              <a:t>選考とは一切関係ありません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④面接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⑤勤務条件打合せ</a:t>
            </a:r>
            <a:endParaRPr lang="en-US" altLang="ja-JP" smtClean="0">
              <a:latin typeface="Arial" panose="020B0604020202020204" pitchFamily="34" charset="0"/>
            </a:endParaRPr>
          </a:p>
          <a:p>
            <a:r>
              <a:rPr lang="ja-JP" altLang="en-US" smtClean="0">
                <a:latin typeface="Arial" panose="020B0604020202020204" pitchFamily="34" charset="0"/>
              </a:rPr>
              <a:t>⑥勤務開始</a:t>
            </a:r>
            <a:endParaRPr lang="en-US" altLang="ja-JP" smtClean="0">
              <a:latin typeface="Arial" panose="020B0604020202020204" pitchFamily="34" charset="0"/>
            </a:endParaRPr>
          </a:p>
        </p:txBody>
      </p:sp>
      <p:sp>
        <p:nvSpPr>
          <p:cNvPr id="1536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fld id="{4349019E-4278-4DD4-B65A-E5B9F2533D08}" type="slidenum">
              <a:rPr lang="en-US" altLang="ja-JP" sz="1200" smtClean="0">
                <a:ea typeface="ＭＳ Ｐゴシック" panose="020B0600070205080204" pitchFamily="50" charset="-128"/>
              </a:rPr>
              <a:pPr/>
              <a:t>4</a:t>
            </a:fld>
            <a:endParaRPr lang="en-US" altLang="ja-JP" sz="1200" smtClean="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4C5DF-EE35-4507-AC26-DB41F8B76B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59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5AD42-F5EF-46E7-B3D6-A46AF174F9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362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78AF3-BBE1-4411-9152-D2BF771533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48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17845-6AB8-4B4D-943F-CD46AE2441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16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47EA3-CFEF-420D-A36C-0CCFC910A9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6920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1B995-B984-42DB-88B6-E880ED19C5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64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30EFC-867F-4BBE-89C8-E21819AE12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030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9D9D7-4C57-433F-986E-BE5D13817B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076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83CAB-657C-431A-816D-F477BDF958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309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D471AD2-1B45-4FF2-8D75-86C803A26F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660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E76F1-6F8D-4EAF-A6FB-41DF162C17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883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945453-F84F-490C-8878-49E9596DF0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1" r:id="rId1"/>
    <p:sldLayoutId id="2147485516" r:id="rId2"/>
    <p:sldLayoutId id="2147485522" r:id="rId3"/>
    <p:sldLayoutId id="2147485517" r:id="rId4"/>
    <p:sldLayoutId id="2147485518" r:id="rId5"/>
    <p:sldLayoutId id="2147485519" r:id="rId6"/>
    <p:sldLayoutId id="2147485523" r:id="rId7"/>
    <p:sldLayoutId id="2147485524" r:id="rId8"/>
    <p:sldLayoutId id="2147485525" r:id="rId9"/>
    <p:sldLayoutId id="2147485520" r:id="rId10"/>
    <p:sldLayoutId id="2147485526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mof.go.jp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of.go.jp/index.ht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of.go.jp/index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of.go.jp/index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154363" y="1184275"/>
            <a:ext cx="2473325" cy="877888"/>
          </a:xfrm>
          <a:prstGeom prst="rect">
            <a:avLst/>
          </a:prstGeom>
        </p:spPr>
        <p:txBody>
          <a:bodyPr wrap="none">
            <a:sp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6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財務省</a:t>
            </a:r>
            <a:endParaRPr lang="ja-JP" altLang="en-US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</p:txBody>
      </p:sp>
      <p:sp>
        <p:nvSpPr>
          <p:cNvPr id="10243" name="スライド番号プレースホルダー 2"/>
          <p:cNvSpPr txBox="1">
            <a:spLocks/>
          </p:cNvSpPr>
          <p:nvPr/>
        </p:nvSpPr>
        <p:spPr bwMode="auto">
          <a:xfrm>
            <a:off x="8505825" y="6407150"/>
            <a:ext cx="5127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13A10C0-A1CB-4479-8E31-45C0280B9E30}" type="slidenum">
              <a:rPr lang="en-US" altLang="ja-JP" sz="1400" b="1">
                <a:solidFill>
                  <a:schemeClr val="bg1"/>
                </a:solidFill>
                <a:latin typeface="Arial" panose="020B0604020202020204" pitchFamily="34" charset="0"/>
                <a:ea typeface="ＭＳ ゴシック" panose="020B0609070205080204" pitchFamily="49" charset="-128"/>
              </a:rPr>
              <a:pPr algn="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</a:t>
            </a:fld>
            <a:endParaRPr lang="en-US" altLang="ja-JP" sz="1400" b="1">
              <a:solidFill>
                <a:schemeClr val="bg1"/>
              </a:solidFill>
              <a:latin typeface="Arial" panose="020B0604020202020204" pitchFamily="34" charset="0"/>
              <a:ea typeface="ＭＳ ゴシック" panose="020B0609070205080204" pitchFamily="49" charset="-128"/>
            </a:endParaRPr>
          </a:p>
        </p:txBody>
      </p:sp>
      <p:pic>
        <p:nvPicPr>
          <p:cNvPr id="1024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2459038"/>
            <a:ext cx="4356100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4" descr="財務省 Ministry of Finance Japa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8" y="87313"/>
            <a:ext cx="277653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42925" y="342900"/>
            <a:ext cx="3570288" cy="7016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4400" smtClean="0">
                <a:solidFill>
                  <a:schemeClr val="tx2"/>
                </a:solidFill>
                <a:ea typeface="ＤＦ特太ゴシック体" panose="020B0509000000000000" pitchFamily="49" charset="-128"/>
              </a:rPr>
              <a:t>財務省の組織</a:t>
            </a:r>
            <a:endParaRPr lang="ja-JP" altLang="en-US" sz="4400" dirty="0" smtClean="0">
              <a:solidFill>
                <a:schemeClr val="tx2"/>
              </a:solidFill>
              <a:ea typeface="ＤＦ特太ゴシック体" panose="020B0509000000000000" pitchFamily="49" charset="-128"/>
            </a:endParaRPr>
          </a:p>
        </p:txBody>
      </p:sp>
      <p:sp>
        <p:nvSpPr>
          <p:cNvPr id="12291" name="スライド番号プレースホルダー 2"/>
          <p:cNvSpPr txBox="1">
            <a:spLocks/>
          </p:cNvSpPr>
          <p:nvPr/>
        </p:nvSpPr>
        <p:spPr bwMode="auto">
          <a:xfrm>
            <a:off x="8505825" y="6407150"/>
            <a:ext cx="5127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ja-JP" sz="1400" b="1">
                <a:solidFill>
                  <a:schemeClr val="bg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292" name="AutoShape 12196"/>
          <p:cNvSpPr>
            <a:spLocks noChangeArrowheads="1"/>
          </p:cNvSpPr>
          <p:nvPr/>
        </p:nvSpPr>
        <p:spPr bwMode="auto">
          <a:xfrm>
            <a:off x="6599238" y="3292475"/>
            <a:ext cx="1003300" cy="228600"/>
          </a:xfrm>
          <a:prstGeom prst="wedgeRoundRectCallout">
            <a:avLst>
              <a:gd name="adj1" fmla="val -73259"/>
              <a:gd name="adj2" fmla="val -57639"/>
              <a:gd name="adj3" fmla="val 16667"/>
            </a:avLst>
          </a:prstGeom>
          <a:solidFill>
            <a:srgbClr val="FFFF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ＭＳ ゴシック" panose="020B0609070205080204" pitchFamily="49" charset="-128"/>
              </a:rPr>
              <a:t>4,700</a:t>
            </a:r>
            <a:r>
              <a:rPr lang="ja-JP" altLang="en-US" sz="1600" b="1">
                <a:latin typeface="ＭＳ ゴシック" panose="020B0609070205080204" pitchFamily="49" charset="-128"/>
              </a:rPr>
              <a:t>人</a:t>
            </a:r>
          </a:p>
        </p:txBody>
      </p:sp>
      <p:sp>
        <p:nvSpPr>
          <p:cNvPr id="12293" name="AutoShape 12198"/>
          <p:cNvSpPr>
            <a:spLocks noChangeArrowheads="1"/>
          </p:cNvSpPr>
          <p:nvPr/>
        </p:nvSpPr>
        <p:spPr bwMode="auto">
          <a:xfrm>
            <a:off x="5861050" y="4335463"/>
            <a:ext cx="1003300" cy="228600"/>
          </a:xfrm>
          <a:prstGeom prst="wedgeRoundRectCallout">
            <a:avLst>
              <a:gd name="adj1" fmla="val -37500"/>
              <a:gd name="adj2" fmla="val -161806"/>
              <a:gd name="adj3" fmla="val 16667"/>
            </a:avLst>
          </a:prstGeom>
          <a:solidFill>
            <a:srgbClr val="FFFF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ＭＳ ゴシック" panose="020B0609070205080204" pitchFamily="49" charset="-128"/>
              </a:rPr>
              <a:t>9,400</a:t>
            </a:r>
            <a:r>
              <a:rPr lang="ja-JP" altLang="en-US" sz="1600" b="1">
                <a:latin typeface="ＭＳ ゴシック" panose="020B0609070205080204" pitchFamily="49" charset="-128"/>
              </a:rPr>
              <a:t>人</a:t>
            </a:r>
          </a:p>
        </p:txBody>
      </p:sp>
      <p:sp>
        <p:nvSpPr>
          <p:cNvPr id="12294" name="AutoShape 12199"/>
          <p:cNvSpPr>
            <a:spLocks noChangeArrowheads="1"/>
          </p:cNvSpPr>
          <p:nvPr/>
        </p:nvSpPr>
        <p:spPr bwMode="auto">
          <a:xfrm>
            <a:off x="2316163" y="1201738"/>
            <a:ext cx="1258887" cy="228600"/>
          </a:xfrm>
          <a:prstGeom prst="wedgeRoundRectCallout">
            <a:avLst>
              <a:gd name="adj1" fmla="val -75977"/>
              <a:gd name="adj2" fmla="val 40972"/>
              <a:gd name="adj3" fmla="val 16667"/>
            </a:avLst>
          </a:prstGeom>
          <a:solidFill>
            <a:srgbClr val="FFFF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ＭＳ ゴシック" panose="020B0609070205080204" pitchFamily="49" charset="-128"/>
              </a:rPr>
              <a:t>71,700</a:t>
            </a:r>
            <a:r>
              <a:rPr lang="ja-JP" altLang="en-US" sz="1600" b="1">
                <a:latin typeface="ＭＳ ゴシック" panose="020B0609070205080204" pitchFamily="49" charset="-128"/>
              </a:rPr>
              <a:t>人</a:t>
            </a:r>
          </a:p>
        </p:txBody>
      </p:sp>
      <p:sp>
        <p:nvSpPr>
          <p:cNvPr id="12295" name="Rectangle 12200"/>
          <p:cNvSpPr>
            <a:spLocks noChangeArrowheads="1"/>
          </p:cNvSpPr>
          <p:nvPr/>
        </p:nvSpPr>
        <p:spPr bwMode="auto">
          <a:xfrm>
            <a:off x="542925" y="2454275"/>
            <a:ext cx="2171700" cy="3716338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pic>
        <p:nvPicPr>
          <p:cNvPr id="12296" name="Picture 14" descr="財務省 Ministry of Finance Jap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8" y="87313"/>
            <a:ext cx="277653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直線コネクタ 9"/>
          <p:cNvCxnSpPr/>
          <p:nvPr/>
        </p:nvCxnSpPr>
        <p:spPr>
          <a:xfrm flipH="1">
            <a:off x="992188" y="2881313"/>
            <a:ext cx="9525" cy="301783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992188" y="5362575"/>
            <a:ext cx="458787" cy="635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1001713" y="3286125"/>
            <a:ext cx="449262" cy="4763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1001713" y="3821113"/>
            <a:ext cx="449262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1001713" y="4349750"/>
            <a:ext cx="449262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1001713" y="4849813"/>
            <a:ext cx="449262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990600" y="5895975"/>
            <a:ext cx="460375" cy="635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V="1">
            <a:off x="3046413" y="3292475"/>
            <a:ext cx="347662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H="1">
            <a:off x="3032125" y="2881313"/>
            <a:ext cx="7938" cy="197802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V="1">
            <a:off x="3033713" y="3822700"/>
            <a:ext cx="338137" cy="793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3033713" y="4349750"/>
            <a:ext cx="336550" cy="952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3028950" y="4865688"/>
            <a:ext cx="336550" cy="7937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4972050" y="2873375"/>
            <a:ext cx="12700" cy="95408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V="1">
            <a:off x="4976813" y="3292475"/>
            <a:ext cx="347662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flipV="1">
            <a:off x="4984750" y="3825875"/>
            <a:ext cx="347663" cy="31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1370013" y="1720850"/>
            <a:ext cx="6070600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49" idx="0"/>
          </p:cNvCxnSpPr>
          <p:nvPr/>
        </p:nvCxnSpPr>
        <p:spPr>
          <a:xfrm flipH="1">
            <a:off x="1344613" y="1566863"/>
            <a:ext cx="6350" cy="96837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endCxn id="48" idx="0"/>
          </p:cNvCxnSpPr>
          <p:nvPr/>
        </p:nvCxnSpPr>
        <p:spPr>
          <a:xfrm>
            <a:off x="7435850" y="1720850"/>
            <a:ext cx="4763" cy="82073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1350963" y="2365375"/>
            <a:ext cx="3951287" cy="1905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endCxn id="44" idx="0"/>
          </p:cNvCxnSpPr>
          <p:nvPr/>
        </p:nvCxnSpPr>
        <p:spPr>
          <a:xfrm>
            <a:off x="5302250" y="2365375"/>
            <a:ext cx="4763" cy="166688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3373438" y="2376488"/>
            <a:ext cx="6350" cy="14605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1450975" y="3133725"/>
            <a:ext cx="1008063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大臣官房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731838" y="1157288"/>
            <a:ext cx="1223962" cy="407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財務省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857250" y="1924050"/>
            <a:ext cx="974725" cy="293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800" dirty="0"/>
              <a:t>本省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450975" y="3659188"/>
            <a:ext cx="1008063" cy="322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主計局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450975" y="4178300"/>
            <a:ext cx="1008063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主税局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450975" y="4697413"/>
            <a:ext cx="1008063" cy="322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関税局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1450975" y="5214938"/>
            <a:ext cx="1008063" cy="320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理財局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50975" y="5729288"/>
            <a:ext cx="1008063" cy="322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国際局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2878138" y="2535238"/>
            <a:ext cx="99695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/>
              <a:t>施設等機関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370263" y="3659188"/>
            <a:ext cx="1009650" cy="322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会計センター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3376613" y="3136900"/>
            <a:ext cx="1008062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財務総合</a:t>
            </a:r>
            <a:endParaRPr lang="en-US" altLang="ja-JP" sz="1050" dirty="0"/>
          </a:p>
          <a:p>
            <a:pPr algn="ctr">
              <a:defRPr/>
            </a:pPr>
            <a:r>
              <a:rPr lang="ja-JP" altLang="en-US" sz="1050" dirty="0"/>
              <a:t>政策研究所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370263" y="4178300"/>
            <a:ext cx="1009650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関税中央</a:t>
            </a:r>
            <a:endParaRPr lang="en-US" altLang="ja-JP" sz="1050" dirty="0"/>
          </a:p>
          <a:p>
            <a:pPr algn="ctr">
              <a:defRPr/>
            </a:pPr>
            <a:r>
              <a:rPr lang="ja-JP" altLang="en-US" sz="1050" dirty="0"/>
              <a:t>分析所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370263" y="4692650"/>
            <a:ext cx="1009650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/>
              <a:t>税関研修所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4808538" y="2532063"/>
            <a:ext cx="99695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地方支分部局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5302250" y="3130550"/>
            <a:ext cx="1008063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財務局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5302250" y="3663950"/>
            <a:ext cx="1008063" cy="322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50" dirty="0"/>
              <a:t>税関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6953250" y="1916113"/>
            <a:ext cx="974725" cy="295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800" dirty="0"/>
              <a:t>外局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6942138" y="2541588"/>
            <a:ext cx="996950" cy="341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国税庁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846138" y="2535238"/>
            <a:ext cx="996950" cy="342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/>
              <a:t>内部部局</a:t>
            </a:r>
          </a:p>
        </p:txBody>
      </p:sp>
      <p:sp>
        <p:nvSpPr>
          <p:cNvPr id="12337" name="AutoShape 12197"/>
          <p:cNvSpPr>
            <a:spLocks noChangeArrowheads="1"/>
          </p:cNvSpPr>
          <p:nvPr/>
        </p:nvSpPr>
        <p:spPr bwMode="auto">
          <a:xfrm>
            <a:off x="5551488" y="1387475"/>
            <a:ext cx="1257300" cy="228600"/>
          </a:xfrm>
          <a:prstGeom prst="wedgeRoundRectCallout">
            <a:avLst>
              <a:gd name="adj1" fmla="val 54162"/>
              <a:gd name="adj2" fmla="val 178472"/>
              <a:gd name="adj3" fmla="val 16667"/>
            </a:avLst>
          </a:prstGeom>
          <a:solidFill>
            <a:srgbClr val="FFFF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ＭＳ ゴシック" panose="020B0609070205080204" pitchFamily="49" charset="-128"/>
              </a:rPr>
              <a:t>55,700</a:t>
            </a:r>
            <a:r>
              <a:rPr lang="ja-JP" altLang="en-US" sz="1600" b="1">
                <a:latin typeface="ＭＳ ゴシック" panose="020B0609070205080204" pitchFamily="49" charset="-128"/>
              </a:rPr>
              <a:t>人</a:t>
            </a:r>
          </a:p>
        </p:txBody>
      </p:sp>
      <p:sp>
        <p:nvSpPr>
          <p:cNvPr id="12338" name="AutoShape 12199"/>
          <p:cNvSpPr>
            <a:spLocks noChangeArrowheads="1"/>
          </p:cNvSpPr>
          <p:nvPr/>
        </p:nvSpPr>
        <p:spPr bwMode="auto">
          <a:xfrm>
            <a:off x="2325688" y="2006600"/>
            <a:ext cx="1258887" cy="228600"/>
          </a:xfrm>
          <a:prstGeom prst="wedgeRoundRectCallout">
            <a:avLst>
              <a:gd name="adj1" fmla="val -74894"/>
              <a:gd name="adj2" fmla="val 267838"/>
              <a:gd name="adj3" fmla="val 16667"/>
            </a:avLst>
          </a:prstGeom>
          <a:solidFill>
            <a:srgbClr val="FFFF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ctr" eaLnBrk="1" hangingPunct="1"/>
            <a:r>
              <a:rPr lang="en-US" altLang="ja-JP" sz="1600" b="1">
                <a:latin typeface="ＭＳ ゴシック" panose="020B0609070205080204" pitchFamily="49" charset="-128"/>
              </a:rPr>
              <a:t>1,900</a:t>
            </a:r>
            <a:r>
              <a:rPr lang="ja-JP" altLang="en-US" sz="1600" b="1">
                <a:latin typeface="ＭＳ ゴシック" panose="020B0609070205080204" pitchFamily="49" charset="-128"/>
              </a:rPr>
              <a:t>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76263" y="346075"/>
            <a:ext cx="3570287" cy="7016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4400" smtClean="0">
                <a:solidFill>
                  <a:schemeClr val="tx2"/>
                </a:solidFill>
                <a:ea typeface="ＤＦ特太ゴシック体" panose="020B0509000000000000" pitchFamily="49" charset="-128"/>
              </a:rPr>
              <a:t>財務省の業務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76263" y="1270000"/>
            <a:ext cx="8001000" cy="529431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u="sng" dirty="0" smtClean="0"/>
              <a:t>本省</a:t>
            </a:r>
            <a:endParaRPr lang="en-US" altLang="ja-JP" sz="2400" b="1" u="sng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dirty="0" smtClean="0"/>
              <a:t>　</a:t>
            </a:r>
            <a:r>
              <a:rPr lang="ja-JP" altLang="en-US" dirty="0" smtClean="0"/>
              <a:t>国の</a:t>
            </a:r>
            <a:r>
              <a:rPr lang="ja-JP" altLang="en-US" dirty="0" smtClean="0">
                <a:solidFill>
                  <a:srgbClr val="FF7E1D"/>
                </a:solidFill>
              </a:rPr>
              <a:t>資金の流れ</a:t>
            </a:r>
            <a:r>
              <a:rPr lang="ja-JP" altLang="en-US" dirty="0" smtClean="0"/>
              <a:t>という観点から、国家を</a:t>
            </a:r>
            <a:r>
              <a:rPr lang="ja-JP" altLang="en-US" dirty="0" smtClean="0">
                <a:solidFill>
                  <a:srgbClr val="FF7E1D"/>
                </a:solidFill>
              </a:rPr>
              <a:t>財政基盤</a:t>
            </a:r>
            <a:r>
              <a:rPr lang="ja-JP" altLang="en-US" dirty="0" smtClean="0"/>
              <a:t>から支える</a:t>
            </a:r>
            <a:endParaRPr lang="en-US" altLang="ja-JP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財政政策</a:t>
            </a:r>
            <a:endParaRPr lang="en-US" altLang="ja-JP" sz="18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マーケット関連政策</a:t>
            </a:r>
            <a:endParaRPr lang="en-US" altLang="ja-JP" sz="18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国際関連政策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u="sng" dirty="0" smtClean="0"/>
              <a:t>財務局</a:t>
            </a:r>
            <a:endParaRPr lang="en-US" altLang="ja-JP" sz="2400" b="1" u="sng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dirty="0" smtClean="0"/>
              <a:t>　</a:t>
            </a:r>
            <a:r>
              <a:rPr lang="ja-JP" altLang="en-US" dirty="0" smtClean="0">
                <a:solidFill>
                  <a:srgbClr val="FF7E1D"/>
                </a:solidFill>
              </a:rPr>
              <a:t>財政</a:t>
            </a:r>
            <a:r>
              <a:rPr lang="ja-JP" altLang="en-US" dirty="0" smtClean="0"/>
              <a:t>、</a:t>
            </a:r>
            <a:r>
              <a:rPr lang="ja-JP" altLang="en-US" dirty="0" smtClean="0">
                <a:solidFill>
                  <a:srgbClr val="FF7E1D"/>
                </a:solidFill>
              </a:rPr>
              <a:t>国有財産</a:t>
            </a:r>
            <a:r>
              <a:rPr lang="ja-JP" altLang="en-US" dirty="0" smtClean="0"/>
              <a:t>や</a:t>
            </a:r>
            <a:r>
              <a:rPr lang="ja-JP" altLang="en-US" dirty="0" smtClean="0">
                <a:solidFill>
                  <a:srgbClr val="FF7E1D"/>
                </a:solidFill>
              </a:rPr>
              <a:t>金融</a:t>
            </a:r>
            <a:r>
              <a:rPr lang="ja-JP" altLang="en-US" dirty="0" smtClean="0"/>
              <a:t>等に関する施策を実施する</a:t>
            </a:r>
            <a:endParaRPr lang="en-US" altLang="ja-JP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900" dirty="0" smtClean="0"/>
              <a:t>健全な財政の確保等</a:t>
            </a:r>
            <a:endParaRPr lang="en-US" altLang="ja-JP" sz="19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国の資産の適性な管理</a:t>
            </a:r>
            <a:endParaRPr lang="en-US" altLang="ja-JP" sz="18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金融機能の安定の確保、金融サービス利用者の保護及び金融の円滑化</a:t>
            </a:r>
            <a:endParaRPr lang="en-US" altLang="ja-JP" sz="18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800" dirty="0" smtClean="0"/>
              <a:t>財務省及び金融庁施策の円滑な浸透と施策への反映等</a:t>
            </a:r>
            <a:endParaRPr lang="en-US" altLang="ja-JP" sz="1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u="sng" dirty="0" smtClean="0"/>
              <a:t>税関</a:t>
            </a:r>
            <a:endParaRPr lang="en-US" altLang="ja-JP" sz="2400" b="1" u="sng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dirty="0" smtClean="0"/>
              <a:t>　</a:t>
            </a:r>
            <a:r>
              <a:rPr lang="ja-JP" altLang="en-US" dirty="0" smtClean="0">
                <a:solidFill>
                  <a:srgbClr val="FF7E1D"/>
                </a:solidFill>
              </a:rPr>
              <a:t>関税</a:t>
            </a:r>
            <a:r>
              <a:rPr lang="ja-JP" altLang="en-US" dirty="0" smtClean="0"/>
              <a:t>や</a:t>
            </a:r>
            <a:r>
              <a:rPr lang="ja-JP" altLang="en-US" dirty="0" smtClean="0">
                <a:solidFill>
                  <a:srgbClr val="FF7E1D"/>
                </a:solidFill>
              </a:rPr>
              <a:t>とん税</a:t>
            </a:r>
            <a:r>
              <a:rPr lang="ja-JP" altLang="en-US" dirty="0" smtClean="0"/>
              <a:t>、</a:t>
            </a:r>
            <a:r>
              <a:rPr lang="ja-JP" altLang="en-US" dirty="0" smtClean="0">
                <a:solidFill>
                  <a:srgbClr val="FF7E1D"/>
                </a:solidFill>
              </a:rPr>
              <a:t>税関行政</a:t>
            </a:r>
            <a:r>
              <a:rPr lang="ja-JP" altLang="en-US" dirty="0" smtClean="0"/>
              <a:t>等に関する施策を実施する</a:t>
            </a:r>
            <a:endParaRPr lang="en-US" altLang="ja-JP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900" dirty="0" smtClean="0"/>
              <a:t>適正かつ公平な関税等の徴収</a:t>
            </a:r>
            <a:endParaRPr lang="en-US" altLang="ja-JP" sz="19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900" dirty="0" smtClean="0"/>
              <a:t>安全・安心な社会の実現</a:t>
            </a:r>
            <a:endParaRPr lang="en-US" altLang="ja-JP" sz="1900" dirty="0" smtClean="0"/>
          </a:p>
          <a:p>
            <a:pPr lvl="2" fontAlgn="auto">
              <a:spcAft>
                <a:spcPts val="0"/>
              </a:spcAft>
              <a:defRPr/>
            </a:pPr>
            <a:r>
              <a:rPr lang="ja-JP" altLang="en-US" sz="1900" dirty="0" smtClean="0"/>
              <a:t>貿易の円滑化</a:t>
            </a:r>
            <a:endParaRPr lang="ja-JP" altLang="en-US" sz="1900" dirty="0"/>
          </a:p>
        </p:txBody>
      </p:sp>
      <p:sp>
        <p:nvSpPr>
          <p:cNvPr id="13316" name="スライド番号プレースホルダー 2"/>
          <p:cNvSpPr txBox="1">
            <a:spLocks/>
          </p:cNvSpPr>
          <p:nvPr/>
        </p:nvSpPr>
        <p:spPr bwMode="auto">
          <a:xfrm>
            <a:off x="8505825" y="6407150"/>
            <a:ext cx="5127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ja-JP" sz="1400" b="1">
                <a:solidFill>
                  <a:schemeClr val="bg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13317" name="Picture 14" descr="財務省 Ministry of Finance Jap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8" y="87313"/>
            <a:ext cx="277653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0088" y="950913"/>
            <a:ext cx="1455737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図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738" y="4413250"/>
            <a:ext cx="1817687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テキスト ボックス 6"/>
          <p:cNvSpPr txBox="1">
            <a:spLocks noChangeArrowheads="1"/>
          </p:cNvSpPr>
          <p:nvPr/>
        </p:nvSpPr>
        <p:spPr bwMode="auto">
          <a:xfrm>
            <a:off x="7316788" y="2970213"/>
            <a:ext cx="1760537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lang="ja-JP" altLang="en-US" sz="1400"/>
              <a:t>コクサイ先生</a:t>
            </a:r>
          </a:p>
        </p:txBody>
      </p:sp>
      <p:sp>
        <p:nvSpPr>
          <p:cNvPr id="13321" name="テキスト ボックス 11"/>
          <p:cNvSpPr txBox="1">
            <a:spLocks noChangeArrowheads="1"/>
          </p:cNvSpPr>
          <p:nvPr/>
        </p:nvSpPr>
        <p:spPr bwMode="auto">
          <a:xfrm>
            <a:off x="6688138" y="5911850"/>
            <a:ext cx="17605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lang="ja-JP" altLang="en-US" sz="1400"/>
              <a:t>カスタム君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リーフォーム 2"/>
          <p:cNvSpPr/>
          <p:nvPr/>
        </p:nvSpPr>
        <p:spPr bwMode="auto">
          <a:xfrm>
            <a:off x="2041525" y="593725"/>
            <a:ext cx="1374775" cy="425450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求人開始</a:t>
            </a:r>
          </a:p>
        </p:txBody>
      </p:sp>
      <p:sp>
        <p:nvSpPr>
          <p:cNvPr id="4" name="フリーフォーム 3"/>
          <p:cNvSpPr/>
          <p:nvPr/>
        </p:nvSpPr>
        <p:spPr bwMode="auto">
          <a:xfrm>
            <a:off x="2039938" y="1319213"/>
            <a:ext cx="2751137" cy="479425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職場見学会（希望者）</a:t>
            </a:r>
          </a:p>
        </p:txBody>
      </p:sp>
      <p:sp>
        <p:nvSpPr>
          <p:cNvPr id="5" name="フリーフォーム 4"/>
          <p:cNvSpPr/>
          <p:nvPr/>
        </p:nvSpPr>
        <p:spPr bwMode="auto">
          <a:xfrm>
            <a:off x="2039938" y="2095500"/>
            <a:ext cx="1912937" cy="369888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応募書類〆切</a:t>
            </a:r>
          </a:p>
        </p:txBody>
      </p:sp>
      <p:sp>
        <p:nvSpPr>
          <p:cNvPr id="6" name="フリーフォーム 5"/>
          <p:cNvSpPr/>
          <p:nvPr/>
        </p:nvSpPr>
        <p:spPr bwMode="auto">
          <a:xfrm>
            <a:off x="2039938" y="2762250"/>
            <a:ext cx="1376362" cy="377825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書類選考</a:t>
            </a:r>
          </a:p>
        </p:txBody>
      </p:sp>
      <p:sp>
        <p:nvSpPr>
          <p:cNvPr id="7" name="テキスト ボックス 13"/>
          <p:cNvSpPr txBox="1">
            <a:spLocks noChangeArrowheads="1"/>
          </p:cNvSpPr>
          <p:nvPr/>
        </p:nvSpPr>
        <p:spPr bwMode="auto">
          <a:xfrm>
            <a:off x="4991100" y="5175250"/>
            <a:ext cx="289877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勤務にあたり、配慮が必要な事項や、勤務開始日について打合せします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支援機関を利用されている方は、その支援者の同席も可能です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13"/>
          <p:cNvSpPr txBox="1">
            <a:spLocks noChangeArrowheads="1"/>
          </p:cNvSpPr>
          <p:nvPr/>
        </p:nvSpPr>
        <p:spPr bwMode="auto">
          <a:xfrm>
            <a:off x="4991100" y="1327150"/>
            <a:ext cx="27892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希望者に対し、職場見学会を実施します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支援機関を利用されている方は、その支援者の同席も可能です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フリーフォーム 9"/>
          <p:cNvSpPr/>
          <p:nvPr/>
        </p:nvSpPr>
        <p:spPr bwMode="auto">
          <a:xfrm>
            <a:off x="2039938" y="3438525"/>
            <a:ext cx="2674937" cy="741363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職場体験実習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（希望者・半日程度）</a:t>
            </a:r>
          </a:p>
        </p:txBody>
      </p:sp>
      <p:sp>
        <p:nvSpPr>
          <p:cNvPr id="11" name="フリーフォーム 10"/>
          <p:cNvSpPr/>
          <p:nvPr/>
        </p:nvSpPr>
        <p:spPr bwMode="auto">
          <a:xfrm>
            <a:off x="2039938" y="5173663"/>
            <a:ext cx="2068512" cy="377825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勤務条件打合せ</a:t>
            </a:r>
          </a:p>
        </p:txBody>
      </p:sp>
      <p:sp>
        <p:nvSpPr>
          <p:cNvPr id="12" name="フリーフォーム 11"/>
          <p:cNvSpPr/>
          <p:nvPr/>
        </p:nvSpPr>
        <p:spPr bwMode="auto">
          <a:xfrm>
            <a:off x="2039938" y="5859463"/>
            <a:ext cx="1376362" cy="425450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勤務開始</a:t>
            </a:r>
          </a:p>
        </p:txBody>
      </p:sp>
      <p:sp>
        <p:nvSpPr>
          <p:cNvPr id="13" name="フリーフォーム 12"/>
          <p:cNvSpPr/>
          <p:nvPr/>
        </p:nvSpPr>
        <p:spPr bwMode="auto">
          <a:xfrm>
            <a:off x="2039938" y="4489450"/>
            <a:ext cx="1376362" cy="388938"/>
          </a:xfrm>
          <a:custGeom>
            <a:avLst/>
            <a:gdLst>
              <a:gd name="connsiteX0" fmla="*/ 0 w 1912050"/>
              <a:gd name="connsiteY0" fmla="*/ 84286 h 505715"/>
              <a:gd name="connsiteX1" fmla="*/ 84286 w 1912050"/>
              <a:gd name="connsiteY1" fmla="*/ 0 h 505715"/>
              <a:gd name="connsiteX2" fmla="*/ 1827764 w 1912050"/>
              <a:gd name="connsiteY2" fmla="*/ 0 h 505715"/>
              <a:gd name="connsiteX3" fmla="*/ 1912050 w 1912050"/>
              <a:gd name="connsiteY3" fmla="*/ 84286 h 505715"/>
              <a:gd name="connsiteX4" fmla="*/ 1912050 w 1912050"/>
              <a:gd name="connsiteY4" fmla="*/ 421429 h 505715"/>
              <a:gd name="connsiteX5" fmla="*/ 1827764 w 1912050"/>
              <a:gd name="connsiteY5" fmla="*/ 505715 h 505715"/>
              <a:gd name="connsiteX6" fmla="*/ 84286 w 1912050"/>
              <a:gd name="connsiteY6" fmla="*/ 505715 h 505715"/>
              <a:gd name="connsiteX7" fmla="*/ 0 w 1912050"/>
              <a:gd name="connsiteY7" fmla="*/ 421429 h 505715"/>
              <a:gd name="connsiteX8" fmla="*/ 0 w 1912050"/>
              <a:gd name="connsiteY8" fmla="*/ 84286 h 50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050" h="505715">
                <a:moveTo>
                  <a:pt x="0" y="84286"/>
                </a:moveTo>
                <a:cubicBezTo>
                  <a:pt x="0" y="37736"/>
                  <a:pt x="37736" y="0"/>
                  <a:pt x="84286" y="0"/>
                </a:cubicBezTo>
                <a:lnTo>
                  <a:pt x="1827764" y="0"/>
                </a:lnTo>
                <a:cubicBezTo>
                  <a:pt x="1874314" y="0"/>
                  <a:pt x="1912050" y="37736"/>
                  <a:pt x="1912050" y="84286"/>
                </a:cubicBezTo>
                <a:lnTo>
                  <a:pt x="1912050" y="421429"/>
                </a:lnTo>
                <a:cubicBezTo>
                  <a:pt x="1912050" y="467979"/>
                  <a:pt x="1874314" y="505715"/>
                  <a:pt x="1827764" y="505715"/>
                </a:cubicBezTo>
                <a:lnTo>
                  <a:pt x="84286" y="505715"/>
                </a:lnTo>
                <a:cubicBezTo>
                  <a:pt x="37736" y="505715"/>
                  <a:pt x="0" y="467979"/>
                  <a:pt x="0" y="421429"/>
                </a:cubicBezTo>
                <a:lnTo>
                  <a:pt x="0" y="8428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5166" tIns="55166" rIns="55166" bIns="55166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採用面接</a:t>
            </a:r>
          </a:p>
        </p:txBody>
      </p:sp>
      <p:sp>
        <p:nvSpPr>
          <p:cNvPr id="14" name="フローチャート: 処理 13"/>
          <p:cNvSpPr/>
          <p:nvPr/>
        </p:nvSpPr>
        <p:spPr>
          <a:xfrm>
            <a:off x="-15875" y="0"/>
            <a:ext cx="9144000" cy="471488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財務省本省における非常勤職員の勤務開始までのスケジュール（めやす）</a:t>
            </a:r>
          </a:p>
        </p:txBody>
      </p:sp>
      <p:sp>
        <p:nvSpPr>
          <p:cNvPr id="15" name="右中かっこ 14"/>
          <p:cNvSpPr/>
          <p:nvPr/>
        </p:nvSpPr>
        <p:spPr>
          <a:xfrm rot="10800000">
            <a:off x="1404938" y="593725"/>
            <a:ext cx="434975" cy="187166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下矢印 20"/>
          <p:cNvSpPr/>
          <p:nvPr/>
        </p:nvSpPr>
        <p:spPr bwMode="auto">
          <a:xfrm>
            <a:off x="2606675" y="1019175"/>
            <a:ext cx="241300" cy="3079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テキスト ボックス 72"/>
          <p:cNvSpPr txBox="1">
            <a:spLocks noChangeArrowheads="1"/>
          </p:cNvSpPr>
          <p:nvPr/>
        </p:nvSpPr>
        <p:spPr bwMode="auto">
          <a:xfrm>
            <a:off x="407988" y="1390650"/>
            <a:ext cx="9874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rgbClr val="0070C0"/>
              </a:buClr>
              <a:buSzTx/>
              <a:buFontTx/>
              <a:buNone/>
              <a:defRPr/>
            </a:pP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概ね３週間</a:t>
            </a:r>
          </a:p>
        </p:txBody>
      </p:sp>
      <p:sp>
        <p:nvSpPr>
          <p:cNvPr id="22" name="下矢印 21"/>
          <p:cNvSpPr/>
          <p:nvPr/>
        </p:nvSpPr>
        <p:spPr bwMode="auto">
          <a:xfrm>
            <a:off x="2606675" y="1785938"/>
            <a:ext cx="241300" cy="30956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下矢印 22"/>
          <p:cNvSpPr/>
          <p:nvPr/>
        </p:nvSpPr>
        <p:spPr bwMode="auto">
          <a:xfrm>
            <a:off x="2603500" y="2452688"/>
            <a:ext cx="241300" cy="30956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下矢印 23"/>
          <p:cNvSpPr/>
          <p:nvPr/>
        </p:nvSpPr>
        <p:spPr bwMode="auto">
          <a:xfrm>
            <a:off x="2601913" y="3143250"/>
            <a:ext cx="241300" cy="3079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下矢印 24"/>
          <p:cNvSpPr/>
          <p:nvPr/>
        </p:nvSpPr>
        <p:spPr bwMode="auto">
          <a:xfrm>
            <a:off x="2608263" y="4184650"/>
            <a:ext cx="241300" cy="309563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下矢印 25"/>
          <p:cNvSpPr/>
          <p:nvPr/>
        </p:nvSpPr>
        <p:spPr bwMode="auto">
          <a:xfrm>
            <a:off x="2608263" y="4865688"/>
            <a:ext cx="241300" cy="307975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下矢印 26"/>
          <p:cNvSpPr/>
          <p:nvPr/>
        </p:nvSpPr>
        <p:spPr bwMode="auto">
          <a:xfrm>
            <a:off x="2601913" y="5545138"/>
            <a:ext cx="241300" cy="30956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358" name="スライド番号プレースホルダー 2"/>
          <p:cNvSpPr txBox="1">
            <a:spLocks/>
          </p:cNvSpPr>
          <p:nvPr/>
        </p:nvSpPr>
        <p:spPr bwMode="auto">
          <a:xfrm>
            <a:off x="8505825" y="6407150"/>
            <a:ext cx="51276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algn="r"/>
            <a:r>
              <a:rPr lang="en-US" altLang="ja-JP" sz="14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9" name="右中かっこ 28"/>
          <p:cNvSpPr/>
          <p:nvPr/>
        </p:nvSpPr>
        <p:spPr>
          <a:xfrm rot="10800000">
            <a:off x="1412875" y="2468563"/>
            <a:ext cx="436563" cy="6715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右中かっこ 29"/>
          <p:cNvSpPr/>
          <p:nvPr/>
        </p:nvSpPr>
        <p:spPr>
          <a:xfrm rot="10800000">
            <a:off x="1404938" y="4179888"/>
            <a:ext cx="434975" cy="6985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右中かっこ 31"/>
          <p:cNvSpPr/>
          <p:nvPr/>
        </p:nvSpPr>
        <p:spPr>
          <a:xfrm rot="10800000">
            <a:off x="1404938" y="4878388"/>
            <a:ext cx="434975" cy="1397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テキスト ボックス 72"/>
          <p:cNvSpPr txBox="1">
            <a:spLocks noChangeArrowheads="1"/>
          </p:cNvSpPr>
          <p:nvPr/>
        </p:nvSpPr>
        <p:spPr bwMode="auto">
          <a:xfrm>
            <a:off x="407988" y="2665413"/>
            <a:ext cx="9874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rgbClr val="0070C0"/>
              </a:buClr>
              <a:buSzTx/>
              <a:buFontTx/>
              <a:buNone/>
              <a:defRPr/>
            </a:pP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概ね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</a:p>
        </p:txBody>
      </p:sp>
      <p:sp>
        <p:nvSpPr>
          <p:cNvPr id="34" name="テキスト ボックス 72"/>
          <p:cNvSpPr txBox="1">
            <a:spLocks noChangeArrowheads="1"/>
          </p:cNvSpPr>
          <p:nvPr/>
        </p:nvSpPr>
        <p:spPr bwMode="auto">
          <a:xfrm>
            <a:off x="409575" y="4371975"/>
            <a:ext cx="9874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rgbClr val="0070C0"/>
              </a:buClr>
              <a:buSzTx/>
              <a:buFontTx/>
              <a:buNone/>
              <a:defRPr/>
            </a:pP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概ね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</a:p>
        </p:txBody>
      </p:sp>
      <p:sp>
        <p:nvSpPr>
          <p:cNvPr id="36" name="テキスト ボックス 72"/>
          <p:cNvSpPr txBox="1">
            <a:spLocks noChangeArrowheads="1"/>
          </p:cNvSpPr>
          <p:nvPr/>
        </p:nvSpPr>
        <p:spPr bwMode="auto">
          <a:xfrm>
            <a:off x="407988" y="5438775"/>
            <a:ext cx="987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rgbClr val="0070C0"/>
              </a:buClr>
              <a:buSzTx/>
              <a:buFontTx/>
              <a:buNone/>
              <a:defRPr/>
            </a:pP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概ね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</a:p>
        </p:txBody>
      </p:sp>
      <p:sp>
        <p:nvSpPr>
          <p:cNvPr id="37" name="テキスト ボックス 13"/>
          <p:cNvSpPr txBox="1">
            <a:spLocks noChangeArrowheads="1"/>
          </p:cNvSpPr>
          <p:nvPr/>
        </p:nvSpPr>
        <p:spPr bwMode="auto">
          <a:xfrm>
            <a:off x="4991100" y="3436938"/>
            <a:ext cx="28987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希望者に対し、職場体験実習を実施します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支援機関を利用されている方は、その支援者の同席も可能です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右中かっこ 37"/>
          <p:cNvSpPr/>
          <p:nvPr/>
        </p:nvSpPr>
        <p:spPr>
          <a:xfrm rot="10800000">
            <a:off x="1412875" y="3154363"/>
            <a:ext cx="434975" cy="10255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テキスト ボックス 72"/>
          <p:cNvSpPr txBox="1">
            <a:spLocks noChangeArrowheads="1"/>
          </p:cNvSpPr>
          <p:nvPr/>
        </p:nvSpPr>
        <p:spPr bwMode="auto">
          <a:xfrm>
            <a:off x="407988" y="3532188"/>
            <a:ext cx="987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rgbClr val="0070C0"/>
              </a:buClr>
              <a:buSzTx/>
              <a:buFontTx/>
              <a:buNone/>
              <a:defRPr/>
            </a:pP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概ね</a:t>
            </a:r>
            <a:r>
              <a:rPr lang="en-US" altLang="ja-JP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</a:t>
            </a:r>
          </a:p>
        </p:txBody>
      </p:sp>
      <p:sp>
        <p:nvSpPr>
          <p:cNvPr id="41" name="テキスト ボックス 13"/>
          <p:cNvSpPr txBox="1">
            <a:spLocks noChangeArrowheads="1"/>
          </p:cNvSpPr>
          <p:nvPr/>
        </p:nvSpPr>
        <p:spPr bwMode="auto">
          <a:xfrm>
            <a:off x="4994275" y="2752725"/>
            <a:ext cx="3246438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書類選考を通過した方のみ、面接日をご連絡します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13"/>
          <p:cNvSpPr txBox="1">
            <a:spLocks noChangeArrowheads="1"/>
          </p:cNvSpPr>
          <p:nvPr/>
        </p:nvSpPr>
        <p:spPr bwMode="auto">
          <a:xfrm>
            <a:off x="4991100" y="4497388"/>
            <a:ext cx="289877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ts val="1000"/>
              </a:spcBef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EB3D9F"/>
              </a:buClr>
              <a:buSzPct val="80000"/>
              <a:buFont typeface="Wingdings 3" panose="05040102010807070707" pitchFamily="18" charset="2"/>
              <a:buChar char=""/>
              <a:defRPr kumimoji="1" sz="1200">
                <a:solidFill>
                  <a:srgbClr val="404040"/>
                </a:solidFill>
                <a:latin typeface="Trebuchet MS" panose="020B0603020202020204" pitchFamily="34" charset="0"/>
                <a:ea typeface="メイリオ" panose="020B0604030504040204" pitchFamily="50" charset="-128"/>
              </a:defRPr>
            </a:lvl9pPr>
          </a:lstStyle>
          <a:p>
            <a:pPr>
              <a:spcBef>
                <a:spcPct val="0"/>
              </a:spcBef>
              <a:buClr>
                <a:schemeClr val="accent1">
                  <a:lumMod val="50000"/>
                </a:schemeClr>
              </a:buClr>
              <a:buSzTx/>
              <a:buFont typeface="Wingdings" panose="05000000000000000000" pitchFamily="2" charset="2"/>
              <a:buChar char="n"/>
              <a:defRPr/>
            </a:pPr>
            <a:r>
              <a:rPr lang="ja-JP" altLang="en-US" sz="105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支援機関を利用されている方は、その支援者の同席も可能です</a:t>
            </a:r>
            <a:endParaRPr lang="en-US" altLang="ja-JP" sz="1050" dirty="0" smtClean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 txBox="1">
            <a:spLocks/>
          </p:cNvSpPr>
          <p:nvPr/>
        </p:nvSpPr>
        <p:spPr>
          <a:xfrm>
            <a:off x="576263" y="1241425"/>
            <a:ext cx="8001000" cy="5165725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ja-JP" altLang="en-US" sz="2400" b="1" dirty="0" smtClean="0">
                <a:solidFill>
                  <a:srgbClr val="00B0F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現在募集中</a:t>
            </a:r>
            <a:r>
              <a:rPr lang="ja-JP" altLang="en-US" sz="2400" b="1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！！（関東近郊）</a:t>
            </a:r>
            <a:endParaRPr lang="en-US" altLang="ja-JP" sz="2400" b="1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u="sng" dirty="0" smtClean="0"/>
              <a:t>本省</a:t>
            </a:r>
            <a:r>
              <a:rPr lang="ja-JP" altLang="en-US" b="1" dirty="0" smtClean="0"/>
              <a:t>　</a:t>
            </a:r>
            <a:r>
              <a:rPr lang="ja-JP" altLang="en-US" b="1" dirty="0" smtClean="0">
                <a:solidFill>
                  <a:schemeClr val="tx2">
                    <a:lumMod val="75000"/>
                  </a:schemeClr>
                </a:solidFill>
              </a:rPr>
              <a:t>４名</a:t>
            </a:r>
            <a:endParaRPr lang="en-US" altLang="ja-JP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ja-JP" altLang="en-US" dirty="0" smtClean="0"/>
              <a:t>　ＨＰ：</a:t>
            </a:r>
            <a:r>
              <a:rPr lang="en-US" altLang="ja-JP" dirty="0" smtClean="0"/>
              <a:t>https://www.mof.go.jp/about_mof/recruit/index.htm</a:t>
            </a:r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endParaRPr lang="en-US" altLang="ja-JP" sz="500" dirty="0" smtClean="0"/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u="sng" dirty="0" smtClean="0"/>
              <a:t>関東財務局</a:t>
            </a:r>
            <a:r>
              <a:rPr lang="ja-JP" altLang="en-US" b="1" dirty="0" smtClean="0"/>
              <a:t>　</a:t>
            </a:r>
            <a:r>
              <a:rPr lang="ja-JP" altLang="en-US" b="1" dirty="0" smtClean="0">
                <a:solidFill>
                  <a:schemeClr val="tx2">
                    <a:lumMod val="75000"/>
                  </a:schemeClr>
                </a:solidFill>
              </a:rPr>
              <a:t>１４名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ja-JP" altLang="en-US" dirty="0" smtClean="0"/>
              <a:t>　ＨＰ：</a:t>
            </a:r>
            <a:r>
              <a:rPr lang="en-US" altLang="ja-JP" dirty="0" smtClean="0"/>
              <a:t>http://kantou.mof.go.jp/saiyou/index.htm</a:t>
            </a:r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endParaRPr lang="en-US" altLang="ja-JP" sz="500" dirty="0" smtClean="0"/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u="sng" dirty="0" smtClean="0"/>
              <a:t>東京税関</a:t>
            </a:r>
            <a:r>
              <a:rPr lang="ja-JP" altLang="en-US" b="1" dirty="0" smtClean="0"/>
              <a:t>　若干名</a:t>
            </a:r>
            <a:endParaRPr lang="en-US" altLang="ja-JP" b="1" dirty="0" smtClean="0"/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ja-JP" altLang="en-US" dirty="0" smtClean="0"/>
              <a:t>　ＨＰ：</a:t>
            </a:r>
            <a:r>
              <a:rPr lang="en-US" altLang="ja-JP" dirty="0" smtClean="0"/>
              <a:t>http://www.customs.go.jp/tokyo/syo/saiyo.htm</a:t>
            </a:r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endParaRPr lang="en-US" altLang="ja-JP" sz="500" dirty="0" smtClean="0"/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u="sng" dirty="0" smtClean="0"/>
              <a:t>横浜税関</a:t>
            </a:r>
            <a:r>
              <a:rPr lang="ja-JP" altLang="en-US" b="1" dirty="0" smtClean="0"/>
              <a:t>　２名</a:t>
            </a:r>
            <a:endParaRPr lang="en-US" altLang="ja-JP" b="1" dirty="0" smtClean="0"/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Calibri" pitchFamily="34" charset="0"/>
              <a:buNone/>
              <a:defRPr/>
            </a:pPr>
            <a:r>
              <a:rPr lang="ja-JP" altLang="en-US" dirty="0" smtClean="0"/>
              <a:t>　ＨＰ：</a:t>
            </a:r>
            <a:r>
              <a:rPr lang="en-US" altLang="ja-JP" dirty="0" smtClean="0"/>
              <a:t>http://www.customs.go.jp/yokohama/saiyou/saiyoutop.html</a:t>
            </a:r>
          </a:p>
          <a:p>
            <a:pPr marL="342900" lvl="1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endParaRPr lang="en-US" altLang="ja-JP" sz="500" dirty="0" smtClean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ja-JP" altLang="en-US" sz="2400" b="1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今後について</a:t>
            </a:r>
            <a:endParaRPr lang="en-US" altLang="ja-JP" sz="2400" b="1" dirty="0" smtClean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dirty="0" smtClean="0"/>
              <a:t>人事院の主催する障害者選考試験</a:t>
            </a:r>
            <a:endParaRPr lang="en-US" altLang="ja-JP" b="1" dirty="0" smtClean="0"/>
          </a:p>
          <a:p>
            <a:pPr lvl="2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1600" dirty="0" smtClean="0"/>
              <a:t>財務省（関東甲信越）　４名</a:t>
            </a:r>
            <a:endParaRPr lang="en-US" altLang="ja-JP" sz="1600" dirty="0" smtClean="0"/>
          </a:p>
          <a:p>
            <a:pPr marL="566928" lvl="3" indent="0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Calibri" pitchFamily="34" charset="0"/>
              <a:buNone/>
              <a:defRPr/>
            </a:pPr>
            <a:r>
              <a:rPr lang="ja-JP" altLang="en-US" sz="1600" dirty="0" smtClean="0"/>
              <a:t>　本省、関東財務局、東京税関、横浜税関　各１名</a:t>
            </a:r>
            <a:endParaRPr lang="en-US" altLang="ja-JP" sz="1600" dirty="0"/>
          </a:p>
          <a:p>
            <a:pPr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endParaRPr lang="en-US" altLang="ja-JP" sz="500" dirty="0" smtClean="0"/>
          </a:p>
          <a:p>
            <a:pPr lvl="1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l"/>
              <a:defRPr/>
            </a:pPr>
            <a:r>
              <a:rPr lang="ja-JP" altLang="en-US" b="1" dirty="0" smtClean="0"/>
              <a:t>非常勤職員</a:t>
            </a:r>
            <a:endParaRPr lang="en-US" altLang="ja-JP" b="1" dirty="0"/>
          </a:p>
          <a:p>
            <a:pPr lvl="2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ja-JP" altLang="en-US" sz="1600" dirty="0" smtClean="0"/>
              <a:t>各機関で随時募集予定</a:t>
            </a:r>
            <a:endParaRPr lang="en-US" altLang="ja-JP" sz="1600" dirty="0" smtClean="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576263" y="346075"/>
            <a:ext cx="30067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pPr eaLnBrk="1" hangingPunct="1"/>
            <a:r>
              <a:rPr lang="ja-JP" altLang="en-US" sz="4400">
                <a:solidFill>
                  <a:schemeClr val="tx2"/>
                </a:solidFill>
                <a:latin typeface="Verdana" panose="020B0604030504040204" pitchFamily="34" charset="0"/>
                <a:ea typeface="ＤＦ特太ゴシック体" panose="020B0509000000000000" pitchFamily="49" charset="-128"/>
              </a:rPr>
              <a:t>募集状況等</a:t>
            </a:r>
          </a:p>
        </p:txBody>
      </p:sp>
      <p:pic>
        <p:nvPicPr>
          <p:cNvPr id="16388" name="Picture 14" descr="財務省 Ministry of Finance Jap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138" y="87313"/>
            <a:ext cx="277653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スライド番号プレースホルダー 2"/>
          <p:cNvSpPr>
            <a:spLocks noGrp="1"/>
          </p:cNvSpPr>
          <p:nvPr>
            <p:ph type="sldNum" sz="quarter" idx="12"/>
          </p:nvPr>
        </p:nvSpPr>
        <p:spPr bwMode="auto">
          <a:xfrm>
            <a:off x="8505825" y="6407150"/>
            <a:ext cx="51276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ゴシック" panose="020B0609070205080204" pitchFamily="49" charset="-128"/>
              </a:defRPr>
            </a:lvl9pPr>
          </a:lstStyle>
          <a:p>
            <a:r>
              <a:rPr lang="en-US" altLang="ja-JP" sz="1400" b="1" smtClean="0">
                <a:solidFill>
                  <a:schemeClr val="bg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7553</TotalTime>
  <Words>250</Words>
  <Application>Microsoft Office PowerPoint</Application>
  <PresentationFormat>画面に合わせる (4:3)</PresentationFormat>
  <Paragraphs>106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7" baseType="lpstr">
      <vt:lpstr>Arial</vt:lpstr>
      <vt:lpstr>ＭＳ ゴシック</vt:lpstr>
      <vt:lpstr>Calibri Light</vt:lpstr>
      <vt:lpstr>ＭＳ Ｐゴシック</vt:lpstr>
      <vt:lpstr>Calibri</vt:lpstr>
      <vt:lpstr>ＭＳ Ｐ明朝</vt:lpstr>
      <vt:lpstr>ＤＦ平成明朝体W7</vt:lpstr>
      <vt:lpstr>ＤＦ特太ゴシック体</vt:lpstr>
      <vt:lpstr>Meiryo UI</vt:lpstr>
      <vt:lpstr>Wingdings</vt:lpstr>
      <vt:lpstr>Verdana</vt:lpstr>
      <vt:lpstr>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財務省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財務省本省</dc:title>
  <dc:creator>財務省</dc:creator>
  <cp:lastModifiedBy>Windows ユーザー</cp:lastModifiedBy>
  <cp:revision>394</cp:revision>
  <cp:lastPrinted>2018-11-20T11:51:26Z</cp:lastPrinted>
  <dcterms:created xsi:type="dcterms:W3CDTF">2007-02-27T04:52:56Z</dcterms:created>
  <dcterms:modified xsi:type="dcterms:W3CDTF">2018-11-28T11:00:29Z</dcterms:modified>
</cp:coreProperties>
</file>