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2" r:id="rId3"/>
    <p:sldId id="263" r:id="rId4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300" y="-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9BD4-DB75-463C-ACA3-2D2D93B5598E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D975-BDC8-40CC-B797-9426AE8209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654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9BD4-DB75-463C-ACA3-2D2D93B5598E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D975-BDC8-40CC-B797-9426AE8209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0311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9BD4-DB75-463C-ACA3-2D2D93B5598E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D975-BDC8-40CC-B797-9426AE8209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917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9BD4-DB75-463C-ACA3-2D2D93B5598E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D975-BDC8-40CC-B797-9426AE8209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334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9BD4-DB75-463C-ACA3-2D2D93B5598E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D975-BDC8-40CC-B797-9426AE8209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157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9BD4-DB75-463C-ACA3-2D2D93B5598E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D975-BDC8-40CC-B797-9426AE8209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195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9BD4-DB75-463C-ACA3-2D2D93B5598E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D975-BDC8-40CC-B797-9426AE8209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32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9BD4-DB75-463C-ACA3-2D2D93B5598E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D975-BDC8-40CC-B797-9426AE8209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2352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9BD4-DB75-463C-ACA3-2D2D93B5598E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D975-BDC8-40CC-B797-9426AE8209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170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9BD4-DB75-463C-ACA3-2D2D93B5598E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D975-BDC8-40CC-B797-9426AE8209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481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9BD4-DB75-463C-ACA3-2D2D93B5598E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D975-BDC8-40CC-B797-9426AE8209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979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C9BD4-DB75-463C-ACA3-2D2D93B5598E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1D975-BDC8-40CC-B797-9426AE8209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958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0"/>
            <a:ext cx="9906000" cy="7105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人事院の紹介</a:t>
            </a:r>
            <a:endParaRPr kumimoji="1"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1429" y="41947"/>
            <a:ext cx="115729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05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じんじいん</a:t>
            </a:r>
            <a:endParaRPr kumimoji="1" lang="ja-JP" altLang="en-US" sz="105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433840" y="39396"/>
            <a:ext cx="9398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05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しょうかい</a:t>
            </a:r>
            <a:endParaRPr kumimoji="1" lang="ja-JP" altLang="en-US" sz="105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01643" y="2425892"/>
            <a:ext cx="5589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人事院の主な</a:t>
            </a:r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業務</a:t>
            </a:r>
            <a:endParaRPr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31" name="グループ化 30"/>
          <p:cNvGrpSpPr/>
          <p:nvPr/>
        </p:nvGrpSpPr>
        <p:grpSpPr>
          <a:xfrm>
            <a:off x="323896" y="885636"/>
            <a:ext cx="3396564" cy="606029"/>
            <a:chOff x="428398" y="914614"/>
            <a:chExt cx="3396564" cy="606029"/>
          </a:xfrm>
        </p:grpSpPr>
        <p:sp>
          <p:nvSpPr>
            <p:cNvPr id="32" name="テキスト ボックス 31"/>
            <p:cNvSpPr txBox="1"/>
            <p:nvPr/>
          </p:nvSpPr>
          <p:spPr>
            <a:xfrm>
              <a:off x="428398" y="1058978"/>
              <a:ext cx="33965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Wingdings" panose="05000000000000000000" pitchFamily="2" charset="2"/>
                <a:buChar char="Ø"/>
              </a:pPr>
              <a:r>
                <a:rPr lang="ja-JP" altLang="en-US" sz="2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人事院とは･･･</a:t>
              </a:r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862148" y="914614"/>
              <a:ext cx="9144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sz="9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じんじいん</a:t>
              </a:r>
              <a:endPara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36" name="テキスト ボックス 35"/>
          <p:cNvSpPr txBox="1"/>
          <p:nvPr/>
        </p:nvSpPr>
        <p:spPr>
          <a:xfrm>
            <a:off x="739994" y="1491665"/>
            <a:ext cx="8610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人事院は、人事行政の専門機関として、国家公務員の任用、給与、服務、勤務時間等の各種人事制度の企画、立案等を行う中立・第三者機関です。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017321" y="1479430"/>
            <a:ext cx="80540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じんじいん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081865" y="1470411"/>
            <a:ext cx="12871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8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こっかこ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うむいん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6489124" y="1470410"/>
            <a:ext cx="597902" cy="219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にんよう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7128417" y="1470411"/>
            <a:ext cx="656216" cy="219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きゅうよ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7846423" y="1470411"/>
            <a:ext cx="58634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ふくむ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360411" y="1885099"/>
            <a:ext cx="19168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8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ちゅうりつ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・だいさんしゃきかん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1700190" y="1885099"/>
            <a:ext cx="148114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かくしゅ</a:t>
            </a:r>
            <a:r>
              <a:rPr kumimoji="1" lang="ja-JP" altLang="en-US" sz="8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じんじせいど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8560526" y="1470411"/>
            <a:ext cx="5430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きんむ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757646" y="1885099"/>
            <a:ext cx="7964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じかんとう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2100050" y="1470411"/>
            <a:ext cx="10656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800" spc="-15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じんじ</a:t>
            </a:r>
            <a:r>
              <a:rPr kumimoji="1" lang="ja-JP" altLang="en-US" sz="800" spc="-1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ぎょうせい</a:t>
            </a:r>
            <a:endParaRPr kumimoji="1" lang="ja-JP" altLang="en-US" sz="800" spc="-1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8" name="グループ化 47"/>
          <p:cNvGrpSpPr/>
          <p:nvPr/>
        </p:nvGrpSpPr>
        <p:grpSpPr>
          <a:xfrm>
            <a:off x="459618" y="2981046"/>
            <a:ext cx="9012889" cy="3623157"/>
            <a:chOff x="522514" y="2950820"/>
            <a:chExt cx="9012889" cy="3623157"/>
          </a:xfrm>
        </p:grpSpPr>
        <p:sp>
          <p:nvSpPr>
            <p:cNvPr id="49" name="角丸四角形 48"/>
            <p:cNvSpPr/>
            <p:nvPr/>
          </p:nvSpPr>
          <p:spPr>
            <a:xfrm>
              <a:off x="522514" y="2950820"/>
              <a:ext cx="9012889" cy="3623157"/>
            </a:xfrm>
            <a:prstGeom prst="roundRect">
              <a:avLst>
                <a:gd name="adj" fmla="val 3983"/>
              </a:avLst>
            </a:prstGeom>
            <a:solidFill>
              <a:srgbClr val="FFFFCC"/>
            </a:solidFill>
            <a:ln w="190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950"/>
            </a:p>
          </p:txBody>
        </p:sp>
        <p:grpSp>
          <p:nvGrpSpPr>
            <p:cNvPr id="50" name="グループ化 49"/>
            <p:cNvGrpSpPr/>
            <p:nvPr/>
          </p:nvGrpSpPr>
          <p:grpSpPr>
            <a:xfrm>
              <a:off x="650043" y="3074053"/>
              <a:ext cx="8757830" cy="3410654"/>
              <a:chOff x="650043" y="3074053"/>
              <a:chExt cx="8757830" cy="3410654"/>
            </a:xfrm>
          </p:grpSpPr>
          <p:sp>
            <p:nvSpPr>
              <p:cNvPr id="51" name="正方形/長方形 50"/>
              <p:cNvSpPr/>
              <p:nvPr/>
            </p:nvSpPr>
            <p:spPr>
              <a:xfrm>
                <a:off x="5036039" y="3074053"/>
                <a:ext cx="4371834" cy="436183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ja-JP" altLang="en-US" sz="1600" b="1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時代の変化に応じた適正な給与の実現</a:t>
                </a:r>
                <a:endParaRPr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52" name="正方形/長方形 51"/>
              <p:cNvSpPr/>
              <p:nvPr/>
            </p:nvSpPr>
            <p:spPr>
              <a:xfrm>
                <a:off x="5036035" y="4869297"/>
                <a:ext cx="4358848" cy="44903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ja-JP" altLang="en-US" sz="1600" b="1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職員の利益保護と公正な人事管理の確保</a:t>
                </a:r>
                <a:endParaRPr lang="en-US" altLang="ja-JP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5036035" y="5322769"/>
                <a:ext cx="4358848" cy="114143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lnSpc>
                    <a:spcPct val="150000"/>
                  </a:lnSpc>
                  <a:buClr>
                    <a:srgbClr val="FFC000"/>
                  </a:buClr>
                  <a:buFont typeface="Wingdings" panose="05000000000000000000" pitchFamily="2" charset="2"/>
                  <a:buChar char="l"/>
                </a:pPr>
                <a:r>
                  <a:rPr lang="ja-JP" altLang="en-US" sz="160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不利益処分についての不服</a:t>
                </a:r>
                <a:r>
                  <a:rPr lang="ja-JP" altLang="en-US" sz="160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申立ての審査</a:t>
                </a:r>
                <a:endParaRPr lang="en-US" altLang="ja-JP" sz="16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marL="285750" indent="-285750">
                  <a:lnSpc>
                    <a:spcPct val="150000"/>
                  </a:lnSpc>
                  <a:buClr>
                    <a:srgbClr val="FFC000"/>
                  </a:buClr>
                  <a:buFont typeface="Wingdings" panose="05000000000000000000" pitchFamily="2" charset="2"/>
                  <a:buChar char="l"/>
                </a:pPr>
                <a:r>
                  <a:rPr lang="ja-JP" altLang="en-US" sz="160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苦情</a:t>
                </a:r>
                <a:r>
                  <a:rPr lang="ja-JP" altLang="en-US" sz="160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相談への</a:t>
                </a:r>
                <a:r>
                  <a:rPr lang="ja-JP" altLang="en-US" sz="160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対応　　　　　　　など</a:t>
                </a:r>
                <a:endParaRPr lang="en-US" altLang="ja-JP" sz="16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54" name="正方形/長方形 53"/>
              <p:cNvSpPr/>
              <p:nvPr/>
            </p:nvSpPr>
            <p:spPr>
              <a:xfrm>
                <a:off x="655634" y="4889796"/>
                <a:ext cx="4243194" cy="449031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ja-JP" altLang="en-US" sz="1600" b="1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安心して働ける勤務環境の整備</a:t>
                </a:r>
                <a:endParaRPr lang="en-US" altLang="ja-JP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55" name="正方形/長方形 54"/>
              <p:cNvSpPr/>
              <p:nvPr/>
            </p:nvSpPr>
            <p:spPr>
              <a:xfrm>
                <a:off x="650043" y="3523083"/>
                <a:ext cx="4248785" cy="11421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Ins="78000" rtlCol="0" anchor="ctr"/>
              <a:lstStyle/>
              <a:p>
                <a:pPr marL="285750" indent="-285750">
                  <a:lnSpc>
                    <a:spcPct val="150000"/>
                  </a:lnSpc>
                  <a:buClr>
                    <a:srgbClr val="FFC000"/>
                  </a:buClr>
                  <a:buFont typeface="Wingdings" panose="05000000000000000000" pitchFamily="2" charset="2"/>
                  <a:buChar char="l"/>
                </a:pPr>
                <a:r>
                  <a:rPr lang="ja-JP" altLang="en-US" sz="160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国家公務員採用試験の企画・実施</a:t>
                </a:r>
                <a:endParaRPr lang="en-US" altLang="ja-JP" sz="16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marL="285750" indent="-285750">
                  <a:lnSpc>
                    <a:spcPct val="150000"/>
                  </a:lnSpc>
                  <a:buClr>
                    <a:srgbClr val="FFC000"/>
                  </a:buClr>
                  <a:buFont typeface="Wingdings" panose="05000000000000000000" pitchFamily="2" charset="2"/>
                  <a:buChar char="l"/>
                </a:pPr>
                <a:r>
                  <a:rPr lang="ja-JP" altLang="en-US" sz="160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多様で有為な人材の確保活動</a:t>
                </a:r>
                <a:endParaRPr lang="en-US" altLang="ja-JP" sz="16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marL="285750" indent="-285750">
                  <a:lnSpc>
                    <a:spcPct val="150000"/>
                  </a:lnSpc>
                  <a:buClr>
                    <a:srgbClr val="FFC000"/>
                  </a:buClr>
                  <a:buFont typeface="Wingdings" panose="05000000000000000000" pitchFamily="2" charset="2"/>
                  <a:buChar char="l"/>
                </a:pPr>
                <a:r>
                  <a:rPr lang="ja-JP" altLang="en-US" sz="160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各府省の職員に対する研修の実施　など</a:t>
                </a:r>
                <a:r>
                  <a:rPr lang="ja-JP" altLang="en-US" sz="160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lang="ja-JP" altLang="en-US" sz="150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　</a:t>
                </a:r>
              </a:p>
            </p:txBody>
          </p:sp>
          <p:sp>
            <p:nvSpPr>
              <p:cNvPr id="56" name="正方形/長方形 55"/>
              <p:cNvSpPr/>
              <p:nvPr/>
            </p:nvSpPr>
            <p:spPr>
              <a:xfrm>
                <a:off x="650609" y="3074053"/>
                <a:ext cx="4248219" cy="44903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ja-JP" altLang="en-US" sz="1400" b="1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よりよい行政サービスを支える人材の確保・育成</a:t>
                </a:r>
                <a:endParaRPr lang="ja-JP" altLang="en-US" sz="14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57" name="正方形/長方形 56"/>
              <p:cNvSpPr/>
              <p:nvPr/>
            </p:nvSpPr>
            <p:spPr>
              <a:xfrm>
                <a:off x="5036035" y="3519278"/>
                <a:ext cx="4371836" cy="114600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Ins="0" rtlCol="0" anchor="ctr"/>
              <a:lstStyle/>
              <a:p>
                <a:pPr marL="285750" indent="-285750">
                  <a:lnSpc>
                    <a:spcPct val="150000"/>
                  </a:lnSpc>
                  <a:buClr>
                    <a:srgbClr val="FFC000"/>
                  </a:buClr>
                  <a:buFont typeface="Wingdings" panose="05000000000000000000" pitchFamily="2" charset="2"/>
                  <a:buChar char="l"/>
                </a:pPr>
                <a:r>
                  <a:rPr lang="ja-JP" altLang="en-US" sz="160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給与に関する報告・</a:t>
                </a:r>
                <a:r>
                  <a:rPr lang="ja-JP" altLang="en-US" sz="160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勧告</a:t>
                </a:r>
                <a:endParaRPr lang="en-US" altLang="ja-JP" sz="16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marL="285750" indent="-285750">
                  <a:lnSpc>
                    <a:spcPct val="150000"/>
                  </a:lnSpc>
                  <a:buClr>
                    <a:srgbClr val="FFC000"/>
                  </a:buClr>
                  <a:buFont typeface="Wingdings" panose="05000000000000000000" pitchFamily="2" charset="2"/>
                  <a:buChar char="l"/>
                </a:pPr>
                <a:r>
                  <a:rPr lang="ja-JP" altLang="en-US" sz="160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俸給・手当を決定するための基準の策定</a:t>
                </a:r>
                <a:endParaRPr lang="en-US" altLang="ja-JP" sz="16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marL="285750" indent="-285750">
                  <a:lnSpc>
                    <a:spcPct val="150000"/>
                  </a:lnSpc>
                  <a:buClr>
                    <a:srgbClr val="FFC000"/>
                  </a:buClr>
                  <a:buFont typeface="Wingdings" panose="05000000000000000000" pitchFamily="2" charset="2"/>
                  <a:buChar char="l"/>
                </a:pPr>
                <a:r>
                  <a:rPr lang="ja-JP" altLang="en-US" sz="160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高齢期</a:t>
                </a:r>
                <a:r>
                  <a:rPr lang="ja-JP" altLang="en-US" sz="160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の雇用・給与施策の</a:t>
                </a:r>
                <a:r>
                  <a:rPr lang="ja-JP" altLang="en-US" sz="160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検討　　など</a:t>
                </a:r>
                <a:endParaRPr kumimoji="1" lang="ja-JP" altLang="en-US" sz="16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58" name="正方形/長方形 57"/>
              <p:cNvSpPr/>
              <p:nvPr/>
            </p:nvSpPr>
            <p:spPr>
              <a:xfrm>
                <a:off x="655634" y="5338826"/>
                <a:ext cx="4243194" cy="114588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lnSpc>
                    <a:spcPct val="150000"/>
                  </a:lnSpc>
                  <a:buClr>
                    <a:srgbClr val="FFC000"/>
                  </a:buClr>
                  <a:buFont typeface="Wingdings" panose="05000000000000000000" pitchFamily="2" charset="2"/>
                  <a:buChar char="l"/>
                </a:pPr>
                <a:r>
                  <a:rPr lang="ja-JP" altLang="en-US" sz="160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勤務時間、休暇</a:t>
                </a:r>
                <a:r>
                  <a:rPr lang="ja-JP" altLang="en-US" sz="160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等の勤務条件の整備</a:t>
                </a:r>
                <a:endParaRPr lang="en-US" altLang="ja-JP" sz="16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marL="285750" indent="-285750">
                  <a:lnSpc>
                    <a:spcPct val="150000"/>
                  </a:lnSpc>
                  <a:buClr>
                    <a:srgbClr val="FFC000"/>
                  </a:buClr>
                  <a:buFont typeface="Wingdings" panose="05000000000000000000" pitchFamily="2" charset="2"/>
                  <a:buChar char="l"/>
                </a:pPr>
                <a:r>
                  <a:rPr lang="ja-JP" altLang="en-US" sz="160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仕事と家庭の</a:t>
                </a:r>
                <a:r>
                  <a:rPr lang="ja-JP" altLang="en-US" sz="160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両立</a:t>
                </a:r>
                <a:r>
                  <a:rPr lang="ja-JP" altLang="en-US" sz="160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支援制度の充実</a:t>
                </a:r>
                <a:endParaRPr lang="en-US" altLang="ja-JP" sz="16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marL="285750" indent="-285750">
                  <a:lnSpc>
                    <a:spcPct val="150000"/>
                  </a:lnSpc>
                  <a:buClr>
                    <a:srgbClr val="FFC000"/>
                  </a:buClr>
                  <a:buFont typeface="Wingdings" panose="05000000000000000000" pitchFamily="2" charset="2"/>
                  <a:buChar char="l"/>
                </a:pPr>
                <a:r>
                  <a:rPr lang="ja-JP" altLang="en-US" sz="160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災害補償制度の基準の策定　　　など</a:t>
                </a:r>
                <a:endParaRPr lang="en-US" altLang="ja-JP" sz="16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sp>
        <p:nvSpPr>
          <p:cNvPr id="34" name="テキスト ボックス 33"/>
          <p:cNvSpPr txBox="1"/>
          <p:nvPr/>
        </p:nvSpPr>
        <p:spPr>
          <a:xfrm>
            <a:off x="3238077" y="1470411"/>
            <a:ext cx="106395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800" spc="-1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せんもんきかん</a:t>
            </a:r>
            <a:endParaRPr kumimoji="1" lang="ja-JP" altLang="en-US" sz="800" spc="-1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254541" y="1885099"/>
            <a:ext cx="6085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きかく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936303" y="1885099"/>
            <a:ext cx="8591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りつあんとう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4835932" y="1885099"/>
            <a:ext cx="56876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おこな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209535" y="4939372"/>
            <a:ext cx="5464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あんしん</a:t>
            </a:r>
            <a:endParaRPr kumimoji="1" lang="ja-JP" altLang="en-US" sz="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2632856" y="3146746"/>
            <a:ext cx="37563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ささ</a:t>
            </a:r>
            <a:endParaRPr kumimoji="1" lang="ja-JP" altLang="en-US" sz="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3196550" y="3146746"/>
            <a:ext cx="50928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じんざい</a:t>
            </a:r>
            <a:endParaRPr kumimoji="1" lang="ja-JP" altLang="en-US" sz="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3720460" y="3143624"/>
            <a:ext cx="433529" cy="1877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かくほ</a:t>
            </a:r>
            <a:endParaRPr kumimoji="1" lang="ja-JP" altLang="en-US" sz="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4245607" y="3140379"/>
            <a:ext cx="518385" cy="191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いくせい</a:t>
            </a:r>
            <a:endParaRPr kumimoji="1" lang="ja-JP" altLang="en-US" sz="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5360411" y="3113839"/>
            <a:ext cx="518385" cy="191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じだい</a:t>
            </a:r>
            <a:endParaRPr kumimoji="1" lang="ja-JP" altLang="en-US" sz="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5978697" y="3113839"/>
            <a:ext cx="518385" cy="191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へんか</a:t>
            </a:r>
            <a:endParaRPr kumimoji="1" lang="ja-JP" altLang="en-US" sz="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6596983" y="3118714"/>
            <a:ext cx="352457" cy="186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おう</a:t>
            </a:r>
            <a:endParaRPr kumimoji="1" lang="ja-JP" altLang="en-US" sz="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7213815" y="3120206"/>
            <a:ext cx="50197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てきせい</a:t>
            </a:r>
            <a:endParaRPr kumimoji="1" lang="ja-JP" altLang="en-US" sz="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7811421" y="3120206"/>
            <a:ext cx="50197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きゅうよ</a:t>
            </a:r>
            <a:endParaRPr kumimoji="1" lang="ja-JP" altLang="en-US" sz="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8409027" y="3120206"/>
            <a:ext cx="55209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じつげん</a:t>
            </a:r>
            <a:endParaRPr kumimoji="1" lang="ja-JP" altLang="en-US" sz="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866188" y="3549504"/>
            <a:ext cx="203376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こっかこ</a:t>
            </a:r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うむいんさいようしけん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2917875" y="3550317"/>
            <a:ext cx="530719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きかく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24490" y="3550317"/>
            <a:ext cx="530719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じっし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949487" y="3908132"/>
            <a:ext cx="48435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たよう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1530822" y="3908132"/>
            <a:ext cx="48956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ゆうい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2147719" y="3908945"/>
            <a:ext cx="530719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じんざい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2711539" y="3908132"/>
            <a:ext cx="99429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かくほかつどう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903121" y="4266760"/>
            <a:ext cx="72414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かくふしょう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1700191" y="4266760"/>
            <a:ext cx="59887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しょ</a:t>
            </a:r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くいん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14969" y="4267166"/>
            <a:ext cx="363469" cy="184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たい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2915978" y="4266760"/>
            <a:ext cx="60851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けんしゅう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3542019" y="4267573"/>
            <a:ext cx="530719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じっし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5291367" y="3553309"/>
            <a:ext cx="530719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きゅうよ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5874950" y="3553309"/>
            <a:ext cx="402571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かん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6497082" y="3549064"/>
            <a:ext cx="569546" cy="188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ほうこく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7093253" y="3553309"/>
            <a:ext cx="530719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かんこく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5291367" y="3908945"/>
            <a:ext cx="58358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ほうき</a:t>
            </a:r>
            <a:r>
              <a:rPr kumimoji="1" lang="ja-JP" altLang="en-US" sz="6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ゅう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5927818" y="3908945"/>
            <a:ext cx="507815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てあて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6516495" y="3910183"/>
            <a:ext cx="530719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けってい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7922525" y="3908132"/>
            <a:ext cx="5770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きじゅん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8509334" y="3908945"/>
            <a:ext cx="530719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さくてい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5291366" y="4265394"/>
            <a:ext cx="70009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こうれいき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6128664" y="4260766"/>
            <a:ext cx="468319" cy="189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こよう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6728023" y="4267167"/>
            <a:ext cx="895949" cy="182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きゅうよせさく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7715794" y="4267166"/>
            <a:ext cx="530719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けんとう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860256" y="2310475"/>
            <a:ext cx="914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じんじいん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1986085" y="2315207"/>
            <a:ext cx="457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おも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2551286" y="2308886"/>
            <a:ext cx="80781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ぎょうむ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1367165" y="3151921"/>
            <a:ext cx="57933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ぎょうせい</a:t>
            </a:r>
            <a:endParaRPr kumimoji="1" lang="ja-JP" altLang="en-US" sz="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2012466" y="4939372"/>
            <a:ext cx="43081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はたら</a:t>
            </a:r>
            <a:endParaRPr kumimoji="1" lang="ja-JP" altLang="en-US" sz="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2626310" y="4932483"/>
            <a:ext cx="996456" cy="191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きんむかんきょう</a:t>
            </a:r>
            <a:endParaRPr kumimoji="1" lang="ja-JP" altLang="en-US" sz="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3637731" y="4939372"/>
            <a:ext cx="51625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せいび</a:t>
            </a:r>
            <a:endParaRPr kumimoji="1" lang="ja-JP" altLang="en-US" sz="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5204808" y="4923778"/>
            <a:ext cx="63681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err="1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しょ</a:t>
            </a:r>
            <a:r>
              <a:rPr kumimoji="1" lang="ja-JP" altLang="en-US" sz="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くいん</a:t>
            </a:r>
            <a:endParaRPr kumimoji="1" lang="ja-JP" altLang="en-US" sz="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5879678" y="4923778"/>
            <a:ext cx="91300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err="1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りえきほご</a:t>
            </a:r>
            <a:endParaRPr kumimoji="1" lang="ja-JP" altLang="en-US" sz="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6857588" y="4925390"/>
            <a:ext cx="562115" cy="183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こうせい</a:t>
            </a:r>
            <a:endParaRPr kumimoji="1" lang="ja-JP" altLang="en-US" sz="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7501629" y="4923778"/>
            <a:ext cx="93113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じんじかん</a:t>
            </a:r>
            <a:r>
              <a:rPr kumimoji="1" lang="ja-JP" altLang="en-US" sz="600" dirty="0" err="1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り</a:t>
            </a:r>
            <a:endParaRPr kumimoji="1" lang="ja-JP" altLang="en-US" sz="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8483100" y="4923778"/>
            <a:ext cx="55695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かくほ</a:t>
            </a:r>
            <a:endParaRPr kumimoji="1" lang="ja-JP" altLang="en-US" sz="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889303" y="5358803"/>
            <a:ext cx="991116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きんむじかん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1920920" y="5358803"/>
            <a:ext cx="721737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きゅうかとう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2" name="テキスト ボックス 111"/>
          <p:cNvSpPr txBox="1"/>
          <p:nvPr/>
        </p:nvSpPr>
        <p:spPr>
          <a:xfrm>
            <a:off x="2713043" y="5358803"/>
            <a:ext cx="991116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きんむじょうけん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3720460" y="5358803"/>
            <a:ext cx="527490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せいび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949487" y="5716718"/>
            <a:ext cx="484354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しごと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5" name="テキスト ボックス 114"/>
          <p:cNvSpPr txBox="1"/>
          <p:nvPr/>
        </p:nvSpPr>
        <p:spPr>
          <a:xfrm>
            <a:off x="1566961" y="5716718"/>
            <a:ext cx="453429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かてい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2100050" y="5716718"/>
            <a:ext cx="1348544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りょうりつしえん</a:t>
            </a:r>
            <a:r>
              <a:rPr kumimoji="1" lang="ja-JP" altLang="en-US" sz="6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せいど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7" name="テキスト ボックス 116"/>
          <p:cNvSpPr txBox="1"/>
          <p:nvPr/>
        </p:nvSpPr>
        <p:spPr>
          <a:xfrm>
            <a:off x="3542019" y="5715905"/>
            <a:ext cx="57278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じゅうじつ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890777" y="6076084"/>
            <a:ext cx="1343604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さいがい</a:t>
            </a:r>
            <a:r>
              <a:rPr kumimoji="1" lang="ja-JP" altLang="en-US" sz="6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ほ</a:t>
            </a:r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しょうせいど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9" name="テキスト ボックス 118"/>
          <p:cNvSpPr txBox="1"/>
          <p:nvPr/>
        </p:nvSpPr>
        <p:spPr>
          <a:xfrm>
            <a:off x="2294110" y="6076084"/>
            <a:ext cx="605844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きじゅん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2959683" y="6075271"/>
            <a:ext cx="48891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さくてい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5291366" y="5517401"/>
            <a:ext cx="1144267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ふりえきしょぶん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7292315" y="5521643"/>
            <a:ext cx="954198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ふふくもうした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8525505" y="5518905"/>
            <a:ext cx="527490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しんさ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5265175" y="5865660"/>
            <a:ext cx="957806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くじょうそうだん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6489124" y="5865659"/>
            <a:ext cx="527490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たいおう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710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53665" y="924666"/>
            <a:ext cx="49665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常勤職員の場合</a:t>
            </a:r>
            <a:endParaRPr kumimoji="0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65346" y="1437343"/>
            <a:ext cx="861062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民間給与実態調査などの各種調査の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集計・分析等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業務</a:t>
            </a:r>
            <a:endParaRPr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国家公務員採用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試験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・各府省の職員を対象とした研修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の実施関係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業務</a:t>
            </a:r>
            <a:endParaRPr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庶務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関係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業務（出勤簿管理、文書の受付、消耗品の管理など）</a:t>
            </a:r>
            <a:endParaRPr kumimoji="1" lang="ja-JP" altLang="en-US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53665" y="2971107"/>
            <a:ext cx="32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非常勤職員の場合</a:t>
            </a:r>
            <a:endParaRPr kumimoji="0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65346" y="3459925"/>
            <a:ext cx="861062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●　データの入力・集計等業務</a:t>
            </a:r>
            <a:endParaRPr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lnSpc>
                <a:spcPct val="150000"/>
              </a:lnSpc>
            </a:pP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●　資料作成・整理等業務</a:t>
            </a:r>
            <a:endParaRPr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lnSpc>
                <a:spcPct val="150000"/>
              </a:lnSpc>
            </a:pP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●　その他軽作業（郵便物集配、書類の仕分け・配布など）</a:t>
            </a:r>
            <a:endParaRPr kumimoji="1" lang="ja-JP" altLang="en-US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04536" y="1403335"/>
            <a:ext cx="8046000" cy="1332000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604536" y="3430191"/>
            <a:ext cx="8046000" cy="133200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04536" y="4912920"/>
            <a:ext cx="8302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仕事内容については、障害の程度に応じて、相談しながら決定します。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04536" y="5191763"/>
            <a:ext cx="892956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000" b="1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人事院の魅力は･･･</a:t>
            </a:r>
            <a:endParaRPr kumimoji="1" lang="en-US" altLang="ja-JP" sz="2000" b="1" dirty="0" smtClean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人が主役です。</a:t>
            </a:r>
            <a:endParaRPr kumimoji="1" lang="en-US" altLang="ja-JP" sz="1600" b="1" dirty="0" smtClean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b="1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少人数の組織のためチームワークが良く、風通しのよい職場です。</a:t>
            </a:r>
            <a:endParaRPr kumimoji="1" lang="en-US" altLang="ja-JP" sz="1600" b="1" dirty="0" smtClean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b="1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また、働きやすい環境が整っています！！</a:t>
            </a:r>
            <a:endParaRPr kumimoji="1" lang="en-US" altLang="ja-JP" sz="1600" b="1" dirty="0" smtClean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0" y="0"/>
            <a:ext cx="9906000" cy="7105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>
              <a:defRPr/>
            </a:pPr>
            <a:r>
              <a:rPr lang="ja-JP" altLang="en-US" sz="28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採用後の仕事</a:t>
            </a:r>
            <a:r>
              <a:rPr lang="ja-JP" altLang="en-US" sz="2800" b="1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内容（例）</a:t>
            </a:r>
            <a:endParaRPr lang="ja-JP" altLang="en-US" sz="28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7858" y="21369"/>
            <a:ext cx="1160862" cy="262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さいよう</a:t>
            </a:r>
            <a:r>
              <a:rPr kumimoji="1" lang="ja-JP" altLang="en-US" sz="105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ご</a:t>
            </a:r>
            <a:endParaRPr kumimoji="1" lang="ja-JP" altLang="en-US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513344" y="30160"/>
            <a:ext cx="147804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しごとないよう</a:t>
            </a:r>
            <a:endParaRPr kumimoji="1" lang="ja-JP" altLang="en-US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88989" y="768414"/>
            <a:ext cx="145878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じょうきん</a:t>
            </a:r>
            <a:r>
              <a:rPr kumimoji="1" lang="ja-JP" altLang="en-US" sz="9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しょ</a:t>
            </a:r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くいん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54605" y="768414"/>
            <a:ext cx="6628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ばあい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65346" y="2832102"/>
            <a:ext cx="163761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ひじょう</a:t>
            </a:r>
            <a:r>
              <a:rPr kumimoji="1" lang="ja-JP" altLang="en-US" sz="9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きんしょ</a:t>
            </a:r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くいん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545760" y="2832102"/>
            <a:ext cx="67590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ばあい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153022" y="1458659"/>
            <a:ext cx="1930420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みんかんきゅうよじったいちょうさ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694611" y="1457846"/>
            <a:ext cx="98371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かくしゅちょうさ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789509" y="1457846"/>
            <a:ext cx="59352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しゅうけい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515999" y="1457846"/>
            <a:ext cx="125851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ぶんせきとう</a:t>
            </a:r>
            <a:r>
              <a:rPr kumimoji="1" lang="ja-JP" altLang="en-US" sz="6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ぎょ</a:t>
            </a:r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うむ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153022" y="1852291"/>
            <a:ext cx="214676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こっかこ</a:t>
            </a:r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うむいんさいようしけん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460601" y="1855752"/>
            <a:ext cx="76154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かくふしょう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319500" y="1853104"/>
            <a:ext cx="59440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しょ</a:t>
            </a:r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くいん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006967" y="1852291"/>
            <a:ext cx="58260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たいしょう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145255" y="1853104"/>
            <a:ext cx="62925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けんしゅう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820923" y="1852291"/>
            <a:ext cx="151204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じっしかんけい</a:t>
            </a:r>
            <a:r>
              <a:rPr kumimoji="1" lang="ja-JP" altLang="en-US" sz="6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ぎょ</a:t>
            </a:r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うむ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173906" y="2274264"/>
            <a:ext cx="1470908" cy="18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しょむ</a:t>
            </a:r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かんけいぎょうむ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744975" y="2273451"/>
            <a:ext cx="126425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しゅっ</a:t>
            </a:r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きんぼかんり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109393" y="2274264"/>
            <a:ext cx="56893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ぶんしょ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789510" y="2273451"/>
            <a:ext cx="61440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うけつけ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473811" y="2273451"/>
            <a:ext cx="83655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しょうもうひん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6380260" y="2274264"/>
            <a:ext cx="56666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かんり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2164989" y="3479110"/>
            <a:ext cx="64182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にゅうりょく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840895" y="3479110"/>
            <a:ext cx="130671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しゅうけとう</a:t>
            </a:r>
            <a:r>
              <a:rPr kumimoji="1" lang="ja-JP" altLang="en-US" sz="6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ぎょ</a:t>
            </a:r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うむ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264256" y="3889497"/>
            <a:ext cx="106427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しり</a:t>
            </a:r>
            <a:r>
              <a:rPr kumimoji="1" lang="ja-JP" altLang="en-US" sz="6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ょう</a:t>
            </a:r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さくせい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2399983" y="3889497"/>
            <a:ext cx="119288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せいりとう</a:t>
            </a:r>
            <a:r>
              <a:rPr kumimoji="1" lang="ja-JP" altLang="en-US" sz="6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ぎょ</a:t>
            </a:r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うむ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1724357" y="4294407"/>
            <a:ext cx="102061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たけい</a:t>
            </a:r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さぎょう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2856755" y="4294407"/>
            <a:ext cx="126094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ゆうびんぶつしゅうはい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4229484" y="4291549"/>
            <a:ext cx="560025" cy="187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しょるい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4947349" y="4291549"/>
            <a:ext cx="453598" cy="187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しわ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5844209" y="4290341"/>
            <a:ext cx="53605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はいふ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883484" y="4822685"/>
            <a:ext cx="102482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しごとないよう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121665" y="4822685"/>
            <a:ext cx="64108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しょうがい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3872285" y="4822685"/>
            <a:ext cx="50888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ていど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4532095" y="4822685"/>
            <a:ext cx="35781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おう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429555" y="4822685"/>
            <a:ext cx="59433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そうだん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6774511" y="4822685"/>
            <a:ext cx="5963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けってい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690764" y="5221275"/>
            <a:ext cx="82258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accent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じんじいん</a:t>
            </a:r>
            <a:endParaRPr kumimoji="1" lang="ja-JP" altLang="en-US" sz="600" dirty="0">
              <a:solidFill>
                <a:schemeClr val="accent5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1641406" y="5215695"/>
            <a:ext cx="61676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accent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みりょく</a:t>
            </a:r>
            <a:endParaRPr kumimoji="1" lang="ja-JP" altLang="en-US" sz="600" dirty="0">
              <a:solidFill>
                <a:schemeClr val="accent5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857107" y="5684784"/>
            <a:ext cx="33575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accent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ひと</a:t>
            </a:r>
            <a:endParaRPr kumimoji="1" lang="ja-JP" altLang="en-US" sz="600" dirty="0">
              <a:solidFill>
                <a:schemeClr val="accent5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264256" y="5688570"/>
            <a:ext cx="53274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accent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しゅやく</a:t>
            </a:r>
            <a:endParaRPr kumimoji="1" lang="ja-JP" altLang="en-US" sz="600" dirty="0">
              <a:solidFill>
                <a:schemeClr val="accent5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852966" y="6051200"/>
            <a:ext cx="72139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accent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しょうにんず</a:t>
            </a:r>
            <a:r>
              <a:rPr kumimoji="1" lang="ja-JP" altLang="en-US" sz="600" dirty="0" err="1" smtClean="0">
                <a:solidFill>
                  <a:schemeClr val="accent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う</a:t>
            </a:r>
            <a:endParaRPr kumimoji="1" lang="ja-JP" altLang="en-US" sz="600" dirty="0">
              <a:solidFill>
                <a:schemeClr val="accent5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641406" y="6051200"/>
            <a:ext cx="50637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accent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そしき</a:t>
            </a:r>
            <a:endParaRPr kumimoji="1" lang="ja-JP" altLang="en-US" sz="600" dirty="0">
              <a:solidFill>
                <a:schemeClr val="accent5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4117704" y="6045842"/>
            <a:ext cx="201797" cy="190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accent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</a:t>
            </a:r>
            <a:endParaRPr kumimoji="1" lang="ja-JP" altLang="en-US" sz="600" dirty="0">
              <a:solidFill>
                <a:schemeClr val="accent5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4691122" y="6045842"/>
            <a:ext cx="548788" cy="190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accent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かぜとお</a:t>
            </a:r>
            <a:endParaRPr kumimoji="1" lang="ja-JP" altLang="en-US" sz="600" dirty="0">
              <a:solidFill>
                <a:schemeClr val="accent5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5923721" y="6048520"/>
            <a:ext cx="492481" cy="187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accent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しょくば</a:t>
            </a:r>
            <a:endParaRPr kumimoji="1" lang="ja-JP" altLang="en-US" sz="600" dirty="0">
              <a:solidFill>
                <a:schemeClr val="accent5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1407381" y="6422376"/>
            <a:ext cx="46117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accent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はたら</a:t>
            </a:r>
            <a:endParaRPr kumimoji="1" lang="ja-JP" altLang="en-US" sz="600" dirty="0">
              <a:solidFill>
                <a:schemeClr val="accent5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443657" y="6425788"/>
            <a:ext cx="60263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accent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かんきょう</a:t>
            </a:r>
            <a:endParaRPr kumimoji="1" lang="ja-JP" altLang="en-US" sz="600" dirty="0">
              <a:solidFill>
                <a:schemeClr val="accent5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3014816" y="6429249"/>
            <a:ext cx="44578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solidFill>
                  <a:schemeClr val="accent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ととの</a:t>
            </a:r>
            <a:endParaRPr kumimoji="1" lang="ja-JP" altLang="en-US" sz="600" dirty="0">
              <a:solidFill>
                <a:schemeClr val="accent5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3192306" y="30160"/>
            <a:ext cx="53659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れい</a:t>
            </a:r>
            <a:endParaRPr kumimoji="1" lang="ja-JP" altLang="en-US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244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743481" y="1487312"/>
            <a:ext cx="861062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0" lang="ja-JP" alt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採用予定数</a:t>
            </a:r>
            <a:endParaRPr kumimoji="0" lang="en-US" altLang="ja-JP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 平成３０</a:t>
            </a:r>
            <a:r>
              <a:rPr kumimoji="0" lang="ja-JP" altLang="en-US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年２月実施の障害者選考試験から２名程度</a:t>
            </a:r>
            <a:endParaRPr kumimoji="0" lang="en-US" altLang="ja-JP" b="0" i="0" u="none" strike="noStrike" kern="1200" cap="none" spc="0" normalizeH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ja-JP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※</a:t>
            </a:r>
            <a:r>
              <a:rPr kumimoji="0" lang="ja-JP" alt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試験のスケジュール等の詳細は、人事院ＨＰをご覧ください。</a:t>
            </a:r>
            <a:endParaRPr kumimoji="0" lang="en-US" altLang="ja-JP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43481" y="3538353"/>
            <a:ext cx="86106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0" lang="ja-JP" alt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採用予定数</a:t>
            </a:r>
            <a:endParaRPr kumimoji="0" lang="en-US" altLang="ja-JP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0" lang="ja-JP" altLang="en-US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r>
              <a:rPr kumimoji="0" lang="ja-JP" altLang="en-US" b="0" i="0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３０年度</a:t>
            </a:r>
            <a:r>
              <a:rPr kumimoji="0" lang="ja-JP" altLang="en-US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：３名（本院、関東事務局、近畿事務局　各１名）</a:t>
            </a:r>
            <a:endParaRPr kumimoji="0" lang="en-US" altLang="ja-JP" b="0" i="0" u="none" strike="noStrike" kern="1200" cap="none" spc="0" normalizeH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　　　　 現在も、応募受付中です。</a:t>
            </a:r>
            <a:endParaRPr kumimoji="0" lang="en-US" altLang="ja-JP" b="0" i="0" u="none" strike="noStrike" kern="1200" cap="none" spc="0" normalizeH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0" lang="ja-JP" altLang="en-US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３１年度：５名（本院各部局）</a:t>
            </a:r>
            <a:endParaRPr kumimoji="0" lang="en-US" altLang="ja-JP" b="0" i="0" u="none" strike="noStrike" kern="1200" cap="none" spc="0" normalizeH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　　　　</a:t>
            </a:r>
            <a:r>
              <a:rPr kumimoji="0" lang="ja-JP" altLang="en-US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来年１～２月頃に、公募情報をハローワーク等に掲載</a:t>
            </a:r>
            <a:endParaRPr kumimoji="0" lang="en-US" altLang="ja-JP" b="0" i="0" u="none" strike="noStrike" kern="1200" cap="none" spc="0" normalizeH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　　　　 予定です。</a:t>
            </a:r>
            <a:endParaRPr kumimoji="0" lang="en-US" altLang="ja-JP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379892" y="6203093"/>
            <a:ext cx="6240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皆様のご応募を、お待ちしています！！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0934" y="5185055"/>
            <a:ext cx="1024429" cy="1210106"/>
          </a:xfrm>
          <a:prstGeom prst="rect">
            <a:avLst/>
          </a:prstGeom>
        </p:spPr>
      </p:pic>
      <p:sp>
        <p:nvSpPr>
          <p:cNvPr id="13" name="正方形/長方形 12"/>
          <p:cNvSpPr/>
          <p:nvPr/>
        </p:nvSpPr>
        <p:spPr>
          <a:xfrm>
            <a:off x="0" y="0"/>
            <a:ext cx="9906000" cy="7105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>
              <a:defRPr/>
            </a:pPr>
            <a:r>
              <a:rPr lang="ja-JP" altLang="en-US" sz="28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採用予定・今後のスケジュール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-1" y="28701"/>
            <a:ext cx="1574417" cy="262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さいようよてい</a:t>
            </a:r>
            <a:endParaRPr kumimoji="1" lang="ja-JP" altLang="en-US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822612" y="36804"/>
            <a:ext cx="77689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こんご</a:t>
            </a:r>
            <a:endParaRPr kumimoji="1" lang="en-US" altLang="ja-JP" sz="105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23894" y="945604"/>
            <a:ext cx="2967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常勤職員の場合</a:t>
            </a:r>
            <a:endParaRPr kumimoji="0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23894" y="3028596"/>
            <a:ext cx="32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非常勤職員の場合</a:t>
            </a:r>
            <a:endParaRPr kumimoji="0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74765" y="1434155"/>
            <a:ext cx="8046000" cy="1375210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574765" y="3490261"/>
            <a:ext cx="8046000" cy="2579566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65136" y="817230"/>
            <a:ext cx="145878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じょうきん</a:t>
            </a:r>
            <a:r>
              <a:rPr kumimoji="1" lang="ja-JP" altLang="en-US" sz="9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しょ</a:t>
            </a:r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くいん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11061" y="816745"/>
            <a:ext cx="6628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ばあい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743481" y="2905316"/>
            <a:ext cx="163761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ひじょう</a:t>
            </a:r>
            <a:r>
              <a:rPr kumimoji="1" lang="ja-JP" altLang="en-US" sz="9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きんしょ</a:t>
            </a:r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くいん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523895" y="2905316"/>
            <a:ext cx="67590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ばあい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082558" y="1487857"/>
            <a:ext cx="129853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さいようよていすう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086211" y="3540985"/>
            <a:ext cx="129853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さいようよていすう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082558" y="1909987"/>
            <a:ext cx="59516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へいせい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015602" y="1909987"/>
            <a:ext cx="36429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ねん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453963" y="1909987"/>
            <a:ext cx="81402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がつじっ</a:t>
            </a:r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352998" y="1909987"/>
            <a:ext cx="173583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しょうがいしゃせんこうしけん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637476" y="1909987"/>
            <a:ext cx="79513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めいていど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082558" y="2324029"/>
            <a:ext cx="55146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しけん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109695" y="2324029"/>
            <a:ext cx="36429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とう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3563094" y="2322887"/>
            <a:ext cx="619291" cy="185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しょうさい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516341" y="2322886"/>
            <a:ext cx="787179" cy="185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じんじいん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111453" y="2318985"/>
            <a:ext cx="36429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らん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589651" y="3965668"/>
            <a:ext cx="46592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ねんど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2453963" y="3965668"/>
            <a:ext cx="36429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めい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901743" y="3965668"/>
            <a:ext cx="58700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ほんいん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588344" y="3965668"/>
            <a:ext cx="126514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かんとう</a:t>
            </a:r>
            <a:r>
              <a:rPr kumimoji="1" lang="ja-JP" altLang="en-US" sz="6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じむきょく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953000" y="3965668"/>
            <a:ext cx="126492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きんきじむきょく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6317432" y="3965668"/>
            <a:ext cx="36429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かく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6781234" y="3965668"/>
            <a:ext cx="36429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めい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2243217" y="4377408"/>
            <a:ext cx="56135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げんざい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3170853" y="4377408"/>
            <a:ext cx="122621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おうぼう</a:t>
            </a:r>
            <a:r>
              <a:rPr kumimoji="1" lang="ja-JP" altLang="en-US" sz="6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けつけちゅう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589651" y="4794309"/>
            <a:ext cx="46592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ねんど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2464903" y="4793867"/>
            <a:ext cx="35334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めい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887075" y="4788706"/>
            <a:ext cx="129530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ほんいんかく</a:t>
            </a:r>
            <a:r>
              <a:rPr kumimoji="1" lang="ja-JP" altLang="en-US" sz="6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ぶきょく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2221001" y="5188725"/>
            <a:ext cx="58357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らいねん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3366957" y="5188725"/>
            <a:ext cx="57689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がつごろ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4273270" y="5188725"/>
            <a:ext cx="103025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こう</a:t>
            </a:r>
            <a:r>
              <a:rPr kumimoji="1" lang="ja-JP" altLang="en-US" sz="6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ぼ</a:t>
            </a:r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じょうほう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6781234" y="5188725"/>
            <a:ext cx="36429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とう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7243638" y="5188725"/>
            <a:ext cx="58044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けいさい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2231941" y="5605183"/>
            <a:ext cx="572631" cy="191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よてい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4349126" y="6105879"/>
            <a:ext cx="61953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みなさま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303520" y="6105648"/>
            <a:ext cx="50888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おうぼ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6337627" y="6105648"/>
            <a:ext cx="46592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ま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1683399" y="6626953"/>
            <a:ext cx="8302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採用についての問合せ先：人事院人事課　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03-3581-5311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（内線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2154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849477" y="6534620"/>
            <a:ext cx="50625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さいよう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5071064" y="6534152"/>
            <a:ext cx="53347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といあわ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5604537" y="6533178"/>
            <a:ext cx="33921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さき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5948622" y="6533178"/>
            <a:ext cx="124393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じんじいんじんじか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8643036" y="6533178"/>
            <a:ext cx="56238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ないせん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056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1072</TotalTime>
  <Words>600</Words>
  <Application>Microsoft Office PowerPoint</Application>
  <PresentationFormat>A4 210 x 297 mm</PresentationFormat>
  <Paragraphs>222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メイリオ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人事院の紹介</dc:title>
  <dc:creator>小川 裕子</dc:creator>
  <cp:lastModifiedBy>小川 裕子</cp:lastModifiedBy>
  <cp:revision>75</cp:revision>
  <cp:lastPrinted>2018-11-19T12:35:23Z</cp:lastPrinted>
  <dcterms:created xsi:type="dcterms:W3CDTF">2018-11-14T11:46:40Z</dcterms:created>
  <dcterms:modified xsi:type="dcterms:W3CDTF">2018-11-19T12:56:17Z</dcterms:modified>
</cp:coreProperties>
</file>