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9"/>
  </p:notesMasterIdLst>
  <p:sldIdLst>
    <p:sldId id="318" r:id="rId3"/>
    <p:sldId id="317" r:id="rId4"/>
    <p:sldId id="308" r:id="rId5"/>
    <p:sldId id="312" r:id="rId6"/>
    <p:sldId id="316" r:id="rId7"/>
    <p:sldId id="322" r:id="rId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00FF"/>
    <a:srgbClr val="FFD5FF"/>
    <a:srgbClr val="FFD9FF"/>
    <a:srgbClr val="FFF3FF"/>
    <a:srgbClr val="FFC5FF"/>
    <a:srgbClr val="F9F9F9"/>
    <a:srgbClr val="0000FF"/>
    <a:srgbClr val="FFA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7" autoAdjust="0"/>
    <p:restoredTop sz="84284" autoAdjust="0"/>
  </p:normalViewPr>
  <p:slideViewPr>
    <p:cSldViewPr showGuides="1">
      <p:cViewPr varScale="1">
        <p:scale>
          <a:sx n="115" d="100"/>
          <a:sy n="115" d="100"/>
        </p:scale>
        <p:origin x="1512" y="102"/>
      </p:cViewPr>
      <p:guideLst>
        <p:guide orient="horz" pos="2160"/>
        <p:guide pos="2880"/>
      </p:guideLst>
    </p:cSldViewPr>
  </p:slideViewPr>
  <p:notesTextViewPr>
    <p:cViewPr>
      <p:scale>
        <a:sx n="1" d="1"/>
        <a:sy n="1" d="1"/>
      </p:scale>
      <p:origin x="0" y="0"/>
    </p:cViewPr>
  </p:notesTextViewPr>
  <p:notesViewPr>
    <p:cSldViewPr showGuides="1">
      <p:cViewPr varScale="1">
        <p:scale>
          <a:sx n="81" d="100"/>
          <a:sy n="81" d="100"/>
        </p:scale>
        <p:origin x="4008"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352" tIns="45677" rIns="91352" bIns="456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316"/>
          </a:xfrm>
          <a:prstGeom prst="rect">
            <a:avLst/>
          </a:prstGeom>
        </p:spPr>
        <p:txBody>
          <a:bodyPr vert="horz" lIns="91352" tIns="45677" rIns="91352" bIns="45677" rtlCol="0"/>
          <a:lstStyle>
            <a:lvl1pPr algn="r">
              <a:defRPr sz="1200"/>
            </a:lvl1pPr>
          </a:lstStyle>
          <a:p>
            <a:fld id="{6E7B0C1A-D1AD-4977-B66A-ED6B3FBC0408}" type="datetimeFigureOut">
              <a:rPr kumimoji="1" lang="ja-JP" altLang="en-US" smtClean="0"/>
              <a:t>2018/11/30</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2" tIns="45677" rIns="91352" bIns="45677" rtlCol="0" anchor="ctr"/>
          <a:lstStyle/>
          <a:p>
            <a:endParaRPr lang="ja-JP" altLang="en-US"/>
          </a:p>
        </p:txBody>
      </p:sp>
      <p:sp>
        <p:nvSpPr>
          <p:cNvPr id="5" name="ノート プレースホルダー 4"/>
          <p:cNvSpPr>
            <a:spLocks noGrp="1"/>
          </p:cNvSpPr>
          <p:nvPr>
            <p:ph type="body" sz="quarter" idx="3"/>
          </p:nvPr>
        </p:nvSpPr>
        <p:spPr>
          <a:xfrm>
            <a:off x="673577" y="4686505"/>
            <a:ext cx="5388610" cy="4439841"/>
          </a:xfrm>
          <a:prstGeom prst="rect">
            <a:avLst/>
          </a:prstGeom>
        </p:spPr>
        <p:txBody>
          <a:bodyPr vert="horz" lIns="91352" tIns="45677" rIns="91352" bIns="4567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352" tIns="45677" rIns="91352" bIns="456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5"/>
            <a:ext cx="2918831" cy="493316"/>
          </a:xfrm>
          <a:prstGeom prst="rect">
            <a:avLst/>
          </a:prstGeom>
        </p:spPr>
        <p:txBody>
          <a:bodyPr vert="horz" lIns="91352" tIns="45677" rIns="91352" bIns="45677" rtlCol="0" anchor="b"/>
          <a:lstStyle>
            <a:lvl1pPr algn="r">
              <a:defRPr sz="1200"/>
            </a:lvl1pPr>
          </a:lstStyle>
          <a:p>
            <a:fld id="{C7675B96-0BC2-49AF-BE6E-C588A56E4B26}" type="slidenum">
              <a:rPr kumimoji="1" lang="ja-JP" altLang="en-US" smtClean="0"/>
              <a:t>‹#›</a:t>
            </a:fld>
            <a:endParaRPr kumimoji="1" lang="ja-JP" altLang="en-US"/>
          </a:p>
        </p:txBody>
      </p:sp>
    </p:spTree>
    <p:extLst>
      <p:ext uri="{BB962C8B-B14F-4D97-AF65-F5344CB8AC3E}">
        <p14:creationId xmlns:p14="http://schemas.microsoft.com/office/powerpoint/2010/main" val="8897356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kumimoji="1" sz="3200">
                <a:solidFill>
                  <a:schemeClr val="bg2"/>
                </a:solidFill>
                <a:latin typeface="Arial" charset="0"/>
                <a:ea typeface="ＭＳ Ｐゴシック" charset="-128"/>
              </a:defRPr>
            </a:lvl1pPr>
            <a:lvl2pPr marL="742109" indent="-285426" eaLnBrk="0" hangingPunct="0">
              <a:defRPr kumimoji="1" sz="3200">
                <a:solidFill>
                  <a:schemeClr val="bg2"/>
                </a:solidFill>
                <a:latin typeface="Arial" charset="0"/>
                <a:ea typeface="ＭＳ Ｐゴシック" charset="-128"/>
              </a:defRPr>
            </a:lvl2pPr>
            <a:lvl3pPr marL="1141707" indent="-228342" eaLnBrk="0" hangingPunct="0">
              <a:defRPr kumimoji="1" sz="3200">
                <a:solidFill>
                  <a:schemeClr val="bg2"/>
                </a:solidFill>
                <a:latin typeface="Arial" charset="0"/>
                <a:ea typeface="ＭＳ Ｐゴシック" charset="-128"/>
              </a:defRPr>
            </a:lvl3pPr>
            <a:lvl4pPr marL="1598390" indent="-228342" eaLnBrk="0" hangingPunct="0">
              <a:defRPr kumimoji="1" sz="3200">
                <a:solidFill>
                  <a:schemeClr val="bg2"/>
                </a:solidFill>
                <a:latin typeface="Arial" charset="0"/>
                <a:ea typeface="ＭＳ Ｐゴシック" charset="-128"/>
              </a:defRPr>
            </a:lvl4pPr>
            <a:lvl5pPr marL="2055071" indent="-228342" eaLnBrk="0" hangingPunct="0">
              <a:defRPr kumimoji="1" sz="3200">
                <a:solidFill>
                  <a:schemeClr val="bg2"/>
                </a:solidFill>
                <a:latin typeface="Arial" charset="0"/>
                <a:ea typeface="ＭＳ Ｐゴシック" charset="-128"/>
              </a:defRPr>
            </a:lvl5pPr>
            <a:lvl6pPr marL="2511753" indent="-228342" algn="ctr" eaLnBrk="0" fontAlgn="base" hangingPunct="0">
              <a:spcBef>
                <a:spcPct val="50000"/>
              </a:spcBef>
              <a:spcAft>
                <a:spcPct val="0"/>
              </a:spcAft>
              <a:defRPr kumimoji="1" sz="3200">
                <a:solidFill>
                  <a:schemeClr val="bg2"/>
                </a:solidFill>
                <a:latin typeface="Arial" charset="0"/>
                <a:ea typeface="ＭＳ Ｐゴシック" charset="-128"/>
              </a:defRPr>
            </a:lvl6pPr>
            <a:lvl7pPr marL="2968437" indent="-228342" algn="ctr" eaLnBrk="0" fontAlgn="base" hangingPunct="0">
              <a:spcBef>
                <a:spcPct val="50000"/>
              </a:spcBef>
              <a:spcAft>
                <a:spcPct val="0"/>
              </a:spcAft>
              <a:defRPr kumimoji="1" sz="3200">
                <a:solidFill>
                  <a:schemeClr val="bg2"/>
                </a:solidFill>
                <a:latin typeface="Arial" charset="0"/>
                <a:ea typeface="ＭＳ Ｐゴシック" charset="-128"/>
              </a:defRPr>
            </a:lvl7pPr>
            <a:lvl8pPr marL="3425119" indent="-228342" algn="ctr" eaLnBrk="0" fontAlgn="base" hangingPunct="0">
              <a:spcBef>
                <a:spcPct val="50000"/>
              </a:spcBef>
              <a:spcAft>
                <a:spcPct val="0"/>
              </a:spcAft>
              <a:defRPr kumimoji="1" sz="3200">
                <a:solidFill>
                  <a:schemeClr val="bg2"/>
                </a:solidFill>
                <a:latin typeface="Arial" charset="0"/>
                <a:ea typeface="ＭＳ Ｐゴシック" charset="-128"/>
              </a:defRPr>
            </a:lvl8pPr>
            <a:lvl9pPr marL="3881803" indent="-228342" algn="ctr" eaLnBrk="0" fontAlgn="base" hangingPunct="0">
              <a:spcBef>
                <a:spcPct val="50000"/>
              </a:spcBef>
              <a:spcAft>
                <a:spcPct val="0"/>
              </a:spcAft>
              <a:defRPr kumimoji="1" sz="3200">
                <a:solidFill>
                  <a:schemeClr val="bg2"/>
                </a:solidFill>
                <a:latin typeface="Arial" charset="0"/>
                <a:ea typeface="ＭＳ Ｐゴシック" charset="-128"/>
              </a:defRPr>
            </a:lvl9pPr>
          </a:lstStyle>
          <a:p>
            <a:pPr marL="0" marR="0" lvl="0" indent="0" algn="r" defTabSz="913521"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endParaRPr>
          </a:p>
          <a:p>
            <a:pPr marL="0" marR="0" lvl="0" indent="0" algn="r" defTabSz="913521" rtl="0" eaLnBrk="1" fontAlgn="auto" latinLnBrk="0" hangingPunct="1">
              <a:lnSpc>
                <a:spcPct val="100000"/>
              </a:lnSpc>
              <a:spcBef>
                <a:spcPts val="0"/>
              </a:spcBef>
              <a:spcAft>
                <a:spcPts val="0"/>
              </a:spcAft>
              <a:buClrTx/>
              <a:buSzTx/>
              <a:buFontTx/>
              <a:buNone/>
              <a:tabLst/>
              <a:defRPr/>
            </a:pPr>
            <a:fld id="{8FDDBF76-08C6-4064-9A52-A279F6C9096F}"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rPr>
              <a:pPr marL="0" marR="0" lvl="0" indent="0" algn="r" defTabSz="913521"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endParaRPr>
          </a:p>
        </p:txBody>
      </p:sp>
      <p:sp>
        <p:nvSpPr>
          <p:cNvPr id="31747" name="Rectangle 2"/>
          <p:cNvSpPr>
            <a:spLocks noGrp="1" noRot="1" noChangeAspect="1" noChangeArrowheads="1" noTextEdit="1"/>
          </p:cNvSpPr>
          <p:nvPr>
            <p:ph type="sldImg"/>
          </p:nvPr>
        </p:nvSpPr>
        <p:spPr>
          <a:xfrm>
            <a:off x="493713" y="142875"/>
            <a:ext cx="5727700" cy="4297363"/>
          </a:xfrm>
          <a:ln/>
        </p:spPr>
      </p:sp>
      <p:sp>
        <p:nvSpPr>
          <p:cNvPr id="31748" name="Rectangle 3"/>
          <p:cNvSpPr>
            <a:spLocks noGrp="1" noChangeArrowheads="1"/>
          </p:cNvSpPr>
          <p:nvPr>
            <p:ph type="body" idx="1"/>
          </p:nvPr>
        </p:nvSpPr>
        <p:spPr>
          <a:xfrm>
            <a:off x="495301" y="4453840"/>
            <a:ext cx="5727700" cy="5231844"/>
          </a:xfrm>
          <a:noFill/>
        </p:spPr>
        <p:txBody>
          <a:bodyPr/>
          <a:lstStyle/>
          <a:p>
            <a:pPr eaLnBrk="1" hangingPunct="1"/>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まず、皆さん防衛省と聞いて、パッとどんなイメージが浮かびますか？</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迷彩服を着た自衛官が災害現場から被災者を背負っておりている場面や、幹部候補生学校などで怖い教官に怒られながら教育訓練を受ける学生の姿などを、テレビで見たりしたことがあるのではないでしょうか。</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たぶん色々な答えがあるかと思うのですが、防衛省は、一言で申し上げると、我が国の平和と独立を守り、国の安全を保つため、様々な使命を持っています。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どのような使命かと言いますと、</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左上の写真にあるように、日夜、我が国の安全保障を確保するため、</a:t>
            </a:r>
            <a:r>
              <a:rPr lang="en-US" altLang="ja-JP" dirty="0" smtClean="0">
                <a:latin typeface="ＭＳ 明朝" panose="02020609040205080304" pitchFamily="17" charset="-128"/>
                <a:ea typeface="ＭＳ 明朝" panose="02020609040205080304" pitchFamily="17" charset="-128"/>
              </a:rPr>
              <a:t>90</a:t>
            </a:r>
            <a:r>
              <a:rPr lang="ja-JP" altLang="en-US" dirty="0" smtClean="0">
                <a:latin typeface="ＭＳ 明朝" panose="02020609040205080304" pitchFamily="17" charset="-128"/>
                <a:ea typeface="ＭＳ 明朝" panose="02020609040205080304" pitchFamily="17" charset="-128"/>
              </a:rPr>
              <a:t>式戦車（右上）、</a:t>
            </a:r>
            <a:r>
              <a:rPr lang="en-US" altLang="ja-JP" dirty="0" smtClean="0">
                <a:latin typeface="ＭＳ 明朝" panose="02020609040205080304" pitchFamily="17" charset="-128"/>
                <a:ea typeface="ＭＳ 明朝" panose="02020609040205080304" pitchFamily="17" charset="-128"/>
              </a:rPr>
              <a:t>F-15</a:t>
            </a:r>
            <a:r>
              <a:rPr lang="ja-JP" altLang="en-US" dirty="0" smtClean="0">
                <a:latin typeface="ＭＳ 明朝" panose="02020609040205080304" pitchFamily="17" charset="-128"/>
                <a:ea typeface="ＭＳ 明朝" panose="02020609040205080304" pitchFamily="17" charset="-128"/>
              </a:rPr>
              <a:t>戦闘機（左下）やイージス艦（右下）などの主要装備を駆使して活動しています。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また左下の写真は海外の活動となっており、例えば、</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　（左）南スーダンでの国際平和協力活動（いわゆる</a:t>
            </a:r>
            <a:r>
              <a:rPr lang="en-US" altLang="ja-JP" dirty="0" smtClean="0">
                <a:latin typeface="ＭＳ 明朝" panose="02020609040205080304" pitchFamily="17" charset="-128"/>
                <a:ea typeface="ＭＳ 明朝" panose="02020609040205080304" pitchFamily="17" charset="-128"/>
              </a:rPr>
              <a:t>PKO</a:t>
            </a:r>
            <a:r>
              <a:rPr lang="ja-JP" altLang="en-US" dirty="0" smtClean="0">
                <a:latin typeface="ＭＳ 明朝" panose="02020609040205080304" pitchFamily="17" charset="-128"/>
                <a:ea typeface="ＭＳ 明朝" panose="02020609040205080304" pitchFamily="17" charset="-128"/>
              </a:rPr>
              <a:t>活動）</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　（中）その隣が、ソマリア沖、アデン湾での海賊対処活動になります。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　（右）右の写真は、昨年に発生したネパールでの地震に対する国際緊急援助活動になります。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その他にも、右側の写真のように、大規模災害等が発生した際には、災害派遣活動も行います。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右上は昨年４月に発生しました「熊本地震」における救助・支援活動になります。（左側が不明者の捜索、右側が給食支援を示す）また、</a:t>
            </a:r>
            <a:r>
              <a:rPr lang="ja-JP" altLang="en-US" dirty="0" smtClean="0">
                <a:solidFill>
                  <a:srgbClr val="FF0000"/>
                </a:solidFill>
                <a:latin typeface="ＭＳ 明朝" panose="02020609040205080304" pitchFamily="17" charset="-128"/>
                <a:ea typeface="ＭＳ 明朝" panose="02020609040205080304" pitchFamily="17" charset="-128"/>
              </a:rPr>
              <a:t>写真右下の「大雨に伴う福岡・大分での冠水被害」は、今年７月に報道されたばかりですので、記憶に新しいかと思いますが、陸上自衛隊、海上自衛隊及び航空自衛隊の人員延べ約８１，９５０名が現地へ派遣されて、孤立者等の人命救助、給水支援等を実施しました。</a:t>
            </a:r>
            <a:endParaRPr lang="en-US" altLang="ja-JP" dirty="0" smtClean="0">
              <a:solidFill>
                <a:srgbClr val="FF0000"/>
              </a:solidFill>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我々防衛省では、このような活動を行っているのですが、これらの活動については、一般的に自衛官が行う活動というイメージがあり、私達事務官のような存在はあまり広く知られていないところです。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それでは私達事務官等とは、どのような役割なのかということについて、簡単にご説明いたします。</a:t>
            </a:r>
            <a:endParaRPr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2105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265113" y="84138"/>
            <a:ext cx="6135687" cy="4603750"/>
          </a:xfrm>
          <a:ln/>
        </p:spPr>
      </p:sp>
      <p:sp>
        <p:nvSpPr>
          <p:cNvPr id="39939" name="ノート プレースホルダー 2"/>
          <p:cNvSpPr>
            <a:spLocks noGrp="1"/>
          </p:cNvSpPr>
          <p:nvPr>
            <p:ph type="body" idx="1"/>
          </p:nvPr>
        </p:nvSpPr>
        <p:spPr>
          <a:xfrm>
            <a:off x="265114" y="4957818"/>
            <a:ext cx="6135686" cy="4439841"/>
          </a:xfrm>
          <a:noFill/>
        </p:spPr>
        <p:txBody>
          <a:bodyPr/>
          <a:lstStyle/>
          <a:p>
            <a:pPr algn="just" eaLnBrk="1" hangingPunct="1"/>
            <a:r>
              <a:rPr lang="ja-JP" altLang="en-US" dirty="0" smtClean="0">
                <a:latin typeface="ＭＳ 明朝" panose="02020609040205080304" pitchFamily="17" charset="-128"/>
                <a:ea typeface="ＭＳ 明朝" panose="02020609040205080304" pitchFamily="17" charset="-128"/>
              </a:rPr>
              <a:t>　</a:t>
            </a:r>
            <a:r>
              <a:rPr lang="ja-JP" altLang="en-US" dirty="0" smtClean="0">
                <a:latin typeface="HG丸ｺﾞｼｯｸM-PRO" pitchFamily="50" charset="-128"/>
                <a:ea typeface="HG丸ｺﾞｼｯｸM-PRO" pitchFamily="50" charset="-128"/>
              </a:rPr>
              <a:t>次に国家公務員採用一般職試験（高卒者試験）により採用された者が行う主な業務内容について説明します。</a:t>
            </a:r>
          </a:p>
          <a:p>
            <a:pPr algn="just" eaLnBrk="1" hangingPunct="1"/>
            <a:r>
              <a:rPr lang="ja-JP" altLang="en-US" dirty="0" smtClean="0">
                <a:latin typeface="HG丸ｺﾞｼｯｸM-PRO" pitchFamily="50" charset="-128"/>
                <a:ea typeface="HG丸ｺﾞｼｯｸM-PRO" pitchFamily="50" charset="-128"/>
              </a:rPr>
              <a:t>　まず、</a:t>
            </a:r>
            <a:r>
              <a:rPr lang="ja-JP" altLang="en-US" u="sng" dirty="0" smtClean="0">
                <a:latin typeface="HG丸ｺﾞｼｯｸM-PRO" pitchFamily="50" charset="-128"/>
                <a:ea typeface="HG丸ｺﾞｼｯｸM-PRO" pitchFamily="50" charset="-128"/>
              </a:rPr>
              <a:t>事務の試験区分</a:t>
            </a:r>
            <a:r>
              <a:rPr lang="ja-JP" altLang="en-US" dirty="0" smtClean="0">
                <a:latin typeface="HG丸ｺﾞｼｯｸM-PRO" pitchFamily="50" charset="-128"/>
                <a:ea typeface="HG丸ｺﾞｼｯｸM-PRO" pitchFamily="50" charset="-128"/>
              </a:rPr>
              <a:t>で採用されると、防衛省・自衛隊において、</a:t>
            </a:r>
          </a:p>
          <a:p>
            <a:pPr algn="just" eaLnBrk="1" hangingPunct="1"/>
            <a:r>
              <a:rPr lang="ja-JP" altLang="en-US" dirty="0" smtClean="0">
                <a:latin typeface="HG丸ｺﾞｼｯｸM-PRO" pitchFamily="50" charset="-128"/>
                <a:ea typeface="HG丸ｺﾞｼｯｸM-PRO" pitchFamily="50" charset="-128"/>
              </a:rPr>
              <a:t>幅広い行政事務に従事します。</a:t>
            </a:r>
            <a:endParaRPr lang="en-US" altLang="ja-JP" dirty="0" smtClean="0">
              <a:latin typeface="HG丸ｺﾞｼｯｸM-PRO" pitchFamily="50" charset="-128"/>
              <a:ea typeface="HG丸ｺﾞｼｯｸM-PRO" pitchFamily="50" charset="-128"/>
            </a:endParaRPr>
          </a:p>
          <a:p>
            <a:pPr algn="just" eaLnBrk="1" hangingPunct="1"/>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・各機関における事務の総合調整や広報などの「総務業務」、</a:t>
            </a:r>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・文書審査、行政文書の管理などの「文書業務」、</a:t>
            </a:r>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・各種法律問題への対応や損害賠償処理などの「法規業務」、</a:t>
            </a:r>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・職員の採用、退職、異動、昇任・昇格、表彰及び懲戒に関する業務などの</a:t>
            </a:r>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「人事業務」や、</a:t>
            </a:r>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a:latin typeface="ＭＳ 明朝" panose="02020609040205080304" pitchFamily="17" charset="-128"/>
                <a:ea typeface="ＭＳ 明朝" panose="02020609040205080304" pitchFamily="17" charset="-128"/>
              </a:rPr>
              <a:t>　</a:t>
            </a:r>
            <a:endParaRPr lang="ja-JP" altLang="en-US" dirty="0">
              <a:solidFill>
                <a:srgbClr val="FF0000"/>
              </a:solidFill>
              <a:latin typeface="ＭＳ 明朝" panose="02020609040205080304" pitchFamily="17" charset="-128"/>
              <a:ea typeface="ＭＳ 明朝" panose="02020609040205080304" pitchFamily="17" charset="-128"/>
            </a:endParaRPr>
          </a:p>
          <a:p>
            <a:endParaRPr lang="ja-JP" altLang="en-US" dirty="0">
              <a:solidFill>
                <a:srgbClr val="FF0000"/>
              </a:solidFill>
              <a:latin typeface="ＭＳ 明朝" panose="02020609040205080304" pitchFamily="17" charset="-128"/>
              <a:ea typeface="ＭＳ 明朝" panose="02020609040205080304" pitchFamily="17" charset="-128"/>
            </a:endParaRPr>
          </a:p>
          <a:p>
            <a:endParaRPr lang="en-US" altLang="ja-JP" dirty="0" smtClean="0">
              <a:solidFill>
                <a:srgbClr val="FF0000"/>
              </a:solidFill>
              <a:latin typeface="ＭＳ 明朝" panose="02020609040205080304" pitchFamily="17" charset="-128"/>
              <a:ea typeface="ＭＳ 明朝" panose="02020609040205080304" pitchFamily="17" charset="-128"/>
            </a:endParaRPr>
          </a:p>
        </p:txBody>
      </p:sp>
      <p:sp>
        <p:nvSpPr>
          <p:cNvPr id="39940" name="スライド番号プレースホルダー 3"/>
          <p:cNvSpPr>
            <a:spLocks noGrp="1"/>
          </p:cNvSpPr>
          <p:nvPr>
            <p:ph type="sldNum" sz="quarter" idx="5"/>
          </p:nvPr>
        </p:nvSpPr>
        <p:spPr>
          <a:noFill/>
        </p:spPr>
        <p:txBody>
          <a:bodyPr/>
          <a:lstStyle>
            <a:lvl1pPr eaLnBrk="0" hangingPunct="0">
              <a:defRPr kumimoji="1" sz="3200">
                <a:solidFill>
                  <a:schemeClr val="bg2"/>
                </a:solidFill>
                <a:latin typeface="Arial" charset="0"/>
                <a:ea typeface="ＭＳ Ｐゴシック" charset="-128"/>
              </a:defRPr>
            </a:lvl1pPr>
            <a:lvl2pPr marL="742109" indent="-285426" eaLnBrk="0" hangingPunct="0">
              <a:defRPr kumimoji="1" sz="3200">
                <a:solidFill>
                  <a:schemeClr val="bg2"/>
                </a:solidFill>
                <a:latin typeface="Arial" charset="0"/>
                <a:ea typeface="ＭＳ Ｐゴシック" charset="-128"/>
              </a:defRPr>
            </a:lvl2pPr>
            <a:lvl3pPr marL="1141707" indent="-228342" eaLnBrk="0" hangingPunct="0">
              <a:defRPr kumimoji="1" sz="3200">
                <a:solidFill>
                  <a:schemeClr val="bg2"/>
                </a:solidFill>
                <a:latin typeface="Arial" charset="0"/>
                <a:ea typeface="ＭＳ Ｐゴシック" charset="-128"/>
              </a:defRPr>
            </a:lvl3pPr>
            <a:lvl4pPr marL="1598390" indent="-228342" eaLnBrk="0" hangingPunct="0">
              <a:defRPr kumimoji="1" sz="3200">
                <a:solidFill>
                  <a:schemeClr val="bg2"/>
                </a:solidFill>
                <a:latin typeface="Arial" charset="0"/>
                <a:ea typeface="ＭＳ Ｐゴシック" charset="-128"/>
              </a:defRPr>
            </a:lvl4pPr>
            <a:lvl5pPr marL="2055071" indent="-228342" eaLnBrk="0" hangingPunct="0">
              <a:defRPr kumimoji="1" sz="3200">
                <a:solidFill>
                  <a:schemeClr val="bg2"/>
                </a:solidFill>
                <a:latin typeface="Arial" charset="0"/>
                <a:ea typeface="ＭＳ Ｐゴシック" charset="-128"/>
              </a:defRPr>
            </a:lvl5pPr>
            <a:lvl6pPr marL="2511753" indent="-228342" algn="ctr" eaLnBrk="0" fontAlgn="base" hangingPunct="0">
              <a:spcBef>
                <a:spcPct val="50000"/>
              </a:spcBef>
              <a:spcAft>
                <a:spcPct val="0"/>
              </a:spcAft>
              <a:defRPr kumimoji="1" sz="3200">
                <a:solidFill>
                  <a:schemeClr val="bg2"/>
                </a:solidFill>
                <a:latin typeface="Arial" charset="0"/>
                <a:ea typeface="ＭＳ Ｐゴシック" charset="-128"/>
              </a:defRPr>
            </a:lvl6pPr>
            <a:lvl7pPr marL="2968437" indent="-228342" algn="ctr" eaLnBrk="0" fontAlgn="base" hangingPunct="0">
              <a:spcBef>
                <a:spcPct val="50000"/>
              </a:spcBef>
              <a:spcAft>
                <a:spcPct val="0"/>
              </a:spcAft>
              <a:defRPr kumimoji="1" sz="3200">
                <a:solidFill>
                  <a:schemeClr val="bg2"/>
                </a:solidFill>
                <a:latin typeface="Arial" charset="0"/>
                <a:ea typeface="ＭＳ Ｐゴシック" charset="-128"/>
              </a:defRPr>
            </a:lvl7pPr>
            <a:lvl8pPr marL="3425119" indent="-228342" algn="ctr" eaLnBrk="0" fontAlgn="base" hangingPunct="0">
              <a:spcBef>
                <a:spcPct val="50000"/>
              </a:spcBef>
              <a:spcAft>
                <a:spcPct val="0"/>
              </a:spcAft>
              <a:defRPr kumimoji="1" sz="3200">
                <a:solidFill>
                  <a:schemeClr val="bg2"/>
                </a:solidFill>
                <a:latin typeface="Arial" charset="0"/>
                <a:ea typeface="ＭＳ Ｐゴシック" charset="-128"/>
              </a:defRPr>
            </a:lvl8pPr>
            <a:lvl9pPr marL="3881803" indent="-228342" algn="ctr" eaLnBrk="0" fontAlgn="base" hangingPunct="0">
              <a:spcBef>
                <a:spcPct val="50000"/>
              </a:spcBef>
              <a:spcAft>
                <a:spcPct val="0"/>
              </a:spcAft>
              <a:defRPr kumimoji="1" sz="3200">
                <a:solidFill>
                  <a:schemeClr val="bg2"/>
                </a:solidFill>
                <a:latin typeface="Arial" charset="0"/>
                <a:ea typeface="ＭＳ Ｐゴシック" charset="-128"/>
              </a:defRPr>
            </a:lvl9pPr>
          </a:lstStyle>
          <a:p>
            <a:pPr marL="0" marR="0" lvl="0" indent="0" algn="r" defTabSz="913365" rtl="0" eaLnBrk="1" fontAlgn="auto" latinLnBrk="0" hangingPunct="1">
              <a:lnSpc>
                <a:spcPct val="100000"/>
              </a:lnSpc>
              <a:spcBef>
                <a:spcPts val="0"/>
              </a:spcBef>
              <a:spcAft>
                <a:spcPts val="0"/>
              </a:spcAft>
              <a:buClrTx/>
              <a:buSzTx/>
              <a:buFontTx/>
              <a:buNone/>
              <a:tabLst/>
              <a:defRPr/>
            </a:pPr>
            <a:fld id="{0A27F2F8-B272-4797-86A0-B70780431AF9}"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rPr>
              <a:pPr marL="0" marR="0" lvl="0" indent="0" algn="r" defTabSz="913365"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endParaRPr>
          </a:p>
        </p:txBody>
      </p:sp>
    </p:spTree>
    <p:extLst>
      <p:ext uri="{BB962C8B-B14F-4D97-AF65-F5344CB8AC3E}">
        <p14:creationId xmlns:p14="http://schemas.microsoft.com/office/powerpoint/2010/main" val="7667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265113" y="84138"/>
            <a:ext cx="6135687" cy="4603750"/>
          </a:xfrm>
          <a:ln/>
        </p:spPr>
      </p:sp>
      <p:sp>
        <p:nvSpPr>
          <p:cNvPr id="39939" name="ノート プレースホルダー 2"/>
          <p:cNvSpPr>
            <a:spLocks noGrp="1"/>
          </p:cNvSpPr>
          <p:nvPr>
            <p:ph type="body" idx="1"/>
          </p:nvPr>
        </p:nvSpPr>
        <p:spPr>
          <a:xfrm>
            <a:off x="265114" y="4957818"/>
            <a:ext cx="6135686" cy="4439841"/>
          </a:xfrm>
          <a:noFill/>
        </p:spPr>
        <p:txBody>
          <a:bodyPr/>
          <a:lstStyle/>
          <a:p>
            <a:pPr algn="just" eaLnBrk="1" hangingPunct="1"/>
            <a:r>
              <a:rPr lang="ja-JP" altLang="en-US" dirty="0" smtClean="0">
                <a:latin typeface="ＭＳ 明朝" panose="02020609040205080304" pitchFamily="17" charset="-128"/>
                <a:ea typeface="ＭＳ 明朝" panose="02020609040205080304" pitchFamily="17" charset="-128"/>
              </a:rPr>
              <a:t>　</a:t>
            </a:r>
            <a:r>
              <a:rPr lang="ja-JP" altLang="en-US" dirty="0" smtClean="0">
                <a:latin typeface="HG丸ｺﾞｼｯｸM-PRO" pitchFamily="50" charset="-128"/>
                <a:ea typeface="HG丸ｺﾞｼｯｸM-PRO" pitchFamily="50" charset="-128"/>
              </a:rPr>
              <a:t>次に国家公務員採用一般職試験（高卒者試験）により採用された者が行う主な業務内容について説明します。</a:t>
            </a:r>
          </a:p>
          <a:p>
            <a:pPr algn="just" eaLnBrk="1" hangingPunct="1"/>
            <a:r>
              <a:rPr lang="ja-JP" altLang="en-US" dirty="0" smtClean="0">
                <a:latin typeface="HG丸ｺﾞｼｯｸM-PRO" pitchFamily="50" charset="-128"/>
                <a:ea typeface="HG丸ｺﾞｼｯｸM-PRO" pitchFamily="50" charset="-128"/>
              </a:rPr>
              <a:t>　まず、</a:t>
            </a:r>
            <a:r>
              <a:rPr lang="ja-JP" altLang="en-US" u="sng" dirty="0" smtClean="0">
                <a:latin typeface="HG丸ｺﾞｼｯｸM-PRO" pitchFamily="50" charset="-128"/>
                <a:ea typeface="HG丸ｺﾞｼｯｸM-PRO" pitchFamily="50" charset="-128"/>
              </a:rPr>
              <a:t>事務の試験区分</a:t>
            </a:r>
            <a:r>
              <a:rPr lang="ja-JP" altLang="en-US" dirty="0" smtClean="0">
                <a:latin typeface="HG丸ｺﾞｼｯｸM-PRO" pitchFamily="50" charset="-128"/>
                <a:ea typeface="HG丸ｺﾞｼｯｸM-PRO" pitchFamily="50" charset="-128"/>
              </a:rPr>
              <a:t>で採用されると、防衛省・自衛隊において、</a:t>
            </a:r>
          </a:p>
          <a:p>
            <a:pPr algn="just" eaLnBrk="1" hangingPunct="1"/>
            <a:r>
              <a:rPr lang="ja-JP" altLang="en-US" dirty="0" smtClean="0">
                <a:latin typeface="HG丸ｺﾞｼｯｸM-PRO" pitchFamily="50" charset="-128"/>
                <a:ea typeface="HG丸ｺﾞｼｯｸM-PRO" pitchFamily="50" charset="-128"/>
              </a:rPr>
              <a:t>幅広い行政事務に従事します。</a:t>
            </a:r>
            <a:endParaRPr lang="en-US" altLang="ja-JP" dirty="0" smtClean="0">
              <a:latin typeface="HG丸ｺﾞｼｯｸM-PRO" pitchFamily="50" charset="-128"/>
              <a:ea typeface="HG丸ｺﾞｼｯｸM-PRO" pitchFamily="50" charset="-128"/>
            </a:endParaRPr>
          </a:p>
          <a:p>
            <a:pPr algn="just" eaLnBrk="1" hangingPunct="1"/>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・各機関における事務の総合調整や広報などの「総務業務」、</a:t>
            </a:r>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・文書審査、行政文書の管理などの「文書業務」、</a:t>
            </a:r>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・各種法律問題への対応や損害賠償処理などの「法規業務」、</a:t>
            </a:r>
            <a:endParaRPr lang="en-US" altLang="ja-JP" dirty="0" smtClean="0">
              <a:latin typeface="ＭＳ 明朝" panose="02020609040205080304" pitchFamily="17" charset="-128"/>
              <a:ea typeface="ＭＳ 明朝" panose="02020609040205080304" pitchFamily="17" charset="-128"/>
            </a:endParaRPr>
          </a:p>
          <a:p>
            <a:pPr algn="just" eaLnBrk="1" hangingPunct="1"/>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smtClean="0">
                <a:latin typeface="ＭＳ 明朝" panose="02020609040205080304" pitchFamily="17" charset="-128"/>
                <a:ea typeface="ＭＳ 明朝" panose="02020609040205080304" pitchFamily="17" charset="-128"/>
              </a:rPr>
              <a:t>・職員の採用、退職、異動、昇任・昇格、表彰及び懲戒に関する業務などの</a:t>
            </a:r>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「人事業務」や、</a:t>
            </a:r>
            <a:endParaRPr lang="en-US" altLang="ja-JP" dirty="0" smtClean="0">
              <a:latin typeface="ＭＳ 明朝" panose="02020609040205080304" pitchFamily="17" charset="-128"/>
              <a:ea typeface="ＭＳ 明朝" panose="02020609040205080304" pitchFamily="17" charset="-128"/>
            </a:endParaRPr>
          </a:p>
          <a:p>
            <a:pPr algn="just" eaLnBrk="1" hangingPunct="1"/>
            <a:r>
              <a:rPr lang="ja-JP" altLang="en-US" dirty="0">
                <a:latin typeface="ＭＳ 明朝" panose="02020609040205080304" pitchFamily="17" charset="-128"/>
                <a:ea typeface="ＭＳ 明朝" panose="02020609040205080304" pitchFamily="17" charset="-128"/>
              </a:rPr>
              <a:t>　</a:t>
            </a:r>
            <a:endParaRPr lang="ja-JP" altLang="en-US" dirty="0">
              <a:solidFill>
                <a:srgbClr val="FF0000"/>
              </a:solidFill>
              <a:latin typeface="ＭＳ 明朝" panose="02020609040205080304" pitchFamily="17" charset="-128"/>
              <a:ea typeface="ＭＳ 明朝" panose="02020609040205080304" pitchFamily="17" charset="-128"/>
            </a:endParaRPr>
          </a:p>
          <a:p>
            <a:endParaRPr lang="ja-JP" altLang="en-US" dirty="0">
              <a:solidFill>
                <a:srgbClr val="FF0000"/>
              </a:solidFill>
              <a:latin typeface="ＭＳ 明朝" panose="02020609040205080304" pitchFamily="17" charset="-128"/>
              <a:ea typeface="ＭＳ 明朝" panose="02020609040205080304" pitchFamily="17" charset="-128"/>
            </a:endParaRPr>
          </a:p>
          <a:p>
            <a:endParaRPr lang="en-US" altLang="ja-JP" dirty="0" smtClean="0">
              <a:solidFill>
                <a:srgbClr val="FF0000"/>
              </a:solidFill>
              <a:latin typeface="ＭＳ 明朝" panose="02020609040205080304" pitchFamily="17" charset="-128"/>
              <a:ea typeface="ＭＳ 明朝" panose="02020609040205080304" pitchFamily="17" charset="-128"/>
            </a:endParaRPr>
          </a:p>
        </p:txBody>
      </p:sp>
      <p:sp>
        <p:nvSpPr>
          <p:cNvPr id="39940" name="スライド番号プレースホルダー 3"/>
          <p:cNvSpPr>
            <a:spLocks noGrp="1"/>
          </p:cNvSpPr>
          <p:nvPr>
            <p:ph type="sldNum" sz="quarter" idx="5"/>
          </p:nvPr>
        </p:nvSpPr>
        <p:spPr>
          <a:noFill/>
        </p:spPr>
        <p:txBody>
          <a:bodyPr/>
          <a:lstStyle>
            <a:lvl1pPr eaLnBrk="0" hangingPunct="0">
              <a:defRPr kumimoji="1" sz="3200">
                <a:solidFill>
                  <a:schemeClr val="bg2"/>
                </a:solidFill>
                <a:latin typeface="Arial" charset="0"/>
                <a:ea typeface="ＭＳ Ｐゴシック" charset="-128"/>
              </a:defRPr>
            </a:lvl1pPr>
            <a:lvl2pPr marL="742109" indent="-285426" eaLnBrk="0" hangingPunct="0">
              <a:defRPr kumimoji="1" sz="3200">
                <a:solidFill>
                  <a:schemeClr val="bg2"/>
                </a:solidFill>
                <a:latin typeface="Arial" charset="0"/>
                <a:ea typeface="ＭＳ Ｐゴシック" charset="-128"/>
              </a:defRPr>
            </a:lvl2pPr>
            <a:lvl3pPr marL="1141707" indent="-228342" eaLnBrk="0" hangingPunct="0">
              <a:defRPr kumimoji="1" sz="3200">
                <a:solidFill>
                  <a:schemeClr val="bg2"/>
                </a:solidFill>
                <a:latin typeface="Arial" charset="0"/>
                <a:ea typeface="ＭＳ Ｐゴシック" charset="-128"/>
              </a:defRPr>
            </a:lvl3pPr>
            <a:lvl4pPr marL="1598390" indent="-228342" eaLnBrk="0" hangingPunct="0">
              <a:defRPr kumimoji="1" sz="3200">
                <a:solidFill>
                  <a:schemeClr val="bg2"/>
                </a:solidFill>
                <a:latin typeface="Arial" charset="0"/>
                <a:ea typeface="ＭＳ Ｐゴシック" charset="-128"/>
              </a:defRPr>
            </a:lvl4pPr>
            <a:lvl5pPr marL="2055071" indent="-228342" eaLnBrk="0" hangingPunct="0">
              <a:defRPr kumimoji="1" sz="3200">
                <a:solidFill>
                  <a:schemeClr val="bg2"/>
                </a:solidFill>
                <a:latin typeface="Arial" charset="0"/>
                <a:ea typeface="ＭＳ Ｐゴシック" charset="-128"/>
              </a:defRPr>
            </a:lvl5pPr>
            <a:lvl6pPr marL="2511753" indent="-228342" algn="ctr" eaLnBrk="0" fontAlgn="base" hangingPunct="0">
              <a:spcBef>
                <a:spcPct val="50000"/>
              </a:spcBef>
              <a:spcAft>
                <a:spcPct val="0"/>
              </a:spcAft>
              <a:defRPr kumimoji="1" sz="3200">
                <a:solidFill>
                  <a:schemeClr val="bg2"/>
                </a:solidFill>
                <a:latin typeface="Arial" charset="0"/>
                <a:ea typeface="ＭＳ Ｐゴシック" charset="-128"/>
              </a:defRPr>
            </a:lvl6pPr>
            <a:lvl7pPr marL="2968437" indent="-228342" algn="ctr" eaLnBrk="0" fontAlgn="base" hangingPunct="0">
              <a:spcBef>
                <a:spcPct val="50000"/>
              </a:spcBef>
              <a:spcAft>
                <a:spcPct val="0"/>
              </a:spcAft>
              <a:defRPr kumimoji="1" sz="3200">
                <a:solidFill>
                  <a:schemeClr val="bg2"/>
                </a:solidFill>
                <a:latin typeface="Arial" charset="0"/>
                <a:ea typeface="ＭＳ Ｐゴシック" charset="-128"/>
              </a:defRPr>
            </a:lvl7pPr>
            <a:lvl8pPr marL="3425119" indent="-228342" algn="ctr" eaLnBrk="0" fontAlgn="base" hangingPunct="0">
              <a:spcBef>
                <a:spcPct val="50000"/>
              </a:spcBef>
              <a:spcAft>
                <a:spcPct val="0"/>
              </a:spcAft>
              <a:defRPr kumimoji="1" sz="3200">
                <a:solidFill>
                  <a:schemeClr val="bg2"/>
                </a:solidFill>
                <a:latin typeface="Arial" charset="0"/>
                <a:ea typeface="ＭＳ Ｐゴシック" charset="-128"/>
              </a:defRPr>
            </a:lvl8pPr>
            <a:lvl9pPr marL="3881803" indent="-228342" algn="ctr" eaLnBrk="0" fontAlgn="base" hangingPunct="0">
              <a:spcBef>
                <a:spcPct val="50000"/>
              </a:spcBef>
              <a:spcAft>
                <a:spcPct val="0"/>
              </a:spcAft>
              <a:defRPr kumimoji="1" sz="3200">
                <a:solidFill>
                  <a:schemeClr val="bg2"/>
                </a:solidFill>
                <a:latin typeface="Arial" charset="0"/>
                <a:ea typeface="ＭＳ Ｐゴシック" charset="-128"/>
              </a:defRPr>
            </a:lvl9pPr>
          </a:lstStyle>
          <a:p>
            <a:pPr marL="0" marR="0" lvl="0" indent="0" algn="r" defTabSz="913365" rtl="0" eaLnBrk="1" fontAlgn="auto" latinLnBrk="0" hangingPunct="1">
              <a:lnSpc>
                <a:spcPct val="100000"/>
              </a:lnSpc>
              <a:spcBef>
                <a:spcPts val="0"/>
              </a:spcBef>
              <a:spcAft>
                <a:spcPts val="0"/>
              </a:spcAft>
              <a:buClrTx/>
              <a:buSzTx/>
              <a:buFontTx/>
              <a:buNone/>
              <a:tabLst/>
              <a:defRPr/>
            </a:pPr>
            <a:fld id="{0A27F2F8-B272-4797-86A0-B70780431AF9}"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rPr>
              <a:pPr marL="0" marR="0" lvl="0" indent="0" algn="r" defTabSz="913365"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endParaRPr>
          </a:p>
        </p:txBody>
      </p:sp>
    </p:spTree>
    <p:extLst>
      <p:ext uri="{BB962C8B-B14F-4D97-AF65-F5344CB8AC3E}">
        <p14:creationId xmlns:p14="http://schemas.microsoft.com/office/powerpoint/2010/main" val="57654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kumimoji="1" sz="3200">
                <a:solidFill>
                  <a:schemeClr val="bg2"/>
                </a:solidFill>
                <a:latin typeface="Arial" charset="0"/>
                <a:ea typeface="ＭＳ Ｐゴシック" charset="-128"/>
              </a:defRPr>
            </a:lvl1pPr>
            <a:lvl2pPr marL="742109" indent="-285426" eaLnBrk="0" hangingPunct="0">
              <a:defRPr kumimoji="1" sz="3200">
                <a:solidFill>
                  <a:schemeClr val="bg2"/>
                </a:solidFill>
                <a:latin typeface="Arial" charset="0"/>
                <a:ea typeface="ＭＳ Ｐゴシック" charset="-128"/>
              </a:defRPr>
            </a:lvl2pPr>
            <a:lvl3pPr marL="1141707" indent="-228342" eaLnBrk="0" hangingPunct="0">
              <a:defRPr kumimoji="1" sz="3200">
                <a:solidFill>
                  <a:schemeClr val="bg2"/>
                </a:solidFill>
                <a:latin typeface="Arial" charset="0"/>
                <a:ea typeface="ＭＳ Ｐゴシック" charset="-128"/>
              </a:defRPr>
            </a:lvl3pPr>
            <a:lvl4pPr marL="1598390" indent="-228342" eaLnBrk="0" hangingPunct="0">
              <a:defRPr kumimoji="1" sz="3200">
                <a:solidFill>
                  <a:schemeClr val="bg2"/>
                </a:solidFill>
                <a:latin typeface="Arial" charset="0"/>
                <a:ea typeface="ＭＳ Ｐゴシック" charset="-128"/>
              </a:defRPr>
            </a:lvl4pPr>
            <a:lvl5pPr marL="2055071" indent="-228342" eaLnBrk="0" hangingPunct="0">
              <a:defRPr kumimoji="1" sz="3200">
                <a:solidFill>
                  <a:schemeClr val="bg2"/>
                </a:solidFill>
                <a:latin typeface="Arial" charset="0"/>
                <a:ea typeface="ＭＳ Ｐゴシック" charset="-128"/>
              </a:defRPr>
            </a:lvl5pPr>
            <a:lvl6pPr marL="2511753" indent="-228342" algn="ctr" eaLnBrk="0" fontAlgn="base" hangingPunct="0">
              <a:spcBef>
                <a:spcPct val="50000"/>
              </a:spcBef>
              <a:spcAft>
                <a:spcPct val="0"/>
              </a:spcAft>
              <a:defRPr kumimoji="1" sz="3200">
                <a:solidFill>
                  <a:schemeClr val="bg2"/>
                </a:solidFill>
                <a:latin typeface="Arial" charset="0"/>
                <a:ea typeface="ＭＳ Ｐゴシック" charset="-128"/>
              </a:defRPr>
            </a:lvl6pPr>
            <a:lvl7pPr marL="2968437" indent="-228342" algn="ctr" eaLnBrk="0" fontAlgn="base" hangingPunct="0">
              <a:spcBef>
                <a:spcPct val="50000"/>
              </a:spcBef>
              <a:spcAft>
                <a:spcPct val="0"/>
              </a:spcAft>
              <a:defRPr kumimoji="1" sz="3200">
                <a:solidFill>
                  <a:schemeClr val="bg2"/>
                </a:solidFill>
                <a:latin typeface="Arial" charset="0"/>
                <a:ea typeface="ＭＳ Ｐゴシック" charset="-128"/>
              </a:defRPr>
            </a:lvl7pPr>
            <a:lvl8pPr marL="3425119" indent="-228342" algn="ctr" eaLnBrk="0" fontAlgn="base" hangingPunct="0">
              <a:spcBef>
                <a:spcPct val="50000"/>
              </a:spcBef>
              <a:spcAft>
                <a:spcPct val="0"/>
              </a:spcAft>
              <a:defRPr kumimoji="1" sz="3200">
                <a:solidFill>
                  <a:schemeClr val="bg2"/>
                </a:solidFill>
                <a:latin typeface="Arial" charset="0"/>
                <a:ea typeface="ＭＳ Ｐゴシック" charset="-128"/>
              </a:defRPr>
            </a:lvl8pPr>
            <a:lvl9pPr marL="3881803" indent="-228342" algn="ctr" eaLnBrk="0" fontAlgn="base" hangingPunct="0">
              <a:spcBef>
                <a:spcPct val="50000"/>
              </a:spcBef>
              <a:spcAft>
                <a:spcPct val="0"/>
              </a:spcAft>
              <a:defRPr kumimoji="1" sz="3200">
                <a:solidFill>
                  <a:schemeClr val="bg2"/>
                </a:solidFill>
                <a:latin typeface="Arial" charset="0"/>
                <a:ea typeface="ＭＳ Ｐゴシック" charset="-128"/>
              </a:defRPr>
            </a:lvl9pPr>
          </a:lstStyle>
          <a:p>
            <a:pPr marL="0" marR="0" lvl="0" indent="0" algn="r" defTabSz="913521"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endParaRPr>
          </a:p>
          <a:p>
            <a:pPr marL="0" marR="0" lvl="0" indent="0" algn="r" defTabSz="913521" rtl="0" eaLnBrk="1" fontAlgn="auto" latinLnBrk="0" hangingPunct="1">
              <a:lnSpc>
                <a:spcPct val="100000"/>
              </a:lnSpc>
              <a:spcBef>
                <a:spcPts val="0"/>
              </a:spcBef>
              <a:spcAft>
                <a:spcPts val="0"/>
              </a:spcAft>
              <a:buClrTx/>
              <a:buSzTx/>
              <a:buFontTx/>
              <a:buNone/>
              <a:tabLst/>
              <a:defRPr/>
            </a:pPr>
            <a:fld id="{8FDDBF76-08C6-4064-9A52-A279F6C9096F}"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rPr>
              <a:pPr marL="0" marR="0" lvl="0" indent="0" algn="r" defTabSz="913521"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HGPｺﾞｼｯｸM" pitchFamily="50" charset="-128"/>
              <a:cs typeface="+mn-cs"/>
            </a:endParaRPr>
          </a:p>
        </p:txBody>
      </p:sp>
      <p:sp>
        <p:nvSpPr>
          <p:cNvPr id="31747" name="Rectangle 2"/>
          <p:cNvSpPr>
            <a:spLocks noGrp="1" noRot="1" noChangeAspect="1" noChangeArrowheads="1" noTextEdit="1"/>
          </p:cNvSpPr>
          <p:nvPr>
            <p:ph type="sldImg"/>
          </p:nvPr>
        </p:nvSpPr>
        <p:spPr>
          <a:xfrm>
            <a:off x="493713" y="142875"/>
            <a:ext cx="5727700" cy="4297363"/>
          </a:xfrm>
          <a:ln/>
        </p:spPr>
      </p:sp>
      <p:sp>
        <p:nvSpPr>
          <p:cNvPr id="31748" name="Rectangle 3"/>
          <p:cNvSpPr>
            <a:spLocks noGrp="1" noChangeArrowheads="1"/>
          </p:cNvSpPr>
          <p:nvPr>
            <p:ph type="body" idx="1"/>
          </p:nvPr>
        </p:nvSpPr>
        <p:spPr>
          <a:xfrm>
            <a:off x="495301" y="4453840"/>
            <a:ext cx="5727700" cy="5231844"/>
          </a:xfrm>
          <a:noFill/>
        </p:spPr>
        <p:txBody>
          <a:bodyPr/>
          <a:lstStyle/>
          <a:p>
            <a:pPr eaLnBrk="1" hangingPunct="1"/>
            <a:r>
              <a:rPr lang="ja-JP" altLang="en-US" dirty="0" smtClean="0">
                <a:solidFill>
                  <a:srgbClr val="000000"/>
                </a:solidFill>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まず、皆さん防衛省と聞いて、パッとどんなイメージが浮かびますか？</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迷彩服を着た自衛官が災害現場から被災者を背負っておりている場面や、幹部候補生学校などで怖い教官に怒られながら教育訓練を受ける学生の姿などを、テレビで見たりしたことがあるのではないでしょうか。</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たぶん色々な答えがあるかと思うのですが、防衛省は、一言で申し上げると、我が国の平和と独立を守り、国の安全を保つため、様々な使命を持っています。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どのような使命かと言いますと、</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左上の写真にあるように、日夜、我が国の安全保障を確保するため、</a:t>
            </a:r>
            <a:r>
              <a:rPr lang="en-US" altLang="ja-JP" dirty="0" smtClean="0">
                <a:latin typeface="ＭＳ 明朝" panose="02020609040205080304" pitchFamily="17" charset="-128"/>
                <a:ea typeface="ＭＳ 明朝" panose="02020609040205080304" pitchFamily="17" charset="-128"/>
              </a:rPr>
              <a:t>90</a:t>
            </a:r>
            <a:r>
              <a:rPr lang="ja-JP" altLang="en-US" dirty="0" smtClean="0">
                <a:latin typeface="ＭＳ 明朝" panose="02020609040205080304" pitchFamily="17" charset="-128"/>
                <a:ea typeface="ＭＳ 明朝" panose="02020609040205080304" pitchFamily="17" charset="-128"/>
              </a:rPr>
              <a:t>式戦車（右上）、</a:t>
            </a:r>
            <a:r>
              <a:rPr lang="en-US" altLang="ja-JP" dirty="0" smtClean="0">
                <a:latin typeface="ＭＳ 明朝" panose="02020609040205080304" pitchFamily="17" charset="-128"/>
                <a:ea typeface="ＭＳ 明朝" panose="02020609040205080304" pitchFamily="17" charset="-128"/>
              </a:rPr>
              <a:t>F-15</a:t>
            </a:r>
            <a:r>
              <a:rPr lang="ja-JP" altLang="en-US" dirty="0" smtClean="0">
                <a:latin typeface="ＭＳ 明朝" panose="02020609040205080304" pitchFamily="17" charset="-128"/>
                <a:ea typeface="ＭＳ 明朝" panose="02020609040205080304" pitchFamily="17" charset="-128"/>
              </a:rPr>
              <a:t>戦闘機（左下）やイージス艦（右下）などの主要装備を駆使して活動しています。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また左下の写真は海外の活動となっており、例えば、</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　（左）南スーダンでの国際平和協力活動（いわゆる</a:t>
            </a:r>
            <a:r>
              <a:rPr lang="en-US" altLang="ja-JP" dirty="0" smtClean="0">
                <a:latin typeface="ＭＳ 明朝" panose="02020609040205080304" pitchFamily="17" charset="-128"/>
                <a:ea typeface="ＭＳ 明朝" panose="02020609040205080304" pitchFamily="17" charset="-128"/>
              </a:rPr>
              <a:t>PKO</a:t>
            </a:r>
            <a:r>
              <a:rPr lang="ja-JP" altLang="en-US" dirty="0" smtClean="0">
                <a:latin typeface="ＭＳ 明朝" panose="02020609040205080304" pitchFamily="17" charset="-128"/>
                <a:ea typeface="ＭＳ 明朝" panose="02020609040205080304" pitchFamily="17" charset="-128"/>
              </a:rPr>
              <a:t>活動）</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　（中）その隣が、ソマリア沖、アデン湾での海賊対処活動になります。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　（右）右の写真は、昨年に発生したネパールでの地震に対する国際緊急援助活動になります。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その他にも、右側の写真のように、大規模災害等が発生した際には、災害派遣活動も行います。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右上は昨年４月に発生しました「熊本地震」における救助・支援活動になります。（左側が不明者の捜索、右側が給食支援を示す）また、</a:t>
            </a:r>
            <a:r>
              <a:rPr lang="ja-JP" altLang="en-US" dirty="0" smtClean="0">
                <a:solidFill>
                  <a:srgbClr val="FF0000"/>
                </a:solidFill>
                <a:latin typeface="ＭＳ 明朝" panose="02020609040205080304" pitchFamily="17" charset="-128"/>
                <a:ea typeface="ＭＳ 明朝" panose="02020609040205080304" pitchFamily="17" charset="-128"/>
              </a:rPr>
              <a:t>写真右下の「大雨に伴う福岡・大分での冠水被害」は、今年７月に報道されたばかりですので、記憶に新しいかと思いますが、陸上自衛隊、海上自衛隊及び航空自衛隊の人員延べ約８１，９５０名が現地へ派遣されて、孤立者等の人命救助、給水支援等を実施しました。</a:t>
            </a:r>
            <a:endParaRPr lang="en-US" altLang="ja-JP" dirty="0" smtClean="0">
              <a:solidFill>
                <a:srgbClr val="FF0000"/>
              </a:solidFill>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我々防衛省では、このような活動を行っているのですが、これらの活動については、一般的に自衛官が行う活動というイメージがあり、私達事務官のような存在はあまり広く知られていないところです。</a:t>
            </a:r>
            <a:endParaRPr lang="en-US" altLang="ja-JP" dirty="0" smtClean="0">
              <a:latin typeface="ＭＳ 明朝" panose="02020609040205080304" pitchFamily="17" charset="-128"/>
              <a:ea typeface="ＭＳ 明朝" panose="02020609040205080304" pitchFamily="17" charset="-128"/>
            </a:endParaRPr>
          </a:p>
          <a:p>
            <a:pPr eaLnBrk="1" hangingPunct="1"/>
            <a:r>
              <a:rPr lang="ja-JP" altLang="en-US" dirty="0" smtClean="0">
                <a:latin typeface="ＭＳ 明朝" panose="02020609040205080304" pitchFamily="17" charset="-128"/>
                <a:ea typeface="ＭＳ 明朝" panose="02020609040205080304" pitchFamily="17" charset="-128"/>
              </a:rPr>
              <a:t>　それでは私達事務官等とは、どのような役割なのかということについて、簡単にご説明いたします。</a:t>
            </a:r>
            <a:endParaRPr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7455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28866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198974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68437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73058" name="Rectangle 2"/>
          <p:cNvSpPr>
            <a:spLocks noGrp="1" noRot="1" noChangeArrowheads="1"/>
          </p:cNvSpPr>
          <p:nvPr>
            <p:ph type="ctrTitle"/>
          </p:nvPr>
        </p:nvSpPr>
        <p:spPr>
          <a:xfrm>
            <a:off x="685800" y="1981200"/>
            <a:ext cx="7772400" cy="1600200"/>
          </a:xfrm>
        </p:spPr>
        <p:txBody>
          <a:bodyPr/>
          <a:lstStyle>
            <a:lvl1pPr>
              <a:defRPr/>
            </a:lvl1pPr>
          </a:lstStyle>
          <a:p>
            <a:pPr lvl="0"/>
            <a:r>
              <a:rPr lang="ja-JP" altLang="en-US" noProof="0" smtClean="0"/>
              <a:t>マスタ タイトルの書式設定</a:t>
            </a:r>
          </a:p>
        </p:txBody>
      </p:sp>
      <p:sp>
        <p:nvSpPr>
          <p:cNvPr id="17305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F5376D3-22E6-4BB1-B5CB-C84AC66C1C7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193741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0A7B1E-BAA4-4B2D-AEA3-E7BC63491BE4}"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847426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5EEC0DE-A342-42FC-AFAB-586879CED09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367929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20D8071-D3CB-4516-9ABF-59038031684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623951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9334DC0-5EDB-4EF9-9D5A-2ADB51A31BF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413690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2B11767-9037-40E0-83A9-E0ACA317A6E4}"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226961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D893E6C-B97F-4E60-90F0-A4410660219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600766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259C5E0-45D7-4964-B6E3-D45256D85FCD}"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098694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71383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5C55A28-D324-46AF-AA8E-A13CDEDC9E2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9191677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7CC621A-41A6-45DF-ACA1-681965261632}"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694283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7188" y="228600"/>
            <a:ext cx="2135187" cy="58705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1625" y="228600"/>
            <a:ext cx="6253163" cy="58705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16D03D-CDD6-4E20-9048-A8F1F15F09A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129411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34716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421504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419935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265932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181682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238879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smtClean="0"/>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495DB84-2B82-4E76-94F4-6E15B07F9C18}" type="datetimeFigureOut">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106636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1495DB84-2B82-4E76-94F4-6E15B07F9C18}" type="datetimeFigureOut">
              <a:rPr kumimoji="1" lang="ja-JP" altLang="en-US" smtClean="0"/>
              <a:t>2018/11/30</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ADE2E1A-8E7E-4015-A673-E0818DC4354E}" type="slidenum">
              <a:rPr kumimoji="1" lang="ja-JP" altLang="en-US" smtClean="0"/>
              <a:t>‹#›</a:t>
            </a:fld>
            <a:endParaRPr kumimoji="1" lang="ja-JP" altLang="en-US"/>
          </a:p>
        </p:txBody>
      </p:sp>
    </p:spTree>
    <p:extLst>
      <p:ext uri="{BB962C8B-B14F-4D97-AF65-F5344CB8AC3E}">
        <p14:creationId xmlns:p14="http://schemas.microsoft.com/office/powerpoint/2010/main" val="15217624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7203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7203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kumimoji="0" sz="1400">
                <a:solidFill>
                  <a:schemeClr val="tx1"/>
                </a:solidFill>
                <a:effectLst>
                  <a:outerShdw blurRad="38100" dist="38100" dir="2700000" algn="tl">
                    <a:srgbClr val="C0C0C0"/>
                  </a:outerShdw>
                </a:effectLst>
                <a:latin typeface="Arial" charset="0"/>
                <a:ea typeface="ＭＳ Ｐゴシック" pitchFamily="50" charset="-128"/>
              </a:defRPr>
            </a:lvl1pPr>
          </a:lstStyle>
          <a:p>
            <a:pPr fontAlgn="base">
              <a:spcAft>
                <a:spcPct val="0"/>
              </a:spcAft>
              <a:defRPr/>
            </a:pPr>
            <a:endParaRPr lang="en-US" altLang="ja-JP">
              <a:solidFill>
                <a:srgbClr val="FFFFFF"/>
              </a:solidFill>
            </a:endParaRPr>
          </a:p>
        </p:txBody>
      </p:sp>
      <p:sp>
        <p:nvSpPr>
          <p:cNvPr id="172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kumimoji="0" sz="1400">
                <a:solidFill>
                  <a:schemeClr val="tx1"/>
                </a:solidFill>
                <a:effectLst>
                  <a:outerShdw blurRad="38100" dist="38100" dir="2700000" algn="tl">
                    <a:srgbClr val="C0C0C0"/>
                  </a:outerShdw>
                </a:effectLst>
                <a:latin typeface="Arial" charset="0"/>
                <a:ea typeface="ＭＳ Ｐゴシック" pitchFamily="50" charset="-128"/>
              </a:defRPr>
            </a:lvl1pPr>
          </a:lstStyle>
          <a:p>
            <a:pPr algn="ctr" fontAlgn="base">
              <a:spcAft>
                <a:spcPct val="0"/>
              </a:spcAft>
              <a:defRPr/>
            </a:pPr>
            <a:endParaRPr lang="en-US" altLang="ja-JP">
              <a:solidFill>
                <a:srgbClr val="FFFFFF"/>
              </a:solidFill>
            </a:endParaRPr>
          </a:p>
        </p:txBody>
      </p:sp>
      <p:sp>
        <p:nvSpPr>
          <p:cNvPr id="17203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kumimoji="0" sz="1400">
                <a:solidFill>
                  <a:schemeClr val="tx1"/>
                </a:solidFill>
                <a:effectLst>
                  <a:outerShdw blurRad="38100" dist="38100" dir="2700000" algn="tl">
                    <a:srgbClr val="C0C0C0"/>
                  </a:outerShdw>
                </a:effectLst>
                <a:latin typeface="Arial" charset="0"/>
                <a:ea typeface="ＭＳ Ｐゴシック" pitchFamily="50" charset="-128"/>
              </a:defRPr>
            </a:lvl1pPr>
          </a:lstStyle>
          <a:p>
            <a:pPr fontAlgn="base">
              <a:spcAft>
                <a:spcPct val="0"/>
              </a:spcAft>
              <a:defRPr/>
            </a:pPr>
            <a:fld id="{E2CB1216-8529-4E6F-A847-4206D455D93A}" type="slidenum">
              <a:rPr lang="en-US" altLang="ja-JP">
                <a:solidFill>
                  <a:srgbClr val="FFFFFF"/>
                </a:solidFill>
              </a:rPr>
              <a:pPr fontAlgn="base">
                <a:spcAft>
                  <a:spcPct val="0"/>
                </a:spcAft>
                <a:defRPr/>
              </a:pPr>
              <a:t>‹#›</a:t>
            </a:fld>
            <a:endParaRPr lang="en-US" altLang="ja-JP">
              <a:solidFill>
                <a:srgbClr val="FFFFFF"/>
              </a:solidFill>
            </a:endParaRPr>
          </a:p>
        </p:txBody>
      </p:sp>
    </p:spTree>
    <p:extLst>
      <p:ext uri="{BB962C8B-B14F-4D97-AF65-F5344CB8AC3E}">
        <p14:creationId xmlns:p14="http://schemas.microsoft.com/office/powerpoint/2010/main" val="294225199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内局部内系FileServer\大臣官房\採用試験室\採用試験室\秘書課（採用試験室）\綾部引き継ぎ\川谷さんへ☆（デスクトップに）\デスクトップ\新しいフォルダー\Myフォルダ\防衛省マーク\jpegdata\cmark.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3602" y="3573016"/>
            <a:ext cx="2150043" cy="19594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53885" y="2289646"/>
            <a:ext cx="7269480" cy="923330"/>
          </a:xfrm>
          <a:prstGeom prst="rect">
            <a:avLst/>
          </a:prstGeom>
          <a:noFill/>
        </p:spPr>
        <p:txBody>
          <a:bodyPr wrap="square" rtlCol="0" anchor="ctr" anchorCtr="0">
            <a:spAutoFit/>
          </a:bodyPr>
          <a:lstStyle/>
          <a:p>
            <a:pPr algn="ctr"/>
            <a:r>
              <a:rPr kumimoji="1" lang="ja-JP" altLang="en-US" sz="5400" spc="150" dirty="0" smtClean="0">
                <a:solidFill>
                  <a:srgbClr val="333333"/>
                </a:solidFill>
                <a:latin typeface="メイリオ" panose="020B0604030504040204" pitchFamily="50" charset="-128"/>
                <a:ea typeface="メイリオ" panose="020B0604030504040204" pitchFamily="50" charset="-128"/>
              </a:rPr>
              <a:t>業 務 説 明 資 料</a:t>
            </a:r>
            <a:endParaRPr kumimoji="1" lang="ja-JP" altLang="en-US" sz="5400" spc="150" dirty="0">
              <a:solidFill>
                <a:srgbClr val="333333"/>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953884" y="5421098"/>
            <a:ext cx="7269480" cy="769441"/>
          </a:xfrm>
          <a:prstGeom prst="rect">
            <a:avLst/>
          </a:prstGeom>
          <a:noFill/>
        </p:spPr>
        <p:txBody>
          <a:bodyPr wrap="square" rtlCol="0" anchor="ctr" anchorCtr="0">
            <a:spAutoFit/>
          </a:bodyPr>
          <a:lstStyle/>
          <a:p>
            <a:pPr algn="ctr"/>
            <a:r>
              <a:rPr lang="ja-JP" altLang="en-US" sz="4400" spc="150" dirty="0" smtClean="0">
                <a:solidFill>
                  <a:srgbClr val="333333"/>
                </a:solidFill>
                <a:latin typeface="メイリオ" panose="020B0604030504040204" pitchFamily="50" charset="-128"/>
                <a:ea typeface="メイリオ" panose="020B0604030504040204" pitchFamily="50" charset="-128"/>
              </a:rPr>
              <a:t>防 衛 省</a:t>
            </a:r>
            <a:endParaRPr kumimoji="1" lang="ja-JP" altLang="en-US" sz="4400" spc="150" dirty="0">
              <a:solidFill>
                <a:srgbClr val="333333"/>
              </a:solidFill>
              <a:latin typeface="メイリオ" panose="020B0604030504040204" pitchFamily="50" charset="-128"/>
              <a:ea typeface="メイリオ" panose="020B0604030504040204" pitchFamily="50" charset="-128"/>
            </a:endParaRPr>
          </a:p>
        </p:txBody>
      </p:sp>
      <p:sp>
        <p:nvSpPr>
          <p:cNvPr id="7" name="正方形/長方形 6"/>
          <p:cNvSpPr/>
          <p:nvPr/>
        </p:nvSpPr>
        <p:spPr bwMode="auto">
          <a:xfrm>
            <a:off x="1744307" y="6237312"/>
            <a:ext cx="5688632" cy="288750"/>
          </a:xfrm>
          <a:prstGeom prst="rect">
            <a:avLst/>
          </a:prstGeom>
          <a:solidFill>
            <a:srgbClr val="FFFFCC"/>
          </a:solidFill>
          <a:ln w="635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spcBef>
                <a:spcPct val="20000"/>
              </a:spcBef>
              <a:buClr>
                <a:schemeClr val="hlink"/>
              </a:buClr>
            </a:pPr>
            <a:r>
              <a:rPr kumimoji="1" lang="ja-JP" altLang="en-US" sz="1400" b="1" dirty="0" smtClean="0">
                <a:solidFill>
                  <a:schemeClr val="tx1"/>
                </a:solidFill>
                <a:ea typeface="HGｺﾞｼｯｸE" pitchFamily="49" charset="-128"/>
              </a:rPr>
              <a:t>採用ＨＰ</a:t>
            </a:r>
            <a:r>
              <a:rPr lang="ja-JP" altLang="en-US" sz="1400" b="1" dirty="0">
                <a:solidFill>
                  <a:schemeClr val="tx1"/>
                </a:solidFill>
                <a:ea typeface="HGｺﾞｼｯｸE" pitchFamily="49" charset="-128"/>
              </a:rPr>
              <a:t>　</a:t>
            </a:r>
            <a:r>
              <a:rPr lang="ja-JP" altLang="en-US" sz="1400" b="1" dirty="0" smtClean="0">
                <a:solidFill>
                  <a:schemeClr val="tx1"/>
                </a:solidFill>
                <a:ea typeface="HGｺﾞｼｯｸE" pitchFamily="49" charset="-128"/>
              </a:rPr>
              <a:t>　</a:t>
            </a:r>
            <a:r>
              <a:rPr lang="en-US" altLang="ja-JP" sz="1400" b="1" dirty="0" smtClean="0">
                <a:solidFill>
                  <a:schemeClr val="tx1"/>
                </a:solidFill>
                <a:ea typeface="HGｺﾞｼｯｸE" pitchFamily="49" charset="-128"/>
              </a:rPr>
              <a:t>http</a:t>
            </a:r>
            <a:r>
              <a:rPr lang="en-US" altLang="ja-JP" sz="1400" b="1" dirty="0">
                <a:solidFill>
                  <a:schemeClr val="tx1"/>
                </a:solidFill>
                <a:ea typeface="HGｺﾞｼｯｸE" pitchFamily="49" charset="-128"/>
              </a:rPr>
              <a:t>://</a:t>
            </a:r>
            <a:r>
              <a:rPr lang="en-US" altLang="ja-JP" sz="1400" b="1" dirty="0" smtClean="0">
                <a:solidFill>
                  <a:schemeClr val="tx1"/>
                </a:solidFill>
                <a:ea typeface="HGｺﾞｼｯｸE" pitchFamily="49" charset="-128"/>
              </a:rPr>
              <a:t>www.mod.go.jp/j/saiyou/index.html</a:t>
            </a:r>
            <a:endParaRPr kumimoji="1" lang="ja-JP" altLang="en-US" sz="1400" b="1" dirty="0" smtClean="0">
              <a:solidFill>
                <a:schemeClr val="tx1"/>
              </a:solidFill>
              <a:ea typeface="HGｺﾞｼｯｸE" pitchFamily="49" charset="-128"/>
            </a:endParaRPr>
          </a:p>
        </p:txBody>
      </p:sp>
    </p:spTree>
    <p:extLst>
      <p:ext uri="{BB962C8B-B14F-4D97-AF65-F5344CB8AC3E}">
        <p14:creationId xmlns:p14="http://schemas.microsoft.com/office/powerpoint/2010/main" val="327855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Rot="1" noChangeArrowheads="1"/>
          </p:cNvSpPr>
          <p:nvPr>
            <p:ph idx="1"/>
          </p:nvPr>
        </p:nvSpPr>
        <p:spPr>
          <a:xfrm>
            <a:off x="251520" y="495553"/>
            <a:ext cx="8568952" cy="1512369"/>
          </a:xfrm>
          <a:noFill/>
          <a:ln w="31750" cmpd="dbl">
            <a:solidFill>
              <a:schemeClr val="bg1">
                <a:lumMod val="50000"/>
              </a:schemeClr>
            </a:solidFill>
          </a:ln>
        </p:spPr>
        <p:txBody>
          <a:bodyPr vert="horz" anchor="ctr" anchorCtr="1"/>
          <a:lstStyle/>
          <a:p>
            <a:pPr eaLnBrk="1" hangingPunct="1">
              <a:buNone/>
              <a:defRPr/>
            </a:pPr>
            <a:r>
              <a:rPr lang="ja-JP" altLang="en-US" sz="2000" spc="100" dirty="0" smtClean="0">
                <a:solidFill>
                  <a:srgbClr val="000000"/>
                </a:solidFill>
                <a:effectLst/>
                <a:latin typeface="メイリオ" panose="020B0604030504040204" pitchFamily="50" charset="-128"/>
                <a:ea typeface="メイリオ" panose="020B0604030504040204" pitchFamily="50" charset="-128"/>
              </a:rPr>
              <a:t>防衛省職員は、</a:t>
            </a:r>
            <a:r>
              <a:rPr lang="ja-JP" altLang="en-US" sz="2000" u="sng" spc="100" dirty="0" smtClean="0">
                <a:solidFill>
                  <a:srgbClr val="00B050"/>
                </a:solidFill>
                <a:effectLst/>
                <a:latin typeface="メイリオ" panose="020B0604030504040204" pitchFamily="50" charset="-128"/>
                <a:ea typeface="メイリオ" panose="020B0604030504040204" pitchFamily="50" charset="-128"/>
              </a:rPr>
              <a:t>我が国の平和</a:t>
            </a:r>
            <a:r>
              <a:rPr lang="ja-JP" altLang="en-US" sz="2000" u="sng" spc="100" dirty="0" smtClean="0">
                <a:solidFill>
                  <a:srgbClr val="000000"/>
                </a:solidFill>
                <a:effectLst/>
                <a:latin typeface="メイリオ" panose="020B0604030504040204" pitchFamily="50" charset="-128"/>
                <a:ea typeface="メイリオ" panose="020B0604030504040204" pitchFamily="50" charset="-128"/>
              </a:rPr>
              <a:t>と</a:t>
            </a:r>
            <a:r>
              <a:rPr lang="ja-JP" altLang="en-US" sz="2000" u="sng" spc="100" dirty="0" smtClean="0">
                <a:solidFill>
                  <a:srgbClr val="00B050"/>
                </a:solidFill>
                <a:effectLst/>
                <a:latin typeface="メイリオ" panose="020B0604030504040204" pitchFamily="50" charset="-128"/>
                <a:ea typeface="メイリオ" panose="020B0604030504040204" pitchFamily="50" charset="-128"/>
              </a:rPr>
              <a:t>独立</a:t>
            </a:r>
            <a:r>
              <a:rPr lang="ja-JP" altLang="en-US" sz="2000" u="sng" spc="100" dirty="0" smtClean="0">
                <a:solidFill>
                  <a:srgbClr val="000000"/>
                </a:solidFill>
                <a:effectLst/>
                <a:latin typeface="メイリオ" panose="020B0604030504040204" pitchFamily="50" charset="-128"/>
                <a:ea typeface="メイリオ" panose="020B0604030504040204" pitchFamily="50" charset="-128"/>
              </a:rPr>
              <a:t>を守り、</a:t>
            </a:r>
            <a:r>
              <a:rPr lang="ja-JP" altLang="en-US" sz="2000" u="sng" spc="100" dirty="0" smtClean="0">
                <a:solidFill>
                  <a:srgbClr val="00B050"/>
                </a:solidFill>
                <a:effectLst/>
                <a:latin typeface="メイリオ" panose="020B0604030504040204" pitchFamily="50" charset="-128"/>
                <a:ea typeface="メイリオ" panose="020B0604030504040204" pitchFamily="50" charset="-128"/>
              </a:rPr>
              <a:t>国の安全</a:t>
            </a:r>
            <a:r>
              <a:rPr lang="ja-JP" altLang="en-US" sz="2000" u="sng" spc="100" dirty="0" smtClean="0">
                <a:solidFill>
                  <a:srgbClr val="000000"/>
                </a:solidFill>
                <a:effectLst/>
                <a:latin typeface="メイリオ" panose="020B0604030504040204" pitchFamily="50" charset="-128"/>
                <a:ea typeface="メイリオ" panose="020B0604030504040204" pitchFamily="50" charset="-128"/>
              </a:rPr>
              <a:t>を保つ</a:t>
            </a:r>
            <a:r>
              <a:rPr lang="ja-JP" altLang="en-US" sz="2000" spc="100" dirty="0" smtClean="0">
                <a:solidFill>
                  <a:srgbClr val="000000"/>
                </a:solidFill>
                <a:effectLst/>
                <a:latin typeface="メイリオ" panose="020B0604030504040204" pitchFamily="50" charset="-128"/>
                <a:ea typeface="メイリオ" panose="020B0604030504040204" pitchFamily="50" charset="-128"/>
              </a:rPr>
              <a:t>ため、</a:t>
            </a:r>
            <a:endParaRPr lang="en-US" altLang="ja-JP" sz="2000" spc="100" dirty="0" smtClean="0">
              <a:solidFill>
                <a:srgbClr val="000000"/>
              </a:solidFill>
              <a:effectLst/>
              <a:latin typeface="メイリオ" panose="020B0604030504040204" pitchFamily="50" charset="-128"/>
              <a:ea typeface="メイリオ" panose="020B0604030504040204" pitchFamily="50" charset="-128"/>
            </a:endParaRPr>
          </a:p>
          <a:p>
            <a:pPr eaLnBrk="1" hangingPunct="1">
              <a:buNone/>
              <a:defRPr/>
            </a:pPr>
            <a:r>
              <a:rPr lang="ja-JP" altLang="en-US" sz="2000" spc="100" dirty="0" smtClean="0">
                <a:solidFill>
                  <a:srgbClr val="000000"/>
                </a:solidFill>
                <a:effectLst/>
                <a:latin typeface="メイリオ" panose="020B0604030504040204" pitchFamily="50" charset="-128"/>
                <a:ea typeface="メイリオ" panose="020B0604030504040204" pitchFamily="50" charset="-128"/>
              </a:rPr>
              <a:t>自衛官と協力し、</a:t>
            </a:r>
            <a:r>
              <a:rPr lang="ja-JP" altLang="en-US" sz="2000" spc="100" dirty="0">
                <a:solidFill>
                  <a:srgbClr val="000000"/>
                </a:solidFill>
                <a:effectLst/>
                <a:latin typeface="メイリオ" panose="020B0604030504040204" pitchFamily="50" charset="-128"/>
                <a:ea typeface="メイリオ" panose="020B0604030504040204" pitchFamily="50" charset="-128"/>
              </a:rPr>
              <a:t>様々</a:t>
            </a:r>
            <a:r>
              <a:rPr lang="ja-JP" altLang="en-US" sz="2000" spc="100" dirty="0" smtClean="0">
                <a:solidFill>
                  <a:srgbClr val="000000"/>
                </a:solidFill>
                <a:effectLst/>
                <a:latin typeface="メイリオ" panose="020B0604030504040204" pitchFamily="50" charset="-128"/>
                <a:ea typeface="メイリオ" panose="020B0604030504040204" pitchFamily="50" charset="-128"/>
              </a:rPr>
              <a:t>な業務に従事しています。</a:t>
            </a:r>
            <a:endParaRPr lang="en-US" altLang="ja-JP" sz="2000" spc="100" dirty="0" smtClean="0">
              <a:solidFill>
                <a:srgbClr val="000000"/>
              </a:solidFill>
              <a:effectLst/>
              <a:latin typeface="メイリオ" panose="020B0604030504040204" pitchFamily="50" charset="-128"/>
              <a:ea typeface="メイリオ" panose="020B0604030504040204" pitchFamily="50" charset="-128"/>
            </a:endParaRPr>
          </a:p>
          <a:p>
            <a:pPr eaLnBrk="1" hangingPunct="1">
              <a:buNone/>
              <a:defRPr/>
            </a:pPr>
            <a:r>
              <a:rPr lang="ja-JP" altLang="en-US" sz="2000" spc="100" dirty="0" smtClean="0">
                <a:solidFill>
                  <a:srgbClr val="000000"/>
                </a:solidFill>
                <a:effectLst/>
                <a:latin typeface="メイリオ" panose="020B0604030504040204" pitchFamily="50" charset="-128"/>
                <a:ea typeface="メイリオ" panose="020B0604030504040204" pitchFamily="50" charset="-128"/>
              </a:rPr>
              <a:t>防衛省・自衛隊をともに支え、一緒に働ける仲間を募集します。</a:t>
            </a:r>
          </a:p>
        </p:txBody>
      </p:sp>
      <p:sp>
        <p:nvSpPr>
          <p:cNvPr id="27" name="スライド番号プレースホルダー 1"/>
          <p:cNvSpPr>
            <a:spLocks noGrp="1"/>
          </p:cNvSpPr>
          <p:nvPr>
            <p:ph type="sldNum" sz="quarter" idx="12"/>
          </p:nvPr>
        </p:nvSpPr>
        <p:spPr>
          <a:xfrm>
            <a:off x="6894513" y="6408738"/>
            <a:ext cx="2286000" cy="476250"/>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rPr>
              <a:t>１</a:t>
            </a:r>
            <a:endParaRPr kumimoji="0" lang="en-US" altLang="ja-JP" sz="1400" b="0" i="0" u="none" strike="noStrike" kern="1200" cap="none" spc="0" normalizeH="0" baseline="0" noProof="0" dirty="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endParaRPr>
          </a:p>
        </p:txBody>
      </p:sp>
      <p:sp>
        <p:nvSpPr>
          <p:cNvPr id="29" name="Text Box 23"/>
          <p:cNvSpPr txBox="1">
            <a:spLocks noChangeArrowheads="1"/>
          </p:cNvSpPr>
          <p:nvPr/>
        </p:nvSpPr>
        <p:spPr bwMode="auto">
          <a:xfrm>
            <a:off x="4643653" y="4419891"/>
            <a:ext cx="4211637"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～平成３０年７月豪雨～</a:t>
            </a:r>
            <a:endParaRPr kumimoji="1" lang="en-US" altLang="ja-JP"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30" name="Text Box 23"/>
          <p:cNvSpPr txBox="1">
            <a:spLocks noChangeArrowheads="1"/>
          </p:cNvSpPr>
          <p:nvPr/>
        </p:nvSpPr>
        <p:spPr bwMode="auto">
          <a:xfrm>
            <a:off x="4968876" y="2090217"/>
            <a:ext cx="4211637"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（救助・支援活動）</a:t>
            </a:r>
            <a:endParaRPr kumimoji="1"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3" name="Text Box 21"/>
          <p:cNvSpPr txBox="1">
            <a:spLocks noChangeArrowheads="1"/>
          </p:cNvSpPr>
          <p:nvPr/>
        </p:nvSpPr>
        <p:spPr bwMode="auto">
          <a:xfrm>
            <a:off x="-60970" y="4633949"/>
            <a:ext cx="2520280" cy="584775"/>
          </a:xfrm>
          <a:prstGeom prst="rect">
            <a:avLst/>
          </a:prstGeom>
          <a:noFill/>
          <a:ln w="28575" algn="ctr">
            <a:noFill/>
            <a:miter lim="800000"/>
            <a:headEnd/>
            <a:tailEnd/>
          </a:ln>
          <a:effectLst/>
          <a:extLst/>
        </p:spPr>
        <p:txBody>
          <a:bodyPr wrap="square">
            <a:spAutoFit/>
          </a:bodyPr>
          <a:lstStyle/>
          <a:p>
            <a:pPr marL="0" marR="0" lvl="0" indent="0" algn="ctr" defTabSz="914400" rtl="0" eaLnBrk="1" fontAlgn="base" latinLnBrk="0" hangingPunct="1">
              <a:lnSpc>
                <a:spcPct val="100000"/>
              </a:lnSpc>
              <a:spcAft>
                <a:spcPct val="0"/>
              </a:spcAft>
              <a:buClrTx/>
              <a:buSzTx/>
              <a:buFontTx/>
              <a:buNone/>
              <a:tabLst/>
              <a:defRPr/>
            </a:pPr>
            <a:r>
              <a:rPr kumimoji="1" lang="ja-JP" altLang="en-US"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海賊対処活動</a:t>
            </a:r>
            <a:endParaRPr kumimoji="1" lang="en-US" altLang="ja-JP"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base" latinLnBrk="0" hangingPunct="1">
              <a:lnSpc>
                <a:spcPct val="100000"/>
              </a:lnSpc>
              <a:spcAft>
                <a:spcPct val="0"/>
              </a:spcAft>
              <a:buClrTx/>
              <a:buSzTx/>
              <a:buFontTx/>
              <a:buNone/>
              <a:tabLst/>
              <a:defRPr/>
            </a:pPr>
            <a:r>
              <a:rPr kumimoji="1" lang="ja-JP" altLang="en-US"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国際</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平和協力</a:t>
            </a:r>
            <a:r>
              <a:rPr kumimoji="1" lang="ja-JP" altLang="en-US"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活動など</a:t>
            </a:r>
            <a:endPar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sp>
        <p:nvSpPr>
          <p:cNvPr id="38" name="Text Box 21"/>
          <p:cNvSpPr txBox="1">
            <a:spLocks noChangeArrowheads="1"/>
          </p:cNvSpPr>
          <p:nvPr/>
        </p:nvSpPr>
        <p:spPr bwMode="auto">
          <a:xfrm>
            <a:off x="5074848" y="2093727"/>
            <a:ext cx="1260211" cy="338554"/>
          </a:xfrm>
          <a:prstGeom prst="rect">
            <a:avLst/>
          </a:prstGeom>
          <a:noFill/>
          <a:ln w="28575" algn="ctr">
            <a:noFill/>
            <a:miter lim="800000"/>
            <a:headEnd/>
            <a:tailEnd/>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災害派遣</a:t>
            </a:r>
            <a:endParaRPr kumimoji="1" lang="en-US" altLang="ja-JP"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sp>
        <p:nvSpPr>
          <p:cNvPr id="41" name="Text Box 23"/>
          <p:cNvSpPr txBox="1">
            <a:spLocks noChangeArrowheads="1"/>
          </p:cNvSpPr>
          <p:nvPr/>
        </p:nvSpPr>
        <p:spPr bwMode="auto">
          <a:xfrm>
            <a:off x="5074848" y="2400567"/>
            <a:ext cx="3493264"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平成３０年北海道胆振東部地震～</a:t>
            </a:r>
            <a:endParaRPr kumimoji="1" lang="en-US" altLang="ja-JP"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34" name="Picture 143" descr="cwj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504" y="1"/>
            <a:ext cx="720000" cy="4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
          <p:cNvPicPr>
            <a:picLocks noChangeAspect="1"/>
          </p:cNvPicPr>
          <p:nvPr/>
        </p:nvPicPr>
        <p:blipFill>
          <a:blip r:embed="rId4">
            <a:extLst>
              <a:ext uri="{28A0092B-C50C-407E-A947-70E740481C1C}">
                <a14:useLocalDpi xmlns:a14="http://schemas.microsoft.com/office/drawing/2010/main" val="0"/>
              </a:ext>
            </a:extLst>
          </a:blip>
          <a:srcRect b="5492"/>
          <a:stretch>
            <a:fillRect/>
          </a:stretch>
        </p:blipFill>
        <p:spPr bwMode="auto">
          <a:xfrm>
            <a:off x="59686" y="3248813"/>
            <a:ext cx="1651287" cy="105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K:\20161108-101630\8465695332_0f15af5fec.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24319" y="2295217"/>
            <a:ext cx="1538128" cy="19226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6" descr="f15_4_80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924" y="2278687"/>
            <a:ext cx="1620057" cy="91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1"/>
          <p:cNvSpPr txBox="1">
            <a:spLocks noChangeArrowheads="1"/>
          </p:cNvSpPr>
          <p:nvPr/>
        </p:nvSpPr>
        <p:spPr bwMode="auto">
          <a:xfrm>
            <a:off x="1465769" y="2188758"/>
            <a:ext cx="1655762" cy="338554"/>
          </a:xfrm>
          <a:prstGeom prst="rect">
            <a:avLst/>
          </a:prstGeom>
          <a:noFill/>
          <a:ln w="28575" algn="ctr">
            <a:noFill/>
            <a:miter lim="800000"/>
            <a:headEnd/>
            <a:tailEnd/>
          </a:ln>
          <a:effectLs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我が国</a:t>
            </a:r>
            <a:r>
              <a:rPr kumimoji="1" lang="ja-JP" altLang="en-US"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の防衛</a:t>
            </a:r>
            <a:endPar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pic>
        <p:nvPicPr>
          <p:cNvPr id="48" name="図 4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17420" y="2821405"/>
            <a:ext cx="2351901" cy="1411141"/>
          </a:xfrm>
          <a:prstGeom prst="rect">
            <a:avLst/>
          </a:prstGeom>
        </p:spPr>
      </p:pic>
      <p:pic>
        <p:nvPicPr>
          <p:cNvPr id="49" name="図 4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72000" y="2804776"/>
            <a:ext cx="2177472" cy="1438687"/>
          </a:xfrm>
          <a:prstGeom prst="rect">
            <a:avLst/>
          </a:prstGeom>
        </p:spPr>
      </p:pic>
      <p:pic>
        <p:nvPicPr>
          <p:cNvPr id="50" name="図 4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46097" y="4783470"/>
            <a:ext cx="2254853" cy="1657980"/>
          </a:xfrm>
          <a:prstGeom prst="rect">
            <a:avLst/>
          </a:prstGeom>
        </p:spPr>
      </p:pic>
      <p:pic>
        <p:nvPicPr>
          <p:cNvPr id="51" name="図 5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550710" y="4783470"/>
            <a:ext cx="2295387" cy="1648401"/>
          </a:xfrm>
          <a:prstGeom prst="rect">
            <a:avLst/>
          </a:prstGeom>
        </p:spPr>
      </p:pic>
      <p:pic>
        <p:nvPicPr>
          <p:cNvPr id="52" name="Picture 24" descr="D:\Users\A1208326\Desktop\cont_pirates_first01.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293235" y="5489489"/>
            <a:ext cx="1936119" cy="128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K:\20161108-101630\20160109_04.jp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15103" y="5394044"/>
            <a:ext cx="2083424" cy="1383524"/>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39753" y="4497035"/>
            <a:ext cx="1894894" cy="1170072"/>
          </a:xfrm>
          <a:prstGeom prst="rect">
            <a:avLst/>
          </a:prstGeom>
        </p:spPr>
      </p:pic>
      <p:pic>
        <p:nvPicPr>
          <p:cNvPr id="39" name="Picture 3" descr="Z:\内局部内系\防衛政策局\防衛計画課\防衛計画課\【02】計画第２班\【２】雑資料集\写真置き場\艦艇写真\こんごう型みょうこうSF.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694508" y="3155485"/>
            <a:ext cx="1800746" cy="114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5"/>
          <p:cNvSpPr>
            <a:spLocks noRot="1" noChangeArrowheads="1"/>
          </p:cNvSpPr>
          <p:nvPr/>
        </p:nvSpPr>
        <p:spPr bwMode="auto">
          <a:xfrm>
            <a:off x="-65833" y="54350"/>
            <a:ext cx="6150001"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r>
              <a:rPr kumimoji="1" lang="ja-JP" altLang="en-US"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はじめに</a:t>
            </a: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p>
        </p:txBody>
      </p:sp>
    </p:spTree>
    <p:extLst>
      <p:ext uri="{BB962C8B-B14F-4D97-AF65-F5344CB8AC3E}">
        <p14:creationId xmlns:p14="http://schemas.microsoft.com/office/powerpoint/2010/main" val="39046732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709919"/>
            <a:ext cx="5690481" cy="4398519"/>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738943392"/>
              </p:ext>
            </p:extLst>
          </p:nvPr>
        </p:nvGraphicFramePr>
        <p:xfrm>
          <a:off x="6213074" y="4452893"/>
          <a:ext cx="2453337" cy="825304"/>
        </p:xfrm>
        <a:graphic>
          <a:graphicData uri="http://schemas.openxmlformats.org/drawingml/2006/table">
            <a:tbl>
              <a:tblPr firstRow="1" bandRow="1">
                <a:tableStyleId>{5C22544A-7EE6-4342-B048-85BDC9FD1C3A}</a:tableStyleId>
              </a:tblPr>
              <a:tblGrid>
                <a:gridCol w="922713">
                  <a:extLst>
                    <a:ext uri="{9D8B030D-6E8A-4147-A177-3AD203B41FA5}">
                      <a16:colId xmlns:a16="http://schemas.microsoft.com/office/drawing/2014/main" val="1868566392"/>
                    </a:ext>
                  </a:extLst>
                </a:gridCol>
                <a:gridCol w="1206624">
                  <a:extLst>
                    <a:ext uri="{9D8B030D-6E8A-4147-A177-3AD203B41FA5}">
                      <a16:colId xmlns:a16="http://schemas.microsoft.com/office/drawing/2014/main" val="594933655"/>
                    </a:ext>
                  </a:extLst>
                </a:gridCol>
                <a:gridCol w="324000">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東海北陸</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2</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岐阜県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各務原市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空自第２補給処</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703358736"/>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静岡県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浜松市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空自航空教育集団司令部</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781639384"/>
                  </a:ext>
                </a:extLst>
              </a:tr>
              <a:tr h="196948">
                <a:tc gridSpan="2">
                  <a:txBody>
                    <a:bodyPr/>
                    <a:lstStyle/>
                    <a:p>
                      <a:pPr algn="ct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10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2</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sp>
        <p:nvSpPr>
          <p:cNvPr id="17" name="楕円 16"/>
          <p:cNvSpPr/>
          <p:nvPr/>
        </p:nvSpPr>
        <p:spPr>
          <a:xfrm>
            <a:off x="5744945" y="2934073"/>
            <a:ext cx="641947" cy="1258419"/>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0" name="楕円 19"/>
          <p:cNvSpPr/>
          <p:nvPr/>
        </p:nvSpPr>
        <p:spPr>
          <a:xfrm rot="19033704">
            <a:off x="5418210" y="3793443"/>
            <a:ext cx="577289" cy="1063385"/>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1" name="楕円 20"/>
          <p:cNvSpPr/>
          <p:nvPr/>
        </p:nvSpPr>
        <p:spPr>
          <a:xfrm rot="19033704">
            <a:off x="4856018" y="4029326"/>
            <a:ext cx="577289" cy="1078304"/>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2" name="楕円 21"/>
          <p:cNvSpPr/>
          <p:nvPr/>
        </p:nvSpPr>
        <p:spPr>
          <a:xfrm rot="21151460">
            <a:off x="4287417" y="4346571"/>
            <a:ext cx="586717" cy="928468"/>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3" name="楕円 22"/>
          <p:cNvSpPr/>
          <p:nvPr/>
        </p:nvSpPr>
        <p:spPr>
          <a:xfrm rot="15151609">
            <a:off x="3494772" y="4257634"/>
            <a:ext cx="483665" cy="1133248"/>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19" name="下矢印 18"/>
          <p:cNvSpPr/>
          <p:nvPr/>
        </p:nvSpPr>
        <p:spPr>
          <a:xfrm rot="2173551">
            <a:off x="6992972" y="1619309"/>
            <a:ext cx="108000" cy="4855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5" name="下矢印 24"/>
          <p:cNvSpPr/>
          <p:nvPr/>
        </p:nvSpPr>
        <p:spPr>
          <a:xfrm rot="5400000">
            <a:off x="6491391" y="3313927"/>
            <a:ext cx="108000" cy="531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6" name="下矢印 25"/>
          <p:cNvSpPr/>
          <p:nvPr/>
        </p:nvSpPr>
        <p:spPr>
          <a:xfrm rot="5400000">
            <a:off x="5806386" y="4521663"/>
            <a:ext cx="108000" cy="697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7" name="下矢印 26"/>
          <p:cNvSpPr/>
          <p:nvPr/>
        </p:nvSpPr>
        <p:spPr>
          <a:xfrm rot="19570209">
            <a:off x="5081417" y="3316951"/>
            <a:ext cx="108000" cy="82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8" name="下矢印 27"/>
          <p:cNvSpPr/>
          <p:nvPr/>
        </p:nvSpPr>
        <p:spPr>
          <a:xfrm rot="18660049">
            <a:off x="3035585" y="4046060"/>
            <a:ext cx="108000" cy="1076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0" name="下矢印 29"/>
          <p:cNvSpPr/>
          <p:nvPr/>
        </p:nvSpPr>
        <p:spPr>
          <a:xfrm rot="14542747">
            <a:off x="2791014" y="5706885"/>
            <a:ext cx="108000" cy="265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2" name="下矢印 31"/>
          <p:cNvSpPr/>
          <p:nvPr/>
        </p:nvSpPr>
        <p:spPr>
          <a:xfrm rot="7242759">
            <a:off x="6594103" y="5634510"/>
            <a:ext cx="108000" cy="299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24" name="上矢印 23"/>
          <p:cNvSpPr/>
          <p:nvPr/>
        </p:nvSpPr>
        <p:spPr>
          <a:xfrm>
            <a:off x="4682317" y="5139512"/>
            <a:ext cx="108000" cy="61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4" name="楕円 33"/>
          <p:cNvSpPr/>
          <p:nvPr/>
        </p:nvSpPr>
        <p:spPr>
          <a:xfrm rot="15151609">
            <a:off x="3769013" y="4701014"/>
            <a:ext cx="299861" cy="904866"/>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5" name="上矢印 34"/>
          <p:cNvSpPr/>
          <p:nvPr/>
        </p:nvSpPr>
        <p:spPr>
          <a:xfrm>
            <a:off x="3658926" y="5334187"/>
            <a:ext cx="108000" cy="9969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7" name="楕円 36"/>
          <p:cNvSpPr/>
          <p:nvPr/>
        </p:nvSpPr>
        <p:spPr>
          <a:xfrm rot="14863400">
            <a:off x="5867240" y="1435649"/>
            <a:ext cx="1057634" cy="1802546"/>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18692640"/>
              </p:ext>
            </p:extLst>
          </p:nvPr>
        </p:nvGraphicFramePr>
        <p:xfrm>
          <a:off x="7159413" y="1173234"/>
          <a:ext cx="1769456" cy="1031630"/>
        </p:xfrm>
        <a:graphic>
          <a:graphicData uri="http://schemas.openxmlformats.org/drawingml/2006/table">
            <a:tbl>
              <a:tblPr firstRow="1" bandRow="1">
                <a:tableStyleId>{5C22544A-7EE6-4342-B048-85BDC9FD1C3A}</a:tableStyleId>
              </a:tblPr>
              <a:tblGrid>
                <a:gridCol w="433336">
                  <a:extLst>
                    <a:ext uri="{9D8B030D-6E8A-4147-A177-3AD203B41FA5}">
                      <a16:colId xmlns:a16="http://schemas.microsoft.com/office/drawing/2014/main" val="1868566392"/>
                    </a:ext>
                  </a:extLst>
                </a:gridCol>
                <a:gridCol w="1011118">
                  <a:extLst>
                    <a:ext uri="{9D8B030D-6E8A-4147-A177-3AD203B41FA5}">
                      <a16:colId xmlns:a16="http://schemas.microsoft.com/office/drawing/2014/main" val="594933655"/>
                    </a:ext>
                  </a:extLst>
                </a:gridCol>
                <a:gridCol w="325002">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北海道</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3</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rowSpan="2">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札幌市</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nchor="ctr"/>
                </a:tc>
                <a:tc>
                  <a:txBody>
                    <a:bodyPr/>
                    <a:lstStyle/>
                    <a:p>
                      <a:pPr algn="l"/>
                      <a:r>
                        <a:rPr kumimoji="1" lang="zh-TW" altLang="en-US" sz="800" b="1" smtClean="0">
                          <a:solidFill>
                            <a:srgbClr val="00B050"/>
                          </a:solidFill>
                          <a:latin typeface="HGｺﾞｼｯｸM" panose="020B0609000000000000" pitchFamily="49" charset="-128"/>
                          <a:ea typeface="HGｺﾞｼｯｸM" panose="020B0609000000000000" pitchFamily="49" charset="-128"/>
                        </a:rPr>
                        <a:t>陸自北部方面総監部</a:t>
                      </a:r>
                      <a:endParaRPr kumimoji="1" lang="zh-TW"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1431433710"/>
                  </a:ext>
                </a:extLst>
              </a:tr>
              <a:tr h="196948">
                <a:tc vMerge="1">
                  <a:txBody>
                    <a:bodyPr/>
                    <a:lstStyle/>
                    <a:p>
                      <a:pPr algn="l"/>
                      <a:endParaRPr kumimoji="1" lang="ja-JP" altLang="en-US" sz="800" b="1" dirty="0">
                        <a:latin typeface="HGｺﾞｼｯｸM" panose="020B0609000000000000" pitchFamily="49" charset="-128"/>
                        <a:ea typeface="HGｺﾞｼｯｸM" panose="020B0609000000000000" pitchFamily="49" charset="-128"/>
                      </a:endParaRPr>
                    </a:p>
                  </a:txBody>
                  <a:tcPr marL="45720" marR="45720"/>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北海道防衛局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4134943829"/>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恵庭市</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陸自北海道補給処</a:t>
                      </a:r>
                      <a:endParaRPr kumimoji="1" lang="ja-JP"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206697348"/>
                  </a:ext>
                </a:extLst>
              </a:tr>
              <a:tr h="196948">
                <a:tc gridSpan="2">
                  <a:txBody>
                    <a:bodyPr/>
                    <a:lstStyle/>
                    <a:p>
                      <a:pPr algn="ct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合計</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10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3</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254594848"/>
              </p:ext>
            </p:extLst>
          </p:nvPr>
        </p:nvGraphicFramePr>
        <p:xfrm>
          <a:off x="779812" y="4115864"/>
          <a:ext cx="2135842" cy="825304"/>
        </p:xfrm>
        <a:graphic>
          <a:graphicData uri="http://schemas.openxmlformats.org/drawingml/2006/table">
            <a:tbl>
              <a:tblPr firstRow="1" bandRow="1">
                <a:tableStyleId>{5C22544A-7EE6-4342-B048-85BDC9FD1C3A}</a:tableStyleId>
              </a:tblPr>
              <a:tblGrid>
                <a:gridCol w="846972">
                  <a:extLst>
                    <a:ext uri="{9D8B030D-6E8A-4147-A177-3AD203B41FA5}">
                      <a16:colId xmlns:a16="http://schemas.microsoft.com/office/drawing/2014/main" val="1868566392"/>
                    </a:ext>
                  </a:extLst>
                </a:gridCol>
                <a:gridCol w="957446">
                  <a:extLst>
                    <a:ext uri="{9D8B030D-6E8A-4147-A177-3AD203B41FA5}">
                      <a16:colId xmlns:a16="http://schemas.microsoft.com/office/drawing/2014/main" val="594933655"/>
                    </a:ext>
                  </a:extLst>
                </a:gridCol>
                <a:gridCol w="331424">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中国</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2</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広島県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呉市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70C0"/>
                          </a:solidFill>
                          <a:latin typeface="HGｺﾞｼｯｸM" panose="020B0609000000000000" pitchFamily="49" charset="-128"/>
                          <a:ea typeface="HGｺﾞｼｯｸM" panose="020B0609000000000000" pitchFamily="49" charset="-128"/>
                        </a:rPr>
                        <a:t>海自呉地方総監部</a:t>
                      </a:r>
                      <a:endParaRPr kumimoji="1" lang="ja-JP" altLang="en-US" sz="800" b="1" dirty="0">
                        <a:solidFill>
                          <a:srgbClr val="0070C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599021034"/>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広島県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広島市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中国四国防衛局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675702067"/>
                  </a:ext>
                </a:extLst>
              </a:tr>
              <a:tr h="1969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2</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79406028"/>
              </p:ext>
            </p:extLst>
          </p:nvPr>
        </p:nvGraphicFramePr>
        <p:xfrm>
          <a:off x="83300" y="980728"/>
          <a:ext cx="5436000" cy="309489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868566392"/>
                    </a:ext>
                  </a:extLst>
                </a:gridCol>
                <a:gridCol w="3348000">
                  <a:extLst>
                    <a:ext uri="{9D8B030D-6E8A-4147-A177-3AD203B41FA5}">
                      <a16:colId xmlns:a16="http://schemas.microsoft.com/office/drawing/2014/main" val="594933655"/>
                    </a:ext>
                  </a:extLst>
                </a:gridCol>
                <a:gridCol w="396000">
                  <a:extLst>
                    <a:ext uri="{9D8B030D-6E8A-4147-A177-3AD203B41FA5}">
                      <a16:colId xmlns:a16="http://schemas.microsoft.com/office/drawing/2014/main" val="3701055677"/>
                    </a:ext>
                  </a:extLst>
                </a:gridCol>
                <a:gridCol w="288000">
                  <a:extLst>
                    <a:ext uri="{9D8B030D-6E8A-4147-A177-3AD203B41FA5}">
                      <a16:colId xmlns:a16="http://schemas.microsoft.com/office/drawing/2014/main" val="3496953475"/>
                    </a:ext>
                  </a:extLst>
                </a:gridCol>
                <a:gridCol w="396000">
                  <a:extLst>
                    <a:ext uri="{9D8B030D-6E8A-4147-A177-3AD203B41FA5}">
                      <a16:colId xmlns:a16="http://schemas.microsoft.com/office/drawing/2014/main" val="2079615426"/>
                    </a:ext>
                  </a:extLst>
                </a:gridCol>
              </a:tblGrid>
              <a:tr h="198832">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関東甲信越</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25</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係長級</a:t>
                      </a:r>
                      <a:endParaRPr kumimoji="1" lang="ja-JP" altLang="en-US" sz="800" b="1" dirty="0">
                        <a:solidFill>
                          <a:srgbClr val="FF000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鍼灸師</a:t>
                      </a:r>
                      <a:endParaRPr kumimoji="1" lang="ja-JP" altLang="en-US" sz="800" b="1" dirty="0">
                        <a:solidFill>
                          <a:srgbClr val="FF0000"/>
                        </a:solidFill>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8832">
                <a:tc rowSpan="3">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東京都</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新宿区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nchor="ctr"/>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本省内部部局</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係長</a:t>
                      </a:r>
                      <a:r>
                        <a:rPr kumimoji="1" lang="ja-JP" altLang="en-US" sz="800" b="1" dirty="0" smtClean="0">
                          <a:latin typeface="HGｺﾞｼｯｸM" panose="020B0609000000000000" pitchFamily="49" charset="-128"/>
                          <a:ea typeface="HGｺﾞｼｯｸM" panose="020B0609000000000000" pitchFamily="49" charset="-128"/>
                        </a:rPr>
                        <a:t>、係員</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err="1" smtClean="0">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海上幕僚監部</a:t>
                      </a:r>
                      <a:r>
                        <a:rPr kumimoji="1" lang="en-US" altLang="ja-JP" sz="800" b="1" dirty="0" smtClean="0">
                          <a:solidFill>
                            <a:srgbClr val="FF000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係長</a:t>
                      </a:r>
                      <a:r>
                        <a:rPr kumimoji="1" lang="en-US" altLang="ja-JP" sz="800" b="1" dirty="0" smtClean="0">
                          <a:solidFill>
                            <a:srgbClr val="FF0000"/>
                          </a:solidFill>
                          <a:latin typeface="HGｺﾞｼｯｸM" panose="020B0609000000000000" pitchFamily="49" charset="-128"/>
                          <a:ea typeface="HGｺﾞｼｯｸM" panose="020B0609000000000000" pitchFamily="49" charset="-128"/>
                        </a:rPr>
                        <a:t>)</a:t>
                      </a:r>
                      <a:r>
                        <a:rPr kumimoji="1" lang="ja-JP" altLang="en-US" sz="800" b="1" dirty="0" err="1" smtClean="0">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航空幕僚監部</a:t>
                      </a:r>
                      <a:r>
                        <a:rPr kumimoji="1" lang="en-US" altLang="ja-JP" sz="800" b="1" dirty="0" smtClean="0">
                          <a:solidFill>
                            <a:srgbClr val="FF000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係長</a:t>
                      </a:r>
                      <a:r>
                        <a:rPr kumimoji="1" lang="en-US" altLang="ja-JP" sz="800" b="1" dirty="0" smtClean="0">
                          <a:solidFill>
                            <a:srgbClr val="FF0000"/>
                          </a:solidFill>
                          <a:latin typeface="HGｺﾞｼｯｸM" panose="020B0609000000000000" pitchFamily="49" charset="-128"/>
                          <a:ea typeface="HGｺﾞｼｯｸM" panose="020B0609000000000000" pitchFamily="49" charset="-128"/>
                        </a:rPr>
                        <a:t>)</a:t>
                      </a:r>
                      <a:endParaRPr kumimoji="1" lang="ja-JP" altLang="en-US" sz="800" b="1" dirty="0">
                        <a:solidFill>
                          <a:srgbClr val="FF000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4</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8</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7870765"/>
                  </a:ext>
                </a:extLst>
              </a:tr>
              <a:tr h="198832">
                <a:tc vMerge="1">
                  <a:txBody>
                    <a:bodyPr/>
                    <a:lstStyle/>
                    <a:p>
                      <a:pPr algn="ct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防衛研究所、統合幕僚監部</a:t>
                      </a:r>
                      <a:r>
                        <a:rPr kumimoji="1" lang="zh-TW" altLang="en-US"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情報本部</a:t>
                      </a:r>
                      <a:r>
                        <a:rPr kumimoji="1" lang="zh-TW" altLang="en-US"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防衛監察本部</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ja-JP" altLang="en-US" sz="800" b="1" dirty="0" smtClean="0">
                          <a:latin typeface="HGｺﾞｼｯｸM" panose="020B0609000000000000" pitchFamily="49" charset="-128"/>
                          <a:ea typeface="HGｺﾞｼｯｸM" panose="020B0609000000000000" pitchFamily="49" charset="-128"/>
                        </a:rPr>
                        <a:t>各 </a:t>
                      </a: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766277196"/>
                  </a:ext>
                </a:extLst>
              </a:tr>
              <a:tr h="198832">
                <a:tc vMerge="1">
                  <a:txBody>
                    <a:bodyPr/>
                    <a:lstStyle/>
                    <a:p>
                      <a:pPr algn="ct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防衛装備庁</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9</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251724199"/>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東京都</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練馬区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en-US" altLang="ja-JP" sz="800" b="1" dirty="0" smtClean="0">
                          <a:solidFill>
                            <a:srgbClr val="00B050"/>
                          </a:solidFill>
                          <a:latin typeface="HGｺﾞｼｯｸM" panose="020B0609000000000000" pitchFamily="49" charset="-128"/>
                          <a:ea typeface="HGｺﾞｼｯｸM" panose="020B0609000000000000" pitchFamily="49" charset="-128"/>
                        </a:rPr>
                        <a:t>(</a:t>
                      </a:r>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en-US" altLang="ja-JP" sz="800" b="1" dirty="0" smtClean="0">
                          <a:solidFill>
                            <a:srgbClr val="00B05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東部</a:t>
                      </a:r>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方面総監部</a:t>
                      </a:r>
                      <a:r>
                        <a:rPr kumimoji="1" lang="en-US" altLang="ja-JP" sz="800" b="1" dirty="0" smtClean="0">
                          <a:solidFill>
                            <a:srgbClr val="00B05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係員</a:t>
                      </a:r>
                      <a:r>
                        <a:rPr kumimoji="1" lang="en-US" altLang="ja-JP" sz="800" b="1" dirty="0" smtClean="0">
                          <a:solidFill>
                            <a:srgbClr val="00B050"/>
                          </a:solidFill>
                          <a:latin typeface="HGｺﾞｼｯｸM" panose="020B0609000000000000" pitchFamily="49" charset="-128"/>
                          <a:ea typeface="HGｺﾞｼｯｸM" panose="020B0609000000000000" pitchFamily="49" charset="-128"/>
                        </a:rPr>
                        <a:t>)</a:t>
                      </a:r>
                      <a:r>
                        <a:rPr kumimoji="1" lang="ja-JP" altLang="en-US" sz="800" b="1" dirty="0" err="1" smtClean="0">
                          <a:solidFill>
                            <a:srgbClr val="00B05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体育学校</a:t>
                      </a:r>
                      <a:r>
                        <a:rPr kumimoji="1" lang="en-US" altLang="ja-JP" sz="800" b="1" dirty="0" smtClean="0">
                          <a:solidFill>
                            <a:srgbClr val="FF000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FF0000"/>
                          </a:solidFill>
                          <a:latin typeface="HGｺﾞｼｯｸM" panose="020B0609000000000000" pitchFamily="49" charset="-128"/>
                          <a:ea typeface="HGｺﾞｼｯｸM" panose="020B0609000000000000" pitchFamily="49" charset="-128"/>
                        </a:rPr>
                        <a:t>鍼灸師</a:t>
                      </a:r>
                      <a:r>
                        <a:rPr kumimoji="1" lang="en-US" altLang="ja-JP" sz="800" b="1" dirty="0" smtClean="0">
                          <a:solidFill>
                            <a:srgbClr val="FF0000"/>
                          </a:solidFill>
                          <a:latin typeface="HGｺﾞｼｯｸM" panose="020B0609000000000000" pitchFamily="49" charset="-128"/>
                          <a:ea typeface="HGｺﾞｼｯｸM" panose="020B0609000000000000" pitchFamily="49" charset="-128"/>
                        </a:rPr>
                        <a:t>)</a:t>
                      </a:r>
                      <a:endParaRPr kumimoji="1" lang="zh-TW" altLang="en-US" sz="800" b="1" dirty="0" smtClean="0">
                        <a:solidFill>
                          <a:srgbClr val="FF000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15403408"/>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東京都</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北区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補給統制本部</a:t>
                      </a:r>
                      <a:r>
                        <a:rPr kumimoji="1" lang="ja-JP" altLang="en-US" sz="800" b="1" dirty="0" smtClean="0">
                          <a:latin typeface="HGｺﾞｼｯｸM" panose="020B0609000000000000" pitchFamily="49" charset="-128"/>
                          <a:ea typeface="HGｺﾞｼｯｸM" panose="020B0609000000000000" pitchFamily="49" charset="-128"/>
                        </a:rPr>
                        <a:t>、</a:t>
                      </a:r>
                      <a:r>
                        <a:rPr kumimoji="1" lang="ja-JP" altLang="en-US" sz="800" b="1" dirty="0" smtClean="0">
                          <a:solidFill>
                            <a:srgbClr val="0070C0"/>
                          </a:solidFill>
                          <a:latin typeface="HGｺﾞｼｯｸM" panose="020B0609000000000000" pitchFamily="49" charset="-128"/>
                          <a:ea typeface="HGｺﾞｼｯｸM" panose="020B0609000000000000" pitchFamily="49" charset="-128"/>
                        </a:rPr>
                        <a:t>海自補給本部</a:t>
                      </a:r>
                      <a:r>
                        <a:rPr kumimoji="1" lang="ja-JP" altLang="en-US" sz="800" b="1" dirty="0" smtClean="0">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空自補給本部</a:t>
                      </a:r>
                      <a:endParaRPr kumimoji="1" lang="zh-TW" altLang="en-US" sz="800" b="1" dirty="0" smtClean="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ja-JP" altLang="en-US" sz="800" b="1" dirty="0" smtClean="0">
                          <a:latin typeface="HGｺﾞｼｯｸM" panose="020B0609000000000000" pitchFamily="49" charset="-128"/>
                          <a:ea typeface="HGｺﾞｼｯｸM" panose="020B0609000000000000" pitchFamily="49" charset="-128"/>
                        </a:rPr>
                        <a:t>各 </a:t>
                      </a: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361336214"/>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東京都</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府中市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en-US" altLang="ja-JP" sz="800" b="1" dirty="0" smtClean="0">
                          <a:solidFill>
                            <a:srgbClr val="00B0F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a:t>
                      </a:r>
                      <a:r>
                        <a:rPr kumimoji="1" lang="en-US" altLang="ja-JP" sz="800" b="1" dirty="0" smtClean="0">
                          <a:solidFill>
                            <a:srgbClr val="00B0F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航空</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支援集団司令部、開発実験集団司令部</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ja-JP" altLang="en-US" sz="800" b="1" dirty="0" smtClean="0">
                          <a:latin typeface="HGｺﾞｼｯｸM" panose="020B0609000000000000" pitchFamily="49" charset="-128"/>
                          <a:ea typeface="HGｺﾞｼｯｸM" panose="020B0609000000000000" pitchFamily="49" charset="-128"/>
                        </a:rPr>
                        <a:t>各 </a:t>
                      </a: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542610332"/>
                  </a:ext>
                </a:extLst>
              </a:tr>
              <a:tr h="198832">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東京都</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福生市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en-US" altLang="ja-JP" sz="800" b="1" dirty="0" smtClean="0">
                          <a:solidFill>
                            <a:srgbClr val="00B0F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a:t>
                      </a:r>
                      <a:r>
                        <a:rPr kumimoji="1" lang="en-US" altLang="ja-JP" sz="800" b="1" dirty="0" smtClean="0">
                          <a:solidFill>
                            <a:srgbClr val="00B0F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航空総隊司令部</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112131340"/>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神奈川県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横須賀市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t>防衛大学校、</a:t>
                      </a:r>
                      <a:r>
                        <a:rPr kumimoji="1" lang="ja-JP" altLang="en-US" sz="800" b="1" dirty="0" smtClean="0">
                          <a:solidFill>
                            <a:srgbClr val="0070C0"/>
                          </a:solidFill>
                          <a:latin typeface="HGｺﾞｼｯｸM" panose="020B0609000000000000" pitchFamily="49" charset="-128"/>
                          <a:ea typeface="HGｺﾞｼｯｸM" panose="020B0609000000000000" pitchFamily="49" charset="-128"/>
                        </a:rPr>
                        <a:t>海自横須賀地方総監部</a:t>
                      </a:r>
                      <a:endParaRPr kumimoji="1" lang="en-US" altLang="ja-JP" sz="800" b="1" i="0" u="none" strike="noStrike" kern="1200" cap="none" spc="0" normalizeH="0" baseline="0" noProof="0" dirty="0" err="1" smtClean="0">
                        <a:ln>
                          <a:noFill/>
                        </a:ln>
                        <a:solidFill>
                          <a:srgbClr val="0070C0"/>
                        </a:solidFill>
                        <a:effectLst/>
                        <a:uLnTx/>
                        <a:uFillTx/>
                        <a:latin typeface="HGｺﾞｼｯｸM" panose="020B0609000000000000" pitchFamily="49" charset="-128"/>
                        <a:ea typeface="HGｺﾞｼｯｸM" panose="020B0609000000000000" pitchFamily="49" charset="-128"/>
                        <a:cs typeface="+mn-cs"/>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ja-JP" altLang="en-US" sz="800" b="1" dirty="0" smtClean="0">
                          <a:latin typeface="HGｺﾞｼｯｸM" panose="020B0609000000000000" pitchFamily="49" charset="-128"/>
                          <a:ea typeface="HGｺﾞｼｯｸM" panose="020B0609000000000000" pitchFamily="49" charset="-128"/>
                        </a:rPr>
                        <a:t>各 </a:t>
                      </a: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87128582"/>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神奈川県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横浜市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南関東防衛局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929531934"/>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埼玉県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所沢市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防衛医科大学校</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埼玉県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狭山市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en-US" altLang="ja-JP" sz="800" b="1" dirty="0" smtClean="0">
                          <a:solidFill>
                            <a:srgbClr val="00B0F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a:t>
                      </a:r>
                      <a:r>
                        <a:rPr kumimoji="1" lang="en-US" altLang="ja-JP" sz="800" b="1" dirty="0" smtClean="0">
                          <a:solidFill>
                            <a:srgbClr val="00B0F0"/>
                          </a:solidFill>
                          <a:latin typeface="HGｺﾞｼｯｸM" panose="020B0609000000000000" pitchFamily="49" charset="-128"/>
                          <a:ea typeface="HGｺﾞｼｯｸM" panose="020B0609000000000000" pitchFamily="49" charset="-128"/>
                        </a:rPr>
                        <a:t>)</a:t>
                      </a:r>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中部航空方面隊司令部、第３補給処、第４補給処</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ja-JP" altLang="en-US" sz="800" b="1" dirty="0" smtClean="0">
                          <a:latin typeface="HGｺﾞｼｯｸM" panose="020B0609000000000000" pitchFamily="49" charset="-128"/>
                          <a:ea typeface="HGｺﾞｼｯｸM" panose="020B0609000000000000" pitchFamily="49" charset="-128"/>
                        </a:rPr>
                        <a:t>各 </a:t>
                      </a: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688153777"/>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埼玉県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さいたま市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北関東防衛局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520123476"/>
                  </a:ext>
                </a:extLst>
              </a:tr>
              <a:tr h="198832">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茨城県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土浦市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関東補給処</a:t>
                      </a:r>
                      <a:endParaRPr kumimoji="1" lang="zh-TW" altLang="en-US" sz="800" b="1" dirty="0" smtClean="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932681019"/>
                  </a:ext>
                </a:extLst>
              </a:tr>
              <a:tr h="1988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10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4</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37</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127417692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086865399"/>
              </p:ext>
            </p:extLst>
          </p:nvPr>
        </p:nvGraphicFramePr>
        <p:xfrm>
          <a:off x="72000" y="5301208"/>
          <a:ext cx="2664000" cy="144428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868566392"/>
                    </a:ext>
                  </a:extLst>
                </a:gridCol>
                <a:gridCol w="1332000">
                  <a:extLst>
                    <a:ext uri="{9D8B030D-6E8A-4147-A177-3AD203B41FA5}">
                      <a16:colId xmlns:a16="http://schemas.microsoft.com/office/drawing/2014/main" val="594933655"/>
                    </a:ext>
                  </a:extLst>
                </a:gridCol>
                <a:gridCol w="324000">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九州</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5</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熊本県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熊本市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西部</a:t>
                      </a:r>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方面総監部</a:t>
                      </a:r>
                      <a:endParaRPr kumimoji="1" lang="zh-TW"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871555298"/>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佐賀県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吉野ヶ里町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陸自九州補給処</a:t>
                      </a:r>
                      <a:endParaRPr kumimoji="1" lang="ja-JP"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702065311"/>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長崎県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佐世保市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70C0"/>
                          </a:solidFill>
                          <a:latin typeface="HGｺﾞｼｯｸM" panose="020B0609000000000000" pitchFamily="49" charset="-128"/>
                          <a:ea typeface="HGｺﾞｼｯｸM" panose="020B0609000000000000" pitchFamily="49" charset="-128"/>
                        </a:rPr>
                        <a:t>海自佐世保地方総監部</a:t>
                      </a:r>
                      <a:endParaRPr kumimoji="1" lang="ja-JP" altLang="en-US" sz="800" b="1" dirty="0">
                        <a:solidFill>
                          <a:srgbClr val="0070C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4135512181"/>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福岡県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春日市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空自西部航空方面隊司令部</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396237053"/>
                  </a:ext>
                </a:extLst>
              </a:tr>
              <a:tr h="196948">
                <a:tc>
                  <a:txBody>
                    <a:bodyPr/>
                    <a:lstStyle/>
                    <a:p>
                      <a:pPr algn="l"/>
                      <a:r>
                        <a:rPr kumimoji="1" lang="zh-TW" altLang="en-US" sz="800" b="1" dirty="0" smtClean="0">
                          <a:latin typeface="HGｺﾞｼｯｸM" panose="020B0609000000000000" pitchFamily="49" charset="-128"/>
                          <a:ea typeface="HGｺﾞｼｯｸM" panose="020B0609000000000000" pitchFamily="49" charset="-128"/>
                        </a:rPr>
                        <a:t>福岡県</a:t>
                      </a:r>
                      <a:r>
                        <a:rPr kumimoji="1" lang="en-US" altLang="zh-TW"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福岡</a:t>
                      </a:r>
                      <a:r>
                        <a:rPr kumimoji="1" lang="zh-TW" altLang="en-US" sz="800" b="1" dirty="0" smtClean="0">
                          <a:latin typeface="HGｺﾞｼｯｸM" panose="020B0609000000000000" pitchFamily="49" charset="-128"/>
                          <a:ea typeface="HGｺﾞｼｯｸM" panose="020B0609000000000000" pitchFamily="49" charset="-128"/>
                        </a:rPr>
                        <a:t>市</a:t>
                      </a:r>
                      <a:r>
                        <a:rPr kumimoji="1" lang="en-US" altLang="zh-TW"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九州防衛局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1412404833"/>
                  </a:ext>
                </a:extLst>
              </a:tr>
              <a:tr h="1969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5</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516915061"/>
              </p:ext>
            </p:extLst>
          </p:nvPr>
        </p:nvGraphicFramePr>
        <p:xfrm>
          <a:off x="2886206" y="6184652"/>
          <a:ext cx="867639" cy="222010"/>
        </p:xfrm>
        <a:graphic>
          <a:graphicData uri="http://schemas.openxmlformats.org/drawingml/2006/table">
            <a:tbl>
              <a:tblPr firstRow="1" bandRow="1">
                <a:tableStyleId>{5C22544A-7EE6-4342-B048-85BDC9FD1C3A}</a:tableStyleId>
              </a:tblPr>
              <a:tblGrid>
                <a:gridCol w="455252">
                  <a:extLst>
                    <a:ext uri="{9D8B030D-6E8A-4147-A177-3AD203B41FA5}">
                      <a16:colId xmlns:a16="http://schemas.microsoft.com/office/drawing/2014/main" val="1868566392"/>
                    </a:ext>
                  </a:extLst>
                </a:gridCol>
                <a:gridCol w="412387">
                  <a:extLst>
                    <a:ext uri="{9D8B030D-6E8A-4147-A177-3AD203B41FA5}">
                      <a16:colId xmlns:a16="http://schemas.microsoft.com/office/drawing/2014/main" val="2079615426"/>
                    </a:ext>
                  </a:extLst>
                </a:gridCol>
              </a:tblGrid>
              <a:tr h="222010">
                <a:tc>
                  <a:txBody>
                    <a:bodyPr/>
                    <a:lstStyle/>
                    <a:p>
                      <a:pPr algn="ctr"/>
                      <a:r>
                        <a:rPr kumimoji="1" lang="ja-JP" altLang="en-US" sz="700" b="1" dirty="0" smtClean="0">
                          <a:latin typeface="HGｺﾞｼｯｸM" panose="020B0609000000000000" pitchFamily="49" charset="-128"/>
                          <a:ea typeface="HGｺﾞｼｯｸM" panose="020B0609000000000000" pitchFamily="49" charset="-128"/>
                        </a:rPr>
                        <a:t>四国</a:t>
                      </a:r>
                      <a:endParaRPr kumimoji="1" lang="ja-JP" altLang="en-US" sz="700" b="1" dirty="0">
                        <a:latin typeface="HGｺﾞｼｯｸM" panose="020B0609000000000000" pitchFamily="49" charset="-128"/>
                        <a:ea typeface="HGｺﾞｼｯｸM" panose="020B0609000000000000" pitchFamily="49" charset="-128"/>
                      </a:endParaRPr>
                    </a:p>
                  </a:txBody>
                  <a:tcPr marL="84406" marR="84406" marT="42203" marB="42203"/>
                </a:tc>
                <a:tc>
                  <a:txBody>
                    <a:bodyPr/>
                    <a:lstStyle/>
                    <a:p>
                      <a:pPr algn="ctr"/>
                      <a:r>
                        <a:rPr kumimoji="1" lang="ja-JP" altLang="en-US" sz="700" b="1" dirty="0" smtClean="0">
                          <a:latin typeface="HGｺﾞｼｯｸM" panose="020B0609000000000000" pitchFamily="49" charset="-128"/>
                          <a:ea typeface="HGｺﾞｼｯｸM" panose="020B0609000000000000" pitchFamily="49" charset="-128"/>
                        </a:rPr>
                        <a:t>なし</a:t>
                      </a:r>
                      <a:endParaRPr kumimoji="1" lang="ja-JP" altLang="en-US" sz="700" b="1" dirty="0">
                        <a:latin typeface="HGｺﾞｼｯｸM" panose="020B0609000000000000" pitchFamily="49" charset="-128"/>
                        <a:ea typeface="HGｺﾞｼｯｸM" panose="020B0609000000000000" pitchFamily="49" charset="-128"/>
                      </a:endParaRPr>
                    </a:p>
                  </a:txBody>
                  <a:tcPr marL="84406" marR="84406" marT="42203" marB="42203"/>
                </a:tc>
                <a:extLst>
                  <a:ext uri="{0D108BD9-81ED-4DB2-BD59-A6C34878D82A}">
                    <a16:rowId xmlns:a16="http://schemas.microsoft.com/office/drawing/2014/main" val="3090186810"/>
                  </a:ext>
                </a:extLst>
              </a:tr>
            </a:tbl>
          </a:graphicData>
        </a:graphic>
      </p:graphicFrame>
      <p:sp>
        <p:nvSpPr>
          <p:cNvPr id="40" name="正方形/長方形 39"/>
          <p:cNvSpPr/>
          <p:nvPr/>
        </p:nvSpPr>
        <p:spPr>
          <a:xfrm>
            <a:off x="36703" y="426224"/>
            <a:ext cx="9071562" cy="6408000"/>
          </a:xfrm>
          <a:prstGeom prst="rect">
            <a:avLst/>
          </a:prstGeom>
          <a:noFill/>
          <a:ln w="41275" cmpd="dbl">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6462" tIns="23381" rIns="66462" bIns="23381" rtlCol="0" anchor="t" anchorCtr="0"/>
          <a:lstStyle/>
          <a:p>
            <a:pPr defTabSz="422041"/>
            <a:endParaRPr kumimoji="0" lang="ja-JP" altLang="en-US" sz="1292"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43732078"/>
              </p:ext>
            </p:extLst>
          </p:nvPr>
        </p:nvGraphicFramePr>
        <p:xfrm>
          <a:off x="6594207" y="2867966"/>
          <a:ext cx="2442289" cy="1444282"/>
        </p:xfrm>
        <a:graphic>
          <a:graphicData uri="http://schemas.openxmlformats.org/drawingml/2006/table">
            <a:tbl>
              <a:tblPr firstRow="1" bandRow="1">
                <a:tableStyleId>{5C22544A-7EE6-4342-B048-85BDC9FD1C3A}</a:tableStyleId>
              </a:tblPr>
              <a:tblGrid>
                <a:gridCol w="812011">
                  <a:extLst>
                    <a:ext uri="{9D8B030D-6E8A-4147-A177-3AD203B41FA5}">
                      <a16:colId xmlns:a16="http://schemas.microsoft.com/office/drawing/2014/main" val="1868566392"/>
                    </a:ext>
                  </a:extLst>
                </a:gridCol>
                <a:gridCol w="1306278">
                  <a:extLst>
                    <a:ext uri="{9D8B030D-6E8A-4147-A177-3AD203B41FA5}">
                      <a16:colId xmlns:a16="http://schemas.microsoft.com/office/drawing/2014/main" val="594933655"/>
                    </a:ext>
                  </a:extLst>
                </a:gridCol>
                <a:gridCol w="324000">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東北</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5</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青森県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むつ市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70C0"/>
                          </a:solidFill>
                          <a:latin typeface="HGｺﾞｼｯｸM" panose="020B0609000000000000" pitchFamily="49" charset="-128"/>
                          <a:ea typeface="HGｺﾞｼｯｸM" panose="020B0609000000000000" pitchFamily="49" charset="-128"/>
                        </a:rPr>
                        <a:t>海自大湊地方総監部</a:t>
                      </a:r>
                      <a:endParaRPr kumimoji="1" lang="ja-JP" altLang="en-US" sz="800" b="1" dirty="0">
                        <a:solidFill>
                          <a:srgbClr val="0070C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488845228"/>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青森県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三沢市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空自北部航空方面隊司令部</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287186128"/>
                  </a:ext>
                </a:extLst>
              </a:tr>
              <a:tr h="196948">
                <a:tc rowSpan="3">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宮城県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仙台市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nchor="ctr"/>
                </a:tc>
                <a:tc>
                  <a:txBody>
                    <a:bodyPr/>
                    <a:lstStyle/>
                    <a:p>
                      <a:pPr algn="l"/>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東北</a:t>
                      </a:r>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方面総監部</a:t>
                      </a:r>
                      <a:endParaRPr kumimoji="1" lang="ja-JP"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93160362"/>
                  </a:ext>
                </a:extLst>
              </a:tr>
              <a:tr h="196948">
                <a:tc vMerge="1">
                  <a:txBody>
                    <a:bodyPr/>
                    <a:lstStyle/>
                    <a:p>
                      <a:pPr algn="ct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l"/>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東北</a:t>
                      </a:r>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補給処</a:t>
                      </a: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1569085702"/>
                  </a:ext>
                </a:extLst>
              </a:tr>
              <a:tr h="196948">
                <a:tc vMerge="1">
                  <a:txBody>
                    <a:bodyPr/>
                    <a:lstStyle/>
                    <a:p>
                      <a:pPr algn="ct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東北防衛局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314181013"/>
                  </a:ext>
                </a:extLst>
              </a:tr>
              <a:tr h="196948">
                <a:tc gridSpan="2">
                  <a:txBody>
                    <a:bodyPr/>
                    <a:lstStyle/>
                    <a:p>
                      <a:pPr algn="ct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10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5</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sp>
        <p:nvSpPr>
          <p:cNvPr id="31" name="楕円 30"/>
          <p:cNvSpPr/>
          <p:nvPr/>
        </p:nvSpPr>
        <p:spPr>
          <a:xfrm rot="15151609">
            <a:off x="6252752" y="5354265"/>
            <a:ext cx="376485" cy="553734"/>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233779690"/>
              </p:ext>
            </p:extLst>
          </p:nvPr>
        </p:nvGraphicFramePr>
        <p:xfrm>
          <a:off x="3802667" y="5503412"/>
          <a:ext cx="2257800" cy="1237956"/>
        </p:xfrm>
        <a:graphic>
          <a:graphicData uri="http://schemas.openxmlformats.org/drawingml/2006/table">
            <a:tbl>
              <a:tblPr firstRow="1" bandRow="1">
                <a:tableStyleId>{5C22544A-7EE6-4342-B048-85BDC9FD1C3A}</a:tableStyleId>
              </a:tblPr>
              <a:tblGrid>
                <a:gridCol w="865490">
                  <a:extLst>
                    <a:ext uri="{9D8B030D-6E8A-4147-A177-3AD203B41FA5}">
                      <a16:colId xmlns:a16="http://schemas.microsoft.com/office/drawing/2014/main" val="1868566392"/>
                    </a:ext>
                  </a:extLst>
                </a:gridCol>
                <a:gridCol w="1053640">
                  <a:extLst>
                    <a:ext uri="{9D8B030D-6E8A-4147-A177-3AD203B41FA5}">
                      <a16:colId xmlns:a16="http://schemas.microsoft.com/office/drawing/2014/main" val="594933655"/>
                    </a:ext>
                  </a:extLst>
                </a:gridCol>
                <a:gridCol w="338670">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近畿</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4</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兵庫県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伊丹市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陸自</a:t>
                      </a:r>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中部</a:t>
                      </a:r>
                      <a:r>
                        <a:rPr kumimoji="1" lang="zh-TW" altLang="en-US" sz="800" b="1" dirty="0" smtClean="0">
                          <a:solidFill>
                            <a:srgbClr val="00B050"/>
                          </a:solidFill>
                          <a:latin typeface="HGｺﾞｼｯｸM" panose="020B0609000000000000" pitchFamily="49" charset="-128"/>
                          <a:ea typeface="HGｺﾞｼｯｸM" panose="020B0609000000000000" pitchFamily="49" charset="-128"/>
                        </a:rPr>
                        <a:t>方面総監部</a:t>
                      </a:r>
                      <a:endParaRPr kumimoji="1" lang="zh-TW"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940105844"/>
                  </a:ext>
                </a:extLst>
              </a:tr>
              <a:tr h="196948">
                <a:tc>
                  <a:txBody>
                    <a:bodyPr/>
                    <a:lstStyle/>
                    <a:p>
                      <a:pPr algn="l"/>
                      <a:r>
                        <a:rPr kumimoji="1" lang="zh-TW" altLang="en-US" sz="800" b="1" dirty="0" smtClean="0">
                          <a:latin typeface="HGｺﾞｼｯｸM" panose="020B0609000000000000" pitchFamily="49" charset="-128"/>
                          <a:ea typeface="HGｺﾞｼｯｸM" panose="020B0609000000000000" pitchFamily="49" charset="-128"/>
                        </a:rPr>
                        <a:t>京都府</a:t>
                      </a:r>
                      <a:r>
                        <a:rPr kumimoji="1" lang="en-US" altLang="zh-TW"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宇治</a:t>
                      </a:r>
                      <a:r>
                        <a:rPr kumimoji="1" lang="zh-TW" altLang="en-US" sz="800" b="1" dirty="0" smtClean="0">
                          <a:latin typeface="HGｺﾞｼｯｸM" panose="020B0609000000000000" pitchFamily="49" charset="-128"/>
                          <a:ea typeface="HGｺﾞｼｯｸM" panose="020B0609000000000000" pitchFamily="49" charset="-128"/>
                        </a:rPr>
                        <a:t>市</a:t>
                      </a:r>
                      <a:r>
                        <a:rPr kumimoji="1" lang="en-US" altLang="zh-TW"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50"/>
                          </a:solidFill>
                          <a:latin typeface="HGｺﾞｼｯｸM" panose="020B0609000000000000" pitchFamily="49" charset="-128"/>
                          <a:ea typeface="HGｺﾞｼｯｸM" panose="020B0609000000000000" pitchFamily="49" charset="-128"/>
                        </a:rPr>
                        <a:t>陸自関西補給処</a:t>
                      </a:r>
                      <a:endParaRPr kumimoji="1" lang="ja-JP" altLang="en-US" sz="800" b="1" dirty="0">
                        <a:solidFill>
                          <a:srgbClr val="00B05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555524320"/>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京都府</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舞鶴市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70C0"/>
                          </a:solidFill>
                          <a:latin typeface="HGｺﾞｼｯｸM" panose="020B0609000000000000" pitchFamily="49" charset="-128"/>
                          <a:ea typeface="HGｺﾞｼｯｸM" panose="020B0609000000000000" pitchFamily="49" charset="-128"/>
                        </a:rPr>
                        <a:t>海自舞鶴地方総監部</a:t>
                      </a:r>
                      <a:endParaRPr kumimoji="1" lang="ja-JP" altLang="en-US" sz="800" b="1" dirty="0">
                        <a:solidFill>
                          <a:srgbClr val="0070C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2027143786"/>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大阪府</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大阪市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近畿中部防衛局</a:t>
                      </a:r>
                      <a:endParaRPr kumimoji="1" lang="en-US" altLang="ja-JP" sz="800" b="1" dirty="0" smtClean="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977689717"/>
                  </a:ext>
                </a:extLst>
              </a:tr>
              <a:tr h="196948">
                <a:tc gridSpan="2">
                  <a:txBody>
                    <a:bodyPr/>
                    <a:lstStyle/>
                    <a:p>
                      <a:pPr algn="ct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4</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sp>
        <p:nvSpPr>
          <p:cNvPr id="29" name="楕円 28"/>
          <p:cNvSpPr/>
          <p:nvPr/>
        </p:nvSpPr>
        <p:spPr>
          <a:xfrm rot="20187985">
            <a:off x="2793530" y="4959650"/>
            <a:ext cx="636106" cy="998166"/>
          </a:xfrm>
          <a:prstGeom prst="ellipse">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745036784"/>
              </p:ext>
            </p:extLst>
          </p:nvPr>
        </p:nvGraphicFramePr>
        <p:xfrm>
          <a:off x="6480000" y="5832000"/>
          <a:ext cx="2569871" cy="825304"/>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868566392"/>
                    </a:ext>
                  </a:extLst>
                </a:gridCol>
                <a:gridCol w="1345871">
                  <a:extLst>
                    <a:ext uri="{9D8B030D-6E8A-4147-A177-3AD203B41FA5}">
                      <a16:colId xmlns:a16="http://schemas.microsoft.com/office/drawing/2014/main" val="594933655"/>
                    </a:ext>
                  </a:extLst>
                </a:gridCol>
                <a:gridCol w="324000">
                  <a:extLst>
                    <a:ext uri="{9D8B030D-6E8A-4147-A177-3AD203B41FA5}">
                      <a16:colId xmlns:a16="http://schemas.microsoft.com/office/drawing/2014/main" val="2079615426"/>
                    </a:ext>
                  </a:extLst>
                </a:gridCol>
              </a:tblGrid>
              <a:tr h="196948">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沖縄</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採用予定官署（</a:t>
                      </a:r>
                      <a:r>
                        <a:rPr kumimoji="1" lang="en-US" altLang="ja-JP" sz="800" b="1" dirty="0" smtClean="0">
                          <a:latin typeface="HGｺﾞｼｯｸM" panose="020B0609000000000000" pitchFamily="49" charset="-128"/>
                          <a:ea typeface="HGｺﾞｼｯｸM" panose="020B0609000000000000" pitchFamily="49" charset="-128"/>
                        </a:rPr>
                        <a:t>2</a:t>
                      </a:r>
                      <a:r>
                        <a:rPr kumimoji="1" lang="ja-JP" altLang="en-US"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ctr"/>
                      <a:r>
                        <a:rPr kumimoji="1" lang="ja-JP" altLang="en-US" sz="800" b="1" dirty="0" smtClean="0">
                          <a:latin typeface="HGｺﾞｼｯｸM" panose="020B0609000000000000" pitchFamily="49" charset="-128"/>
                          <a:ea typeface="HGｺﾞｼｯｸM" panose="020B0609000000000000" pitchFamily="49" charset="-128"/>
                        </a:rPr>
                        <a:t>係員</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0186810"/>
                  </a:ext>
                </a:extLst>
              </a:tr>
              <a:tr h="19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沖縄県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那覇市</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l"/>
                      <a:r>
                        <a:rPr kumimoji="1" lang="ja-JP" altLang="en-US" sz="800" b="1" dirty="0" smtClean="0">
                          <a:solidFill>
                            <a:srgbClr val="00B0F0"/>
                          </a:solidFill>
                          <a:latin typeface="HGｺﾞｼｯｸM" panose="020B0609000000000000" pitchFamily="49" charset="-128"/>
                          <a:ea typeface="HGｺﾞｼｯｸM" panose="020B0609000000000000" pitchFamily="49" charset="-128"/>
                        </a:rPr>
                        <a:t>空自南西航空方面隊司令部</a:t>
                      </a:r>
                      <a:endParaRPr kumimoji="1" lang="ja-JP" altLang="en-US" sz="800" b="1" dirty="0">
                        <a:solidFill>
                          <a:srgbClr val="00B0F0"/>
                        </a:solidFill>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1362536221"/>
                  </a:ext>
                </a:extLst>
              </a:tr>
              <a:tr h="196948">
                <a:tc>
                  <a:txBody>
                    <a:bodyPr/>
                    <a:lstStyle/>
                    <a:p>
                      <a:pPr algn="l"/>
                      <a:r>
                        <a:rPr kumimoji="1" lang="ja-JP" altLang="en-US" sz="800" b="1" dirty="0" smtClean="0">
                          <a:latin typeface="HGｺﾞｼｯｸM" panose="020B0609000000000000" pitchFamily="49" charset="-128"/>
                          <a:ea typeface="HGｺﾞｼｯｸM" panose="020B0609000000000000" pitchFamily="49" charset="-128"/>
                        </a:rPr>
                        <a:t>沖縄県</a:t>
                      </a:r>
                      <a:r>
                        <a:rPr kumimoji="1" lang="en-US" altLang="ja-JP" sz="800" b="1" dirty="0" smtClean="0">
                          <a:latin typeface="HGｺﾞｼｯｸM" panose="020B0609000000000000" pitchFamily="49" charset="-128"/>
                          <a:ea typeface="HGｺﾞｼｯｸM" panose="020B0609000000000000" pitchFamily="49" charset="-128"/>
                        </a:rPr>
                        <a:t>(</a:t>
                      </a:r>
                      <a:r>
                        <a:rPr kumimoji="1" lang="ja-JP" altLang="en-US" sz="800" b="1" dirty="0" smtClean="0">
                          <a:latin typeface="HGｺﾞｼｯｸM" panose="020B0609000000000000" pitchFamily="49" charset="-128"/>
                          <a:ea typeface="HGｺﾞｼｯｸM" panose="020B0609000000000000" pitchFamily="49" charset="-128"/>
                        </a:rPr>
                        <a:t>嘉手納町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HGｺﾞｼｯｸM" panose="020B0609000000000000" pitchFamily="49" charset="-128"/>
                          <a:ea typeface="HGｺﾞｼｯｸM" panose="020B0609000000000000" pitchFamily="49" charset="-128"/>
                        </a:rPr>
                        <a:t>沖縄防衛局</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1</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091207558"/>
                  </a:ext>
                </a:extLst>
              </a:tr>
              <a:tr h="196948">
                <a:tc gridSpan="2">
                  <a:txBody>
                    <a:bodyPr/>
                    <a:lstStyle/>
                    <a:p>
                      <a:pPr algn="ct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合計</a:t>
                      </a:r>
                      <a:r>
                        <a:rPr kumimoji="1" lang="en-US" altLang="zh-TW"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採用予定数</a:t>
                      </a:r>
                      <a:r>
                        <a:rPr kumimoji="1" lang="en-US" altLang="ja-JP" sz="800" b="1" dirty="0" smtClean="0">
                          <a:latin typeface="HGｺﾞｼｯｸM" panose="020B0609000000000000" pitchFamily="49" charset="-128"/>
                          <a:ea typeface="HGｺﾞｼｯｸM" panose="020B0609000000000000" pitchFamily="49" charset="-128"/>
                        </a:rPr>
                        <a:t>(</a:t>
                      </a:r>
                      <a:r>
                        <a:rPr kumimoji="1" lang="zh-TW" altLang="en-US" sz="800" b="1" dirty="0" smtClean="0">
                          <a:latin typeface="HGｺﾞｼｯｸM" panose="020B0609000000000000" pitchFamily="49" charset="-128"/>
                          <a:ea typeface="HGｺﾞｼｯｸM" panose="020B0609000000000000" pitchFamily="49" charset="-128"/>
                        </a:rPr>
                        <a:t>人</a:t>
                      </a:r>
                      <a:r>
                        <a:rPr kumimoji="1" lang="en-US" altLang="ja-JP" sz="800" b="1" dirty="0" smtClean="0">
                          <a:latin typeface="HGｺﾞｼｯｸM" panose="020B0609000000000000" pitchFamily="49" charset="-128"/>
                          <a:ea typeface="HGｺﾞｼｯｸM" panose="020B0609000000000000" pitchFamily="49" charset="-128"/>
                        </a:rPr>
                        <a:t>)</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tc hMerge="1">
                  <a:txBody>
                    <a:bodyPr/>
                    <a:lstStyle/>
                    <a:p>
                      <a:pPr algn="r"/>
                      <a:endParaRPr kumimoji="1" lang="ja-JP" altLang="en-US" sz="800" b="1" dirty="0">
                        <a:latin typeface="HGｺﾞｼｯｸM" panose="020B0609000000000000" pitchFamily="49" charset="-128"/>
                        <a:ea typeface="HGｺﾞｼｯｸM" panose="020B0609000000000000" pitchFamily="49" charset="-128"/>
                      </a:endParaRPr>
                    </a:p>
                  </a:txBody>
                  <a:tcPr/>
                </a:tc>
                <a:tc>
                  <a:txBody>
                    <a:bodyPr/>
                    <a:lstStyle/>
                    <a:p>
                      <a:pPr algn="r"/>
                      <a:r>
                        <a:rPr kumimoji="1" lang="en-US" altLang="ja-JP" sz="800" b="1" dirty="0" smtClean="0">
                          <a:latin typeface="HGｺﾞｼｯｸM" panose="020B0609000000000000" pitchFamily="49" charset="-128"/>
                          <a:ea typeface="HGｺﾞｼｯｸM" panose="020B0609000000000000" pitchFamily="49" charset="-128"/>
                        </a:rPr>
                        <a:t>2</a:t>
                      </a:r>
                      <a:endParaRPr kumimoji="1" lang="ja-JP" altLang="en-US" sz="800" b="1" dirty="0">
                        <a:latin typeface="HGｺﾞｼｯｸM" panose="020B0609000000000000" pitchFamily="49" charset="-128"/>
                        <a:ea typeface="HGｺﾞｼｯｸM" panose="020B0609000000000000" pitchFamily="49" charset="-128"/>
                      </a:endParaRPr>
                    </a:p>
                  </a:txBody>
                  <a:tcPr marL="42203" marR="42203" marT="42203" marB="42203"/>
                </a:tc>
                <a:extLst>
                  <a:ext uri="{0D108BD9-81ED-4DB2-BD59-A6C34878D82A}">
                    <a16:rowId xmlns:a16="http://schemas.microsoft.com/office/drawing/2014/main" val="3756916562"/>
                  </a:ext>
                </a:extLst>
              </a:tr>
            </a:tbl>
          </a:graphicData>
        </a:graphic>
      </p:graphicFrame>
      <p:graphicFrame>
        <p:nvGraphicFramePr>
          <p:cNvPr id="39" name="表 38"/>
          <p:cNvGraphicFramePr>
            <a:graphicFrameLocks noGrp="1"/>
          </p:cNvGraphicFramePr>
          <p:nvPr>
            <p:extLst>
              <p:ext uri="{D42A27DB-BD31-4B8C-83A1-F6EECF244321}">
                <p14:modId xmlns:p14="http://schemas.microsoft.com/office/powerpoint/2010/main" val="3165125510"/>
              </p:ext>
            </p:extLst>
          </p:nvPr>
        </p:nvGraphicFramePr>
        <p:xfrm>
          <a:off x="4580775" y="468180"/>
          <a:ext cx="2160000" cy="471294"/>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1868566392"/>
                    </a:ext>
                  </a:extLst>
                </a:gridCol>
                <a:gridCol w="864000">
                  <a:extLst>
                    <a:ext uri="{9D8B030D-6E8A-4147-A177-3AD203B41FA5}">
                      <a16:colId xmlns:a16="http://schemas.microsoft.com/office/drawing/2014/main" val="594933655"/>
                    </a:ext>
                  </a:extLst>
                </a:gridCol>
                <a:gridCol w="648000">
                  <a:extLst>
                    <a:ext uri="{9D8B030D-6E8A-4147-A177-3AD203B41FA5}">
                      <a16:colId xmlns:a16="http://schemas.microsoft.com/office/drawing/2014/main" val="2079615426"/>
                    </a:ext>
                  </a:extLst>
                </a:gridCol>
              </a:tblGrid>
              <a:tr h="235647">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個別選考</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00B050"/>
                    </a:solidFill>
                  </a:tcPr>
                </a:tc>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採用予定官署</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00B050"/>
                    </a:solidFill>
                  </a:tcPr>
                </a:tc>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予定人数</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00B050"/>
                    </a:solidFill>
                  </a:tcPr>
                </a:tc>
                <a:extLst>
                  <a:ext uri="{0D108BD9-81ED-4DB2-BD59-A6C34878D82A}">
                    <a16:rowId xmlns:a16="http://schemas.microsoft.com/office/drawing/2014/main" val="3090186810"/>
                  </a:ext>
                </a:extLst>
              </a:tr>
              <a:tr h="235647">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係長級</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6">
                        <a:lumMod val="20000"/>
                        <a:lumOff val="80000"/>
                      </a:schemeClr>
                    </a:solidFill>
                  </a:tcPr>
                </a:tc>
                <a:tc>
                  <a:txBody>
                    <a:bodyPr/>
                    <a:lstStyle/>
                    <a:p>
                      <a:pPr algn="r"/>
                      <a:r>
                        <a:rPr kumimoji="1" lang="en-US" altLang="ja-JP" sz="900" b="1" dirty="0" smtClean="0">
                          <a:latin typeface="HGｺﾞｼｯｸM" panose="020B0609000000000000" pitchFamily="49" charset="-128"/>
                          <a:ea typeface="HGｺﾞｼｯｸM" panose="020B0609000000000000" pitchFamily="49" charset="-128"/>
                        </a:rPr>
                        <a:t>3</a:t>
                      </a:r>
                      <a:r>
                        <a:rPr kumimoji="1" lang="ja-JP" altLang="en-US" sz="900" b="1" dirty="0" smtClean="0">
                          <a:latin typeface="HGｺﾞｼｯｸM" panose="020B0609000000000000" pitchFamily="49" charset="-128"/>
                          <a:ea typeface="HGｺﾞｼｯｸM" panose="020B0609000000000000" pitchFamily="49" charset="-128"/>
                        </a:rPr>
                        <a:t>官署</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6">
                        <a:lumMod val="20000"/>
                        <a:lumOff val="80000"/>
                      </a:schemeClr>
                    </a:solidFill>
                  </a:tcPr>
                </a:tc>
                <a:tc>
                  <a:txBody>
                    <a:bodyPr/>
                    <a:lstStyle/>
                    <a:p>
                      <a:pPr algn="r"/>
                      <a:r>
                        <a:rPr kumimoji="1" lang="en-US" altLang="ja-JP" sz="900" b="1" dirty="0" smtClean="0">
                          <a:latin typeface="HGｺﾞｼｯｸM" panose="020B0609000000000000" pitchFamily="49" charset="-128"/>
                          <a:ea typeface="HGｺﾞｼｯｸM" panose="020B0609000000000000" pitchFamily="49" charset="-128"/>
                        </a:rPr>
                        <a:t>4</a:t>
                      </a:r>
                      <a:r>
                        <a:rPr kumimoji="1" lang="ja-JP" altLang="en-US" sz="900" b="1" dirty="0" smtClean="0">
                          <a:latin typeface="HGｺﾞｼｯｸM" panose="020B0609000000000000" pitchFamily="49" charset="-128"/>
                          <a:ea typeface="HGｺﾞｼｯｸM" panose="020B0609000000000000" pitchFamily="49" charset="-128"/>
                        </a:rPr>
                        <a:t>人</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6">
                        <a:lumMod val="20000"/>
                        <a:lumOff val="80000"/>
                      </a:schemeClr>
                    </a:solidFill>
                  </a:tcPr>
                </a:tc>
                <a:extLst>
                  <a:ext uri="{0D108BD9-81ED-4DB2-BD59-A6C34878D82A}">
                    <a16:rowId xmlns:a16="http://schemas.microsoft.com/office/drawing/2014/main" val="3756916562"/>
                  </a:ext>
                </a:extLst>
              </a:tr>
            </a:tbl>
          </a:graphicData>
        </a:graphic>
      </p:graphicFrame>
      <p:sp>
        <p:nvSpPr>
          <p:cNvPr id="42" name="正方形/長方形 41"/>
          <p:cNvSpPr/>
          <p:nvPr/>
        </p:nvSpPr>
        <p:spPr>
          <a:xfrm>
            <a:off x="4592066" y="724126"/>
            <a:ext cx="2124000" cy="199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6" name="Rectangle 5"/>
          <p:cNvSpPr>
            <a:spLocks noRot="1" noChangeArrowheads="1"/>
          </p:cNvSpPr>
          <p:nvPr/>
        </p:nvSpPr>
        <p:spPr bwMode="auto">
          <a:xfrm>
            <a:off x="-65834" y="-72288"/>
            <a:ext cx="8732245"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r>
              <a:rPr kumimoji="1" lang="ja-JP" altLang="en-US"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採用予定官署等</a:t>
            </a:r>
            <a:r>
              <a:rPr kumimoji="1" lang="en-US" altLang="ja-JP" sz="16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r>
              <a:rPr kumimoji="1" lang="ja-JP" altLang="en-US" sz="16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常勤</a:t>
            </a:r>
            <a:r>
              <a:rPr kumimoji="1" lang="en-US" altLang="ja-JP" sz="16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r>
              <a:rPr kumimoji="1" lang="ja-JP" altLang="en-US" sz="16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（行㈠：係長級、係員）、医㈡：鍼灸師</a:t>
            </a: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p>
        </p:txBody>
      </p:sp>
      <p:graphicFrame>
        <p:nvGraphicFramePr>
          <p:cNvPr id="41" name="表 40"/>
          <p:cNvGraphicFramePr>
            <a:graphicFrameLocks noGrp="1"/>
          </p:cNvGraphicFramePr>
          <p:nvPr>
            <p:extLst>
              <p:ext uri="{D42A27DB-BD31-4B8C-83A1-F6EECF244321}">
                <p14:modId xmlns:p14="http://schemas.microsoft.com/office/powerpoint/2010/main" val="3720491735"/>
              </p:ext>
            </p:extLst>
          </p:nvPr>
        </p:nvGraphicFramePr>
        <p:xfrm>
          <a:off x="143784" y="476672"/>
          <a:ext cx="2484000" cy="471294"/>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1868566392"/>
                    </a:ext>
                  </a:extLst>
                </a:gridCol>
                <a:gridCol w="864000">
                  <a:extLst>
                    <a:ext uri="{9D8B030D-6E8A-4147-A177-3AD203B41FA5}">
                      <a16:colId xmlns:a16="http://schemas.microsoft.com/office/drawing/2014/main" val="594933655"/>
                    </a:ext>
                  </a:extLst>
                </a:gridCol>
                <a:gridCol w="648000">
                  <a:extLst>
                    <a:ext uri="{9D8B030D-6E8A-4147-A177-3AD203B41FA5}">
                      <a16:colId xmlns:a16="http://schemas.microsoft.com/office/drawing/2014/main" val="2079615426"/>
                    </a:ext>
                  </a:extLst>
                </a:gridCol>
              </a:tblGrid>
              <a:tr h="235647">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障害者選考試験</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2"/>
                    </a:solidFill>
                  </a:tcPr>
                </a:tc>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採用予定官署</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2"/>
                    </a:solidFill>
                  </a:tcPr>
                </a:tc>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予定人数</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2"/>
                    </a:solidFill>
                  </a:tcPr>
                </a:tc>
                <a:extLst>
                  <a:ext uri="{0D108BD9-81ED-4DB2-BD59-A6C34878D82A}">
                    <a16:rowId xmlns:a16="http://schemas.microsoft.com/office/drawing/2014/main" val="3090186810"/>
                  </a:ext>
                </a:extLst>
              </a:tr>
              <a:tr h="235647">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係員</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2">
                        <a:lumMod val="20000"/>
                        <a:lumOff val="80000"/>
                      </a:schemeClr>
                    </a:solidFill>
                  </a:tcPr>
                </a:tc>
                <a:tc>
                  <a:txBody>
                    <a:bodyPr/>
                    <a:lstStyle/>
                    <a:p>
                      <a:pPr algn="r"/>
                      <a:r>
                        <a:rPr kumimoji="1" lang="en-US" altLang="ja-JP" sz="900" b="1" dirty="0" smtClean="0">
                          <a:latin typeface="HGｺﾞｼｯｸM" panose="020B0609000000000000" pitchFamily="49" charset="-128"/>
                          <a:ea typeface="HGｺﾞｼｯｸM" panose="020B0609000000000000" pitchFamily="49" charset="-128"/>
                        </a:rPr>
                        <a:t>45</a:t>
                      </a:r>
                      <a:r>
                        <a:rPr kumimoji="1" lang="ja-JP" altLang="en-US" sz="900" b="1" dirty="0" smtClean="0">
                          <a:latin typeface="HGｺﾞｼｯｸM" panose="020B0609000000000000" pitchFamily="49" charset="-128"/>
                          <a:ea typeface="HGｺﾞｼｯｸM" panose="020B0609000000000000" pitchFamily="49" charset="-128"/>
                        </a:rPr>
                        <a:t>官署</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2">
                        <a:lumMod val="20000"/>
                        <a:lumOff val="80000"/>
                      </a:schemeClr>
                    </a:solidFill>
                  </a:tcPr>
                </a:tc>
                <a:tc>
                  <a:txBody>
                    <a:bodyPr/>
                    <a:lstStyle/>
                    <a:p>
                      <a:pPr algn="r"/>
                      <a:r>
                        <a:rPr kumimoji="1" lang="en-US" altLang="ja-JP" sz="900" b="1" dirty="0" smtClean="0">
                          <a:latin typeface="HGｺﾞｼｯｸM" panose="020B0609000000000000" pitchFamily="49" charset="-128"/>
                          <a:ea typeface="HGｺﾞｼｯｸM" panose="020B0609000000000000" pitchFamily="49" charset="-128"/>
                        </a:rPr>
                        <a:t>60</a:t>
                      </a:r>
                      <a:r>
                        <a:rPr kumimoji="1" lang="ja-JP" altLang="en-US" sz="900" b="1" dirty="0" smtClean="0">
                          <a:latin typeface="HGｺﾞｼｯｸM" panose="020B0609000000000000" pitchFamily="49" charset="-128"/>
                          <a:ea typeface="HGｺﾞｼｯｸM" panose="020B0609000000000000" pitchFamily="49" charset="-128"/>
                        </a:rPr>
                        <a:t>人</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chemeClr val="accent2">
                        <a:lumMod val="20000"/>
                        <a:lumOff val="80000"/>
                      </a:schemeClr>
                    </a:solidFill>
                  </a:tcPr>
                </a:tc>
                <a:extLst>
                  <a:ext uri="{0D108BD9-81ED-4DB2-BD59-A6C34878D82A}">
                    <a16:rowId xmlns:a16="http://schemas.microsoft.com/office/drawing/2014/main" val="3756916562"/>
                  </a:ext>
                </a:extLst>
              </a:tr>
            </a:tbl>
          </a:graphicData>
        </a:graphic>
      </p:graphicFrame>
      <p:sp>
        <p:nvSpPr>
          <p:cNvPr id="43" name="正方形/長方形 42"/>
          <p:cNvSpPr/>
          <p:nvPr/>
        </p:nvSpPr>
        <p:spPr>
          <a:xfrm>
            <a:off x="150520" y="724126"/>
            <a:ext cx="2448000" cy="199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354550775"/>
              </p:ext>
            </p:extLst>
          </p:nvPr>
        </p:nvGraphicFramePr>
        <p:xfrm>
          <a:off x="6859929" y="476672"/>
          <a:ext cx="2176567" cy="471294"/>
        </p:xfrm>
        <a:graphic>
          <a:graphicData uri="http://schemas.openxmlformats.org/drawingml/2006/table">
            <a:tbl>
              <a:tblPr firstRow="1" bandRow="1">
                <a:tableStyleId>{5C22544A-7EE6-4342-B048-85BDC9FD1C3A}</a:tableStyleId>
              </a:tblPr>
              <a:tblGrid>
                <a:gridCol w="652970">
                  <a:extLst>
                    <a:ext uri="{9D8B030D-6E8A-4147-A177-3AD203B41FA5}">
                      <a16:colId xmlns:a16="http://schemas.microsoft.com/office/drawing/2014/main" val="1868566392"/>
                    </a:ext>
                  </a:extLst>
                </a:gridCol>
                <a:gridCol w="870627">
                  <a:extLst>
                    <a:ext uri="{9D8B030D-6E8A-4147-A177-3AD203B41FA5}">
                      <a16:colId xmlns:a16="http://schemas.microsoft.com/office/drawing/2014/main" val="594933655"/>
                    </a:ext>
                  </a:extLst>
                </a:gridCol>
                <a:gridCol w="652970">
                  <a:extLst>
                    <a:ext uri="{9D8B030D-6E8A-4147-A177-3AD203B41FA5}">
                      <a16:colId xmlns:a16="http://schemas.microsoft.com/office/drawing/2014/main" val="2079615426"/>
                    </a:ext>
                  </a:extLst>
                </a:gridCol>
              </a:tblGrid>
              <a:tr h="235647">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個別選考</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7030A0"/>
                    </a:solidFill>
                  </a:tcPr>
                </a:tc>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採用予定官署</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7030A0"/>
                    </a:solidFill>
                  </a:tcPr>
                </a:tc>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予定人数</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7030A0"/>
                    </a:solidFill>
                  </a:tcPr>
                </a:tc>
                <a:extLst>
                  <a:ext uri="{0D108BD9-81ED-4DB2-BD59-A6C34878D82A}">
                    <a16:rowId xmlns:a16="http://schemas.microsoft.com/office/drawing/2014/main" val="3090186810"/>
                  </a:ext>
                </a:extLst>
              </a:tr>
              <a:tr h="235647">
                <a:tc>
                  <a:txBody>
                    <a:bodyPr/>
                    <a:lstStyle/>
                    <a:p>
                      <a:pPr algn="ctr"/>
                      <a:r>
                        <a:rPr kumimoji="1" lang="ja-JP" altLang="en-US" sz="900" b="1" dirty="0" smtClean="0">
                          <a:latin typeface="HGｺﾞｼｯｸM" panose="020B0609000000000000" pitchFamily="49" charset="-128"/>
                          <a:ea typeface="HGｺﾞｼｯｸM" panose="020B0609000000000000" pitchFamily="49" charset="-128"/>
                        </a:rPr>
                        <a:t>鍼灸師</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CCCCFF"/>
                    </a:solidFill>
                  </a:tcPr>
                </a:tc>
                <a:tc>
                  <a:txBody>
                    <a:bodyPr/>
                    <a:lstStyle/>
                    <a:p>
                      <a:pPr algn="r"/>
                      <a:r>
                        <a:rPr kumimoji="1" lang="en-US" altLang="ja-JP" sz="900" b="1" dirty="0" smtClean="0">
                          <a:latin typeface="HGｺﾞｼｯｸM" panose="020B0609000000000000" pitchFamily="49" charset="-128"/>
                          <a:ea typeface="HGｺﾞｼｯｸM" panose="020B0609000000000000" pitchFamily="49" charset="-128"/>
                        </a:rPr>
                        <a:t>1</a:t>
                      </a:r>
                      <a:r>
                        <a:rPr kumimoji="1" lang="ja-JP" altLang="en-US" sz="900" b="1" dirty="0" smtClean="0">
                          <a:latin typeface="HGｺﾞｼｯｸM" panose="020B0609000000000000" pitchFamily="49" charset="-128"/>
                          <a:ea typeface="HGｺﾞｼｯｸM" panose="020B0609000000000000" pitchFamily="49" charset="-128"/>
                        </a:rPr>
                        <a:t>官署</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CCCCFF"/>
                    </a:solidFill>
                  </a:tcPr>
                </a:tc>
                <a:tc>
                  <a:txBody>
                    <a:bodyPr/>
                    <a:lstStyle/>
                    <a:p>
                      <a:pPr algn="r"/>
                      <a:r>
                        <a:rPr kumimoji="1" lang="en-US" altLang="ja-JP" sz="900" b="1" dirty="0" smtClean="0">
                          <a:latin typeface="HGｺﾞｼｯｸM" panose="020B0609000000000000" pitchFamily="49" charset="-128"/>
                          <a:ea typeface="HGｺﾞｼｯｸM" panose="020B0609000000000000" pitchFamily="49" charset="-128"/>
                        </a:rPr>
                        <a:t>1</a:t>
                      </a:r>
                      <a:r>
                        <a:rPr kumimoji="1" lang="ja-JP" altLang="en-US" sz="900" b="1" dirty="0" smtClean="0">
                          <a:latin typeface="HGｺﾞｼｯｸM" panose="020B0609000000000000" pitchFamily="49" charset="-128"/>
                          <a:ea typeface="HGｺﾞｼｯｸM" panose="020B0609000000000000" pitchFamily="49" charset="-128"/>
                        </a:rPr>
                        <a:t>人</a:t>
                      </a:r>
                      <a:endParaRPr kumimoji="1" lang="ja-JP" altLang="en-US" sz="900" b="1" dirty="0">
                        <a:latin typeface="HGｺﾞｼｯｸM" panose="020B0609000000000000" pitchFamily="49" charset="-128"/>
                        <a:ea typeface="HGｺﾞｼｯｸM" panose="020B0609000000000000" pitchFamily="49" charset="-128"/>
                      </a:endParaRPr>
                    </a:p>
                  </a:txBody>
                  <a:tcPr marL="84406" marR="84406" marT="42203" marB="42203">
                    <a:solidFill>
                      <a:srgbClr val="CCCCFF"/>
                    </a:solidFill>
                  </a:tcPr>
                </a:tc>
                <a:extLst>
                  <a:ext uri="{0D108BD9-81ED-4DB2-BD59-A6C34878D82A}">
                    <a16:rowId xmlns:a16="http://schemas.microsoft.com/office/drawing/2014/main" val="3756916562"/>
                  </a:ext>
                </a:extLst>
              </a:tr>
            </a:tbl>
          </a:graphicData>
        </a:graphic>
      </p:graphicFrame>
      <p:sp>
        <p:nvSpPr>
          <p:cNvPr id="45" name="正方形/長方形 44"/>
          <p:cNvSpPr/>
          <p:nvPr/>
        </p:nvSpPr>
        <p:spPr>
          <a:xfrm>
            <a:off x="6876256" y="724126"/>
            <a:ext cx="2124000" cy="199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pic>
        <p:nvPicPr>
          <p:cNvPr id="46" name="Picture 143" descr="cwj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504" y="1"/>
            <a:ext cx="720000" cy="4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スライド番号プレースホルダー 1"/>
          <p:cNvSpPr>
            <a:spLocks noGrp="1"/>
          </p:cNvSpPr>
          <p:nvPr>
            <p:ph type="sldNum" sz="quarter" idx="12"/>
          </p:nvPr>
        </p:nvSpPr>
        <p:spPr>
          <a:xfrm>
            <a:off x="6876256" y="6481142"/>
            <a:ext cx="2286000" cy="476250"/>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rPr>
              <a:t>２</a:t>
            </a:r>
            <a:endParaRPr kumimoji="0" lang="en-US" altLang="ja-JP" sz="1400" b="0" i="0" u="none" strike="noStrike" kern="1200" cap="none" spc="0" normalizeH="0" baseline="0" noProof="0" dirty="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404185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角丸四角形 40"/>
          <p:cNvSpPr/>
          <p:nvPr/>
        </p:nvSpPr>
        <p:spPr>
          <a:xfrm>
            <a:off x="180336" y="5085184"/>
            <a:ext cx="8762657" cy="1444333"/>
          </a:xfrm>
          <a:prstGeom prst="roundRect">
            <a:avLst>
              <a:gd name="adj" fmla="val 4167"/>
            </a:avLst>
          </a:prstGeom>
          <a:gradFill flip="none" rotWithShape="1">
            <a:gsLst>
              <a:gs pos="0">
                <a:srgbClr val="FFCC99">
                  <a:lumMod val="70000"/>
                  <a:lumOff val="30000"/>
                </a:srgbClr>
              </a:gs>
              <a:gs pos="50000">
                <a:srgbClr val="FFCC99">
                  <a:lumMod val="40000"/>
                  <a:lumOff val="60000"/>
                </a:srgbClr>
              </a:gs>
              <a:gs pos="100000">
                <a:srgbClr val="FFCC99">
                  <a:lumMod val="10000"/>
                  <a:lumOff val="90000"/>
                </a:srgbClr>
              </a:gs>
            </a:gsLst>
            <a:lin ang="27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36000">
            <a:noAutofit/>
          </a:bodyPr>
          <a:lstStyle/>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zh-TW" sz="600" b="0" i="0" u="none" strike="noStrike" kern="1200" cap="none" spc="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zh-TW" sz="1100" b="0" i="0" u="none" strike="noStrike" kern="1200" cap="none" spc="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20000"/>
              </a:lnSpc>
              <a:spcBef>
                <a:spcPct val="50000"/>
              </a:spcBef>
              <a:spcAft>
                <a:spcPct val="0"/>
              </a:spcAft>
              <a:buClrTx/>
              <a:buSzTx/>
              <a:buFontTx/>
              <a:buNone/>
              <a:tabLst/>
              <a:defRPr/>
            </a:pPr>
            <a:r>
              <a:rPr kumimoji="1" lang="ja-JP" altLang="en-US" sz="1700" b="0" i="0" u="none" strike="noStrike" kern="1200" cap="none" spc="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rPr>
              <a:t>○ </a:t>
            </a:r>
            <a:r>
              <a:rPr kumimoji="1" lang="ja-JP" altLang="en-US" sz="17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自衛隊体育学校所属のオリンピック候補</a:t>
            </a:r>
            <a:r>
              <a:rPr kumimoji="1" lang="ja-JP" altLang="en-US" sz="1700" b="0" i="0" u="none" strike="noStrike" kern="1200" cap="none" spc="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rPr>
              <a:t>選手に、鍼の施術などを行っていただきます</a:t>
            </a:r>
            <a:endParaRPr kumimoji="1" lang="en-US" altLang="zh-TW" sz="17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5" name="角丸四角形 44"/>
          <p:cNvSpPr/>
          <p:nvPr/>
        </p:nvSpPr>
        <p:spPr>
          <a:xfrm>
            <a:off x="207905" y="542132"/>
            <a:ext cx="8735088" cy="4466871"/>
          </a:xfrm>
          <a:prstGeom prst="roundRect">
            <a:avLst>
              <a:gd name="adj" fmla="val 4167"/>
            </a:avLst>
          </a:prstGeom>
          <a:gradFill flip="none" rotWithShape="1">
            <a:gsLst>
              <a:gs pos="0">
                <a:schemeClr val="tx2">
                  <a:lumMod val="75000"/>
                </a:schemeClr>
              </a:gs>
              <a:gs pos="50000">
                <a:schemeClr val="tx2">
                  <a:lumMod val="40000"/>
                  <a:lumOff val="60000"/>
                </a:schemeClr>
              </a:gs>
              <a:gs pos="100000">
                <a:schemeClr val="tx2">
                  <a:lumMod val="10000"/>
                  <a:lumOff val="90000"/>
                </a:schemeClr>
              </a:gs>
            </a:gsLst>
            <a:lin ang="135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36000">
            <a:normAutofit/>
          </a:bodyPr>
          <a:lstStyle/>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ja-JP" sz="900" b="0" i="0" u="none" strike="noStrike" kern="1200" cap="none" spc="0" normalizeH="0" baseline="0" noProof="0" dirty="0" smtClean="0">
              <a:ln>
                <a:noFill/>
              </a:ln>
              <a:solidFill>
                <a:srgbClr val="4D4D4D"/>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ja-JP" sz="1050" b="0" i="0" u="none" strike="noStrike" kern="1200" cap="none" spc="0" normalizeH="0" baseline="0" noProof="0" dirty="0" smtClean="0">
              <a:ln>
                <a:noFill/>
              </a:ln>
              <a:solidFill>
                <a:srgbClr val="4D4D4D"/>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ja-JP" sz="1200" b="0" i="0" u="none" strike="noStrike" kern="1200" cap="none" spc="0" normalizeH="0" baseline="0" noProof="0" dirty="0" smtClean="0">
              <a:ln>
                <a:noFill/>
              </a:ln>
              <a:solidFill>
                <a:srgbClr val="4D4D4D"/>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ja-JP" sz="1400" b="0" i="0" u="none" strike="noStrike" kern="1200" cap="none" spc="0" normalizeH="0" baseline="0" noProof="0" dirty="0" smtClean="0">
              <a:ln>
                <a:noFill/>
              </a:ln>
              <a:solidFill>
                <a:srgbClr val="4D4D4D"/>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spcBef>
                <a:spcPct val="50000"/>
              </a:spcBef>
              <a:spcAft>
                <a:spcPct val="0"/>
              </a:spcAft>
              <a:buClrTx/>
              <a:buSzTx/>
              <a:buFontTx/>
              <a:buNone/>
              <a:tabLst/>
              <a:defRPr/>
            </a:pPr>
            <a:r>
              <a:rPr kumimoji="1" lang="ja-JP" altLang="en-US" b="0" i="0" u="none" strike="noStrike" kern="1200" cap="none" spc="10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rPr>
              <a:t>○ 人事システムのデータ入力作業や統計データの集計</a:t>
            </a:r>
            <a:endParaRPr kumimoji="1" lang="ja-JP" altLang="en-US" b="0" i="0" u="none" strike="noStrike" kern="1200" cap="none" spc="10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base" latinLnBrk="0" hangingPunct="1">
              <a:spcBef>
                <a:spcPct val="50000"/>
              </a:spcBef>
              <a:spcAft>
                <a:spcPct val="0"/>
              </a:spcAft>
              <a:buClrTx/>
              <a:buSzTx/>
              <a:buFontTx/>
              <a:buNone/>
              <a:tabLst/>
              <a:defRPr/>
            </a:pPr>
            <a:r>
              <a:rPr kumimoji="1" lang="ja-JP" altLang="en-US" b="0" i="0" u="none" strike="noStrike" kern="1200" cap="none" spc="10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 </a:t>
            </a:r>
            <a:r>
              <a:rPr lang="ja-JP" altLang="en-US" spc="100" dirty="0" smtClean="0">
                <a:solidFill>
                  <a:srgbClr val="000000"/>
                </a:solidFill>
                <a:latin typeface="メイリオ" pitchFamily="50" charset="-128"/>
                <a:ea typeface="メイリオ" pitchFamily="50" charset="-128"/>
                <a:cs typeface="メイリオ" pitchFamily="50" charset="-128"/>
              </a:rPr>
              <a:t>職員の人事記録の整備や資料整理など、事務作業の補助</a:t>
            </a:r>
            <a:endParaRPr kumimoji="1" lang="ja-JP" altLang="en-US" b="0" i="0" u="none" strike="noStrike" kern="1200" cap="none" spc="10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fontAlgn="base">
              <a:spcBef>
                <a:spcPct val="50000"/>
              </a:spcBef>
              <a:spcAft>
                <a:spcPct val="0"/>
              </a:spcAft>
              <a:defRPr/>
            </a:pPr>
            <a:r>
              <a:rPr kumimoji="1" lang="ja-JP" altLang="en-US" b="0" i="0" u="none" strike="noStrike" kern="1200" cap="none" spc="10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rPr>
              <a:t>○ </a:t>
            </a:r>
            <a:r>
              <a:rPr lang="ja-JP" altLang="en-US" spc="100" dirty="0" smtClean="0">
                <a:solidFill>
                  <a:srgbClr val="000000"/>
                </a:solidFill>
                <a:latin typeface="メイリオ" pitchFamily="50" charset="-128"/>
                <a:ea typeface="メイリオ" pitchFamily="50" charset="-128"/>
                <a:cs typeface="メイリオ" pitchFamily="50" charset="-128"/>
              </a:rPr>
              <a:t>電話応対や出勤簿・休暇簿の管理などの庶務業務</a:t>
            </a:r>
            <a:endParaRPr kumimoji="1" lang="en-US" altLang="ja-JP" b="0" i="0" u="none" strike="noStrike" kern="1200" cap="none" spc="100" normalizeH="0" baseline="0" noProof="0" dirty="0" smtClean="0">
              <a:ln>
                <a:noFill/>
              </a:ln>
              <a:solidFill>
                <a:srgbClr val="000000"/>
              </a:solidFill>
              <a:effectLst/>
              <a:uLnTx/>
              <a:uFillTx/>
              <a:latin typeface="メイリオ" pitchFamily="50" charset="-128"/>
              <a:ea typeface="メイリオ" pitchFamily="50" charset="-128"/>
              <a:cs typeface="メイリオ" pitchFamily="50" charset="-128"/>
            </a:endParaRPr>
          </a:p>
          <a:p>
            <a:pPr fontAlgn="base">
              <a:spcBef>
                <a:spcPct val="50000"/>
              </a:spcBef>
              <a:spcAft>
                <a:spcPct val="0"/>
              </a:spcAft>
              <a:defRPr/>
            </a:pPr>
            <a:endParaRPr lang="en-US" altLang="ja-JP" dirty="0">
              <a:solidFill>
                <a:srgbClr val="4D4D4D"/>
              </a:solidFill>
              <a:latin typeface="メイリオ" pitchFamily="50" charset="-128"/>
              <a:ea typeface="メイリオ" pitchFamily="50" charset="-128"/>
              <a:cs typeface="メイリオ" pitchFamily="50" charset="-128"/>
            </a:endParaRPr>
          </a:p>
          <a:p>
            <a:pPr fontAlgn="base">
              <a:spcBef>
                <a:spcPct val="50000"/>
              </a:spcBef>
              <a:spcAft>
                <a:spcPct val="0"/>
              </a:spcAft>
              <a:defRPr/>
            </a:pPr>
            <a:endParaRPr lang="en-US" altLang="ja-JP" sz="1400" dirty="0">
              <a:solidFill>
                <a:srgbClr val="4D4D4D"/>
              </a:solidFill>
              <a:latin typeface="メイリオ" pitchFamily="50" charset="-128"/>
              <a:ea typeface="メイリオ" pitchFamily="50" charset="-128"/>
              <a:cs typeface="メイリオ" pitchFamily="50" charset="-128"/>
            </a:endParaRPr>
          </a:p>
          <a:p>
            <a:pPr fontAlgn="base">
              <a:spcBef>
                <a:spcPts val="600"/>
              </a:spcBef>
              <a:spcAft>
                <a:spcPct val="0"/>
              </a:spcAft>
              <a:defRPr/>
            </a:pPr>
            <a:r>
              <a:rPr lang="ja-JP" altLang="en-US" spc="100" dirty="0" smtClean="0">
                <a:solidFill>
                  <a:srgbClr val="000000"/>
                </a:solidFill>
                <a:latin typeface="メイリオ" pitchFamily="50" charset="-128"/>
                <a:ea typeface="メイリオ" pitchFamily="50" charset="-128"/>
                <a:cs typeface="メイリオ" pitchFamily="50" charset="-128"/>
              </a:rPr>
              <a:t>○ 上記の仕事に加え</a:t>
            </a:r>
            <a:r>
              <a:rPr lang="ja-JP" altLang="en-US" spc="100" dirty="0">
                <a:solidFill>
                  <a:srgbClr val="000000"/>
                </a:solidFill>
                <a:latin typeface="メイリオ" pitchFamily="50" charset="-128"/>
                <a:ea typeface="メイリオ" pitchFamily="50" charset="-128"/>
                <a:cs typeface="メイリオ" pitchFamily="50" charset="-128"/>
              </a:rPr>
              <a:t>障害</a:t>
            </a:r>
            <a:r>
              <a:rPr lang="ja-JP" altLang="en-US" spc="100" dirty="0" smtClean="0">
                <a:solidFill>
                  <a:srgbClr val="000000"/>
                </a:solidFill>
                <a:latin typeface="メイリオ" pitchFamily="50" charset="-128"/>
                <a:ea typeface="メイリオ" pitchFamily="50" charset="-128"/>
                <a:cs typeface="メイリオ" pitchFamily="50" charset="-128"/>
              </a:rPr>
              <a:t>を</a:t>
            </a:r>
            <a:r>
              <a:rPr lang="ja-JP" altLang="en-US" spc="100" dirty="0">
                <a:solidFill>
                  <a:srgbClr val="000000"/>
                </a:solidFill>
                <a:latin typeface="メイリオ" pitchFamily="50" charset="-128"/>
                <a:ea typeface="メイリオ" pitchFamily="50" charset="-128"/>
                <a:cs typeface="メイリオ" pitchFamily="50" charset="-128"/>
              </a:rPr>
              <a:t>持った方のための勤務環境や人事制度に</a:t>
            </a:r>
            <a:r>
              <a:rPr lang="ja-JP" altLang="en-US" spc="100" dirty="0" smtClean="0">
                <a:solidFill>
                  <a:srgbClr val="000000"/>
                </a:solidFill>
                <a:latin typeface="メイリオ" pitchFamily="50" charset="-128"/>
                <a:ea typeface="メイリオ" pitchFamily="50" charset="-128"/>
                <a:cs typeface="メイリオ" pitchFamily="50" charset="-128"/>
              </a:rPr>
              <a:t>ついて</a:t>
            </a:r>
            <a:endParaRPr lang="en-US" altLang="ja-JP" spc="100" dirty="0" smtClean="0">
              <a:solidFill>
                <a:srgbClr val="000000"/>
              </a:solidFill>
              <a:latin typeface="メイリオ" pitchFamily="50" charset="-128"/>
              <a:ea typeface="メイリオ" pitchFamily="50" charset="-128"/>
              <a:cs typeface="メイリオ" pitchFamily="50" charset="-128"/>
            </a:endParaRPr>
          </a:p>
          <a:p>
            <a:pPr fontAlgn="base">
              <a:spcBef>
                <a:spcPts val="600"/>
              </a:spcBef>
              <a:spcAft>
                <a:spcPct val="0"/>
              </a:spcAft>
              <a:defRPr/>
            </a:pPr>
            <a:r>
              <a:rPr lang="ja-JP" altLang="en-US" spc="100" dirty="0" smtClean="0">
                <a:solidFill>
                  <a:srgbClr val="000000"/>
                </a:solidFill>
                <a:latin typeface="メイリオ" pitchFamily="50" charset="-128"/>
                <a:ea typeface="メイリオ" pitchFamily="50" charset="-128"/>
                <a:cs typeface="メイリオ" pitchFamily="50" charset="-128"/>
              </a:rPr>
              <a:t>　 検討</a:t>
            </a:r>
            <a:r>
              <a:rPr lang="ja-JP" altLang="en-US" spc="100" dirty="0">
                <a:solidFill>
                  <a:srgbClr val="000000"/>
                </a:solidFill>
                <a:latin typeface="メイリオ" pitchFamily="50" charset="-128"/>
                <a:ea typeface="メイリオ" pitchFamily="50" charset="-128"/>
                <a:cs typeface="メイリオ" pitchFamily="50" charset="-128"/>
              </a:rPr>
              <a:t>し、働きやすい職場づくりを</a:t>
            </a:r>
            <a:r>
              <a:rPr lang="ja-JP" altLang="en-US" spc="100" dirty="0" smtClean="0">
                <a:solidFill>
                  <a:srgbClr val="000000"/>
                </a:solidFill>
                <a:latin typeface="メイリオ" pitchFamily="50" charset="-128"/>
                <a:ea typeface="メイリオ" pitchFamily="50" charset="-128"/>
                <a:cs typeface="メイリオ" pitchFamily="50" charset="-128"/>
              </a:rPr>
              <a:t>進めるためのお仕事をしていただきます</a:t>
            </a:r>
            <a:endParaRPr lang="ja-JP" altLang="en-US" spc="100" dirty="0">
              <a:solidFill>
                <a:srgbClr val="000000"/>
              </a:solidFill>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20000"/>
              </a:lnSpc>
              <a:spcBef>
                <a:spcPct val="50000"/>
              </a:spcBef>
              <a:spcAft>
                <a:spcPct val="0"/>
              </a:spcAft>
              <a:buClrTx/>
              <a:buSzTx/>
              <a:buFontTx/>
              <a:buNone/>
              <a:tabLst/>
              <a:defRPr/>
            </a:pPr>
            <a:endParaRPr kumimoji="1" lang="en-US" altLang="ja-JP" sz="1800" b="0" i="0" u="none" strike="noStrike" kern="1200" cap="none" spc="0" normalizeH="0" baseline="0" noProof="0" dirty="0" smtClean="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2" name="Rectangle 5"/>
          <p:cNvSpPr>
            <a:spLocks noRot="1" noChangeArrowheads="1"/>
          </p:cNvSpPr>
          <p:nvPr/>
        </p:nvSpPr>
        <p:spPr bwMode="auto">
          <a:xfrm>
            <a:off x="530225" y="633682"/>
            <a:ext cx="1468713" cy="570863"/>
          </a:xfrm>
          <a:prstGeom prst="rect">
            <a:avLst/>
          </a:prstGeom>
          <a:solidFill>
            <a:srgbClr val="0000FF">
              <a:alpha val="29804"/>
            </a:srgbClr>
          </a:solidFill>
          <a:ln w="9525">
            <a:noFill/>
            <a:miter lim="800000"/>
            <a:headEnd/>
            <a:tailEnd/>
          </a:ln>
          <a:effectLst/>
        </p:spPr>
        <p:txBody>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Arial"/>
                <a:ea typeface="HGｺﾞｼｯｸE" pitchFamily="49" charset="-128"/>
                <a:cs typeface="+mn-cs"/>
              </a:rPr>
              <a:t>行政職</a:t>
            </a:r>
            <a:endParaRPr kumimoji="1" lang="ja-JP" altLang="en-US" sz="2000" b="1" i="0" u="none" strike="noStrike" kern="1200" cap="none" spc="0" normalizeH="0" baseline="0" noProof="0" dirty="0">
              <a:ln>
                <a:noFill/>
              </a:ln>
              <a:solidFill>
                <a:srgbClr val="FF3300"/>
              </a:solidFill>
              <a:effectLst/>
              <a:uLnTx/>
              <a:uFillTx/>
              <a:latin typeface="Times New Roman" pitchFamily="18" charset="0"/>
              <a:ea typeface="ＭＳ Ｐゴシック"/>
              <a:cs typeface="+mn-cs"/>
            </a:endParaRPr>
          </a:p>
        </p:txBody>
      </p:sp>
      <p:sp>
        <p:nvSpPr>
          <p:cNvPr id="43" name="角丸四角形 17"/>
          <p:cNvSpPr>
            <a:spLocks noChangeArrowheads="1"/>
          </p:cNvSpPr>
          <p:nvPr/>
        </p:nvSpPr>
        <p:spPr bwMode="auto">
          <a:xfrm>
            <a:off x="244476" y="621933"/>
            <a:ext cx="214313" cy="582612"/>
          </a:xfrm>
          <a:prstGeom prst="roundRect">
            <a:avLst>
              <a:gd name="adj" fmla="val 16667"/>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ja-JP" sz="3200" b="0" i="0" u="none" strike="noStrike" kern="1200" cap="none" spc="0" normalizeH="0" baseline="0" noProof="0" smtClean="0">
              <a:ln>
                <a:noFill/>
              </a:ln>
              <a:solidFill>
                <a:srgbClr val="FFFFFF"/>
              </a:solidFill>
              <a:effectLst/>
              <a:uLnTx/>
              <a:uFillTx/>
              <a:latin typeface="Times New Roman" pitchFamily="18" charset="0"/>
              <a:ea typeface="HGｺﾞｼｯｸE" pitchFamily="49" charset="-128"/>
              <a:cs typeface="+mn-cs"/>
            </a:endParaRPr>
          </a:p>
        </p:txBody>
      </p:sp>
      <p:sp>
        <p:nvSpPr>
          <p:cNvPr id="29" name="スライド番号プレースホルダー 1"/>
          <p:cNvSpPr>
            <a:spLocks noGrp="1"/>
          </p:cNvSpPr>
          <p:nvPr>
            <p:ph type="sldNum" sz="quarter" idx="12"/>
          </p:nvPr>
        </p:nvSpPr>
        <p:spPr>
          <a:xfrm>
            <a:off x="6876256" y="6409134"/>
            <a:ext cx="2286000" cy="476250"/>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rPr>
              <a:t>３</a:t>
            </a:r>
            <a:endParaRPr kumimoji="0" lang="en-US" altLang="ja-JP" sz="1400" b="0" i="0" u="none" strike="noStrike" kern="1200" cap="none" spc="0" normalizeH="0" baseline="0" noProof="0" dirty="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endParaRPr>
          </a:p>
        </p:txBody>
      </p:sp>
      <p:sp>
        <p:nvSpPr>
          <p:cNvPr id="35" name="Rectangle 5"/>
          <p:cNvSpPr>
            <a:spLocks noRot="1" noChangeArrowheads="1"/>
          </p:cNvSpPr>
          <p:nvPr/>
        </p:nvSpPr>
        <p:spPr bwMode="auto">
          <a:xfrm>
            <a:off x="-65833" y="54350"/>
            <a:ext cx="6150001"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r>
              <a:rPr kumimoji="1" lang="ja-JP" altLang="en-US"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主な業務内容等（常勤職員）</a:t>
            </a: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p>
        </p:txBody>
      </p:sp>
      <p:sp>
        <p:nvSpPr>
          <p:cNvPr id="39" name="Rectangle 5"/>
          <p:cNvSpPr>
            <a:spLocks noRot="1" noChangeArrowheads="1"/>
          </p:cNvSpPr>
          <p:nvPr/>
        </p:nvSpPr>
        <p:spPr bwMode="auto">
          <a:xfrm>
            <a:off x="531993" y="5154817"/>
            <a:ext cx="1520311" cy="582612"/>
          </a:xfrm>
          <a:prstGeom prst="rect">
            <a:avLst/>
          </a:prstGeom>
          <a:solidFill>
            <a:srgbClr val="FF6600">
              <a:alpha val="30000"/>
            </a:srgbClr>
          </a:solidFill>
          <a:ln w="9525">
            <a:noFill/>
            <a:miter lim="800000"/>
            <a:headEnd/>
            <a:tailEnd/>
          </a:ln>
          <a:effectLst/>
        </p:spPr>
        <p:txBody>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Arial"/>
                <a:ea typeface="HGｺﾞｼｯｸE" pitchFamily="49" charset="-128"/>
                <a:cs typeface="+mn-cs"/>
              </a:rPr>
              <a:t>医療職</a:t>
            </a:r>
            <a:endParaRPr kumimoji="1" lang="ja-JP" altLang="en-US" sz="2000" b="1" i="0" u="none" strike="noStrike" kern="1200" cap="none" spc="0" normalizeH="0" baseline="0" noProof="0" dirty="0">
              <a:ln>
                <a:noFill/>
              </a:ln>
              <a:solidFill>
                <a:srgbClr val="FF3300"/>
              </a:solidFill>
              <a:effectLst/>
              <a:uLnTx/>
              <a:uFillTx/>
              <a:latin typeface="Times New Roman" pitchFamily="18" charset="0"/>
              <a:ea typeface="ＭＳ Ｐゴシック"/>
              <a:cs typeface="+mn-cs"/>
            </a:endParaRPr>
          </a:p>
        </p:txBody>
      </p:sp>
      <p:sp>
        <p:nvSpPr>
          <p:cNvPr id="40" name="角丸四角形 17"/>
          <p:cNvSpPr>
            <a:spLocks noChangeArrowheads="1"/>
          </p:cNvSpPr>
          <p:nvPr/>
        </p:nvSpPr>
        <p:spPr bwMode="auto">
          <a:xfrm>
            <a:off x="243137" y="5154817"/>
            <a:ext cx="214313" cy="582612"/>
          </a:xfrm>
          <a:prstGeom prst="roundRect">
            <a:avLst>
              <a:gd name="adj" fmla="val 16667"/>
            </a:avLst>
          </a:prstGeom>
          <a:solidFill>
            <a:srgbClr val="FF9900"/>
          </a:solidFill>
          <a:ln>
            <a:noFill/>
          </a:ln>
          <a:ex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ja-JP" sz="3200" b="0" i="0" u="none" strike="noStrike" kern="1200" cap="none" spc="0" normalizeH="0" baseline="0" noProof="0" smtClean="0">
              <a:ln>
                <a:noFill/>
              </a:ln>
              <a:solidFill>
                <a:srgbClr val="FFFFFF"/>
              </a:solidFill>
              <a:effectLst/>
              <a:uLnTx/>
              <a:uFillTx/>
              <a:latin typeface="Times New Roman" pitchFamily="18" charset="0"/>
              <a:ea typeface="HGｺﾞｼｯｸE" pitchFamily="49" charset="-128"/>
              <a:cs typeface="+mn-cs"/>
            </a:endParaRPr>
          </a:p>
        </p:txBody>
      </p:sp>
      <p:sp>
        <p:nvSpPr>
          <p:cNvPr id="44" name="AutoShape 12"/>
          <p:cNvSpPr>
            <a:spLocks noChangeArrowheads="1"/>
          </p:cNvSpPr>
          <p:nvPr/>
        </p:nvSpPr>
        <p:spPr bwMode="auto">
          <a:xfrm>
            <a:off x="2154177" y="5399873"/>
            <a:ext cx="1008000" cy="324000"/>
          </a:xfrm>
          <a:prstGeom prst="flowChartAlternateProcess">
            <a:avLst/>
          </a:prstGeom>
          <a:gradFill flip="none" rotWithShape="1">
            <a:gsLst>
              <a:gs pos="0">
                <a:schemeClr val="accent3">
                  <a:lumMod val="40000"/>
                  <a:lumOff val="60000"/>
                </a:schemeClr>
              </a:gs>
              <a:gs pos="100000">
                <a:srgbClr val="FF6600"/>
              </a:gs>
              <a:gs pos="100000">
                <a:srgbClr val="DDDDEC">
                  <a:lumMod val="60000"/>
                  <a:lumOff val="40000"/>
                </a:srgbClr>
              </a:gs>
              <a:gs pos="100000">
                <a:schemeClr val="accent3">
                  <a:lumMod val="20000"/>
                  <a:lumOff val="80000"/>
                </a:schemeClr>
              </a:gs>
              <a:gs pos="0">
                <a:srgbClr val="FF9900"/>
              </a:gs>
            </a:gsLst>
            <a:lin ang="2700000" scaled="1"/>
            <a:tileRect/>
          </a:gradFill>
          <a:ln w="28575" algn="ctr">
            <a:solidFill>
              <a:srgbClr val="000000"/>
            </a:solidFill>
            <a:miter lim="800000"/>
            <a:headEnd/>
            <a:tailEnd/>
          </a:ln>
          <a:effectLst/>
          <a:ex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smtClean="0">
                <a:ln>
                  <a:noFill/>
                </a:ln>
                <a:solidFill>
                  <a:srgbClr val="FFFFFF"/>
                </a:solidFill>
                <a:effectLst/>
                <a:uLnTx/>
                <a:uFillTx/>
                <a:latin typeface="Arial"/>
                <a:ea typeface="HGｺﾞｼｯｸE" pitchFamily="49" charset="-128"/>
                <a:cs typeface="+mn-cs"/>
              </a:rPr>
              <a:t>鍼灸師</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pic>
        <p:nvPicPr>
          <p:cNvPr id="33" name="Picture 143" descr="cwj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504" y="1"/>
            <a:ext cx="720000" cy="4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AutoShape 12"/>
          <p:cNvSpPr>
            <a:spLocks noChangeArrowheads="1"/>
          </p:cNvSpPr>
          <p:nvPr/>
        </p:nvSpPr>
        <p:spPr bwMode="auto">
          <a:xfrm>
            <a:off x="315101" y="1640857"/>
            <a:ext cx="1269379" cy="309881"/>
          </a:xfrm>
          <a:prstGeom prst="flowChartAlternateProcess">
            <a:avLst/>
          </a:prstGeom>
          <a:solidFill>
            <a:schemeClr val="tx2">
              <a:lumMod val="75000"/>
            </a:schemeClr>
          </a:solidFill>
          <a:ln w="28575" algn="ctr">
            <a:solidFill>
              <a:srgbClr val="000000"/>
            </a:solidFill>
            <a:miter lim="800000"/>
            <a:headEnd/>
            <a:tailEnd/>
          </a:ln>
          <a:effectLst/>
          <a:extLst/>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Arial"/>
                <a:ea typeface="HGｺﾞｼｯｸE" pitchFamily="49" charset="-128"/>
                <a:cs typeface="+mn-cs"/>
              </a:rPr>
              <a:t>係員級</a:t>
            </a:r>
            <a:endParaRPr kumimoji="1" lang="ja-JP" altLang="en-US" sz="1600" b="0" i="0" u="none" strike="noStrike" kern="1200" cap="none" spc="0" normalizeH="0" baseline="0" noProof="0" dirty="0">
              <a:ln>
                <a:noFill/>
              </a:ln>
              <a:solidFill>
                <a:srgbClr val="000000"/>
              </a:solidFill>
              <a:effectLst/>
              <a:uLnTx/>
              <a:uFillTx/>
              <a:latin typeface="Arial"/>
              <a:ea typeface="HGｺﾞｼｯｸE" pitchFamily="49" charset="-128"/>
              <a:cs typeface="+mn-cs"/>
            </a:endParaRPr>
          </a:p>
        </p:txBody>
      </p:sp>
      <p:sp>
        <p:nvSpPr>
          <p:cNvPr id="52" name="AutoShape 12"/>
          <p:cNvSpPr>
            <a:spLocks noChangeArrowheads="1"/>
          </p:cNvSpPr>
          <p:nvPr/>
        </p:nvSpPr>
        <p:spPr bwMode="auto">
          <a:xfrm>
            <a:off x="352682" y="3573016"/>
            <a:ext cx="1269379" cy="309881"/>
          </a:xfrm>
          <a:prstGeom prst="flowChartAlternateProcess">
            <a:avLst/>
          </a:prstGeom>
          <a:solidFill>
            <a:schemeClr val="tx2"/>
          </a:solidFill>
          <a:ln w="28575" algn="ctr">
            <a:solidFill>
              <a:srgbClr val="000000"/>
            </a:solidFill>
            <a:miter lim="800000"/>
            <a:headEnd/>
            <a:tailEnd/>
          </a:ln>
          <a:effectLst/>
          <a:extLst/>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Arial"/>
                <a:ea typeface="HGｺﾞｼｯｸE" pitchFamily="49" charset="-128"/>
                <a:cs typeface="+mn-cs"/>
              </a:rPr>
              <a:t>係長級</a:t>
            </a:r>
            <a:endParaRPr kumimoji="1" lang="ja-JP" altLang="en-US" sz="1600" b="0" i="0" u="none" strike="noStrike" kern="1200" cap="none" spc="0" normalizeH="0" baseline="0" noProof="0" dirty="0">
              <a:ln>
                <a:noFill/>
              </a:ln>
              <a:solidFill>
                <a:srgbClr val="000000"/>
              </a:solidFill>
              <a:effectLst/>
              <a:uLnTx/>
              <a:uFillTx/>
              <a:latin typeface="Arial"/>
              <a:ea typeface="HGｺﾞｼｯｸE" pitchFamily="49" charset="-128"/>
              <a:cs typeface="+mn-cs"/>
            </a:endParaRPr>
          </a:p>
        </p:txBody>
      </p:sp>
      <p:sp>
        <p:nvSpPr>
          <p:cNvPr id="5" name="テキスト ボックス 4"/>
          <p:cNvSpPr txBox="1"/>
          <p:nvPr/>
        </p:nvSpPr>
        <p:spPr>
          <a:xfrm>
            <a:off x="320527" y="3203684"/>
            <a:ext cx="8611617" cy="369332"/>
          </a:xfrm>
          <a:prstGeom prst="rect">
            <a:avLst/>
          </a:prstGeom>
          <a:noFill/>
        </p:spPr>
        <p:txBody>
          <a:bodyPr wrap="square" rtlCol="0">
            <a:spAutoFit/>
          </a:bodyPr>
          <a:lstStyle/>
          <a:p>
            <a:r>
              <a:rPr lang="zh-TW" altLang="en-US" b="1" dirty="0" smtClean="0">
                <a:solidFill>
                  <a:srgbClr val="FF00FF"/>
                </a:solidFill>
                <a:latin typeface="メイリオ" panose="020B0604030504040204" pitchFamily="50" charset="-128"/>
                <a:ea typeface="メイリオ" panose="020B0604030504040204" pitchFamily="50" charset="-128"/>
              </a:rPr>
              <a:t>国家公務員障害者</a:t>
            </a:r>
            <a:r>
              <a:rPr lang="zh-TW" altLang="en-US" b="1" dirty="0">
                <a:solidFill>
                  <a:srgbClr val="FF00FF"/>
                </a:solidFill>
                <a:latin typeface="メイリオ" panose="020B0604030504040204" pitchFamily="50" charset="-128"/>
                <a:ea typeface="メイリオ" panose="020B0604030504040204" pitchFamily="50" charset="-128"/>
              </a:rPr>
              <a:t>選考</a:t>
            </a:r>
            <a:r>
              <a:rPr lang="zh-TW" altLang="en-US" b="1" dirty="0" smtClean="0">
                <a:solidFill>
                  <a:srgbClr val="FF00FF"/>
                </a:solidFill>
                <a:latin typeface="メイリオ" panose="020B0604030504040204" pitchFamily="50" charset="-128"/>
                <a:ea typeface="メイリオ" panose="020B0604030504040204" pitchFamily="50" charset="-128"/>
              </a:rPr>
              <a:t>試験</a:t>
            </a:r>
            <a:r>
              <a:rPr lang="ja-JP" altLang="en-US" b="1" dirty="0" smtClean="0">
                <a:solidFill>
                  <a:srgbClr val="00B050"/>
                </a:solidFill>
                <a:latin typeface="メイリオ" panose="020B0604030504040204" pitchFamily="50" charset="-128"/>
                <a:ea typeface="メイリオ" panose="020B0604030504040204" pitchFamily="50" charset="-128"/>
              </a:rPr>
              <a:t>の防衛省における第２次試験の合格者から採用します</a:t>
            </a:r>
            <a:endParaRPr kumimoji="1" lang="ja-JP" altLang="en-US" b="1" dirty="0">
              <a:solidFill>
                <a:srgbClr val="00B050"/>
              </a:solidFill>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302485" y="4581128"/>
            <a:ext cx="8611617" cy="369332"/>
          </a:xfrm>
          <a:prstGeom prst="rect">
            <a:avLst/>
          </a:prstGeom>
          <a:noFill/>
        </p:spPr>
        <p:txBody>
          <a:bodyPr wrap="square" rtlCol="0">
            <a:spAutoFit/>
          </a:bodyPr>
          <a:lstStyle/>
          <a:p>
            <a:r>
              <a:rPr lang="ja-JP" altLang="en-US" b="1" dirty="0" smtClean="0">
                <a:solidFill>
                  <a:srgbClr val="0000FF"/>
                </a:solidFill>
                <a:latin typeface="メイリオ" panose="020B0604030504040204" pitchFamily="50" charset="-128"/>
                <a:ea typeface="メイリオ" panose="020B0604030504040204" pitchFamily="50" charset="-128"/>
              </a:rPr>
              <a:t>防衛</a:t>
            </a:r>
            <a:r>
              <a:rPr lang="ja-JP" altLang="en-US" b="1" dirty="0">
                <a:solidFill>
                  <a:srgbClr val="0000FF"/>
                </a:solidFill>
                <a:latin typeface="メイリオ" panose="020B0604030504040204" pitchFamily="50" charset="-128"/>
                <a:ea typeface="メイリオ" panose="020B0604030504040204" pitchFamily="50" charset="-128"/>
              </a:rPr>
              <a:t>省</a:t>
            </a:r>
            <a:r>
              <a:rPr lang="zh-TW" altLang="en-US" b="1" dirty="0" smtClean="0">
                <a:solidFill>
                  <a:srgbClr val="0000FF"/>
                </a:solidFill>
                <a:latin typeface="メイリオ" panose="020B0604030504040204" pitchFamily="50" charset="-128"/>
                <a:ea typeface="メイリオ" panose="020B0604030504040204" pitchFamily="50" charset="-128"/>
              </a:rPr>
              <a:t>障害者</a:t>
            </a:r>
            <a:r>
              <a:rPr lang="zh-TW" altLang="en-US" b="1" dirty="0">
                <a:solidFill>
                  <a:srgbClr val="0000FF"/>
                </a:solidFill>
                <a:latin typeface="メイリオ" panose="020B0604030504040204" pitchFamily="50" charset="-128"/>
                <a:ea typeface="メイリオ" panose="020B0604030504040204" pitchFamily="50" charset="-128"/>
              </a:rPr>
              <a:t>選考</a:t>
            </a:r>
            <a:r>
              <a:rPr lang="zh-TW" altLang="en-US" b="1" dirty="0" smtClean="0">
                <a:solidFill>
                  <a:srgbClr val="0000FF"/>
                </a:solidFill>
                <a:latin typeface="メイリオ" panose="020B0604030504040204" pitchFamily="50" charset="-128"/>
                <a:ea typeface="メイリオ" panose="020B0604030504040204" pitchFamily="50" charset="-128"/>
              </a:rPr>
              <a:t>試験</a:t>
            </a:r>
            <a:r>
              <a:rPr lang="ja-JP" altLang="en-US" b="1" dirty="0" smtClean="0">
                <a:solidFill>
                  <a:srgbClr val="00B050"/>
                </a:solidFill>
                <a:latin typeface="メイリオ" panose="020B0604030504040204" pitchFamily="50" charset="-128"/>
                <a:ea typeface="メイリオ" panose="020B0604030504040204" pitchFamily="50" charset="-128"/>
              </a:rPr>
              <a:t>の合格者から採用します</a:t>
            </a:r>
            <a:endParaRPr kumimoji="1" lang="ja-JP" altLang="en-US" b="1" dirty="0">
              <a:solidFill>
                <a:srgbClr val="00B050"/>
              </a:solidFill>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253233" y="6160185"/>
            <a:ext cx="8611617" cy="369332"/>
          </a:xfrm>
          <a:prstGeom prst="rect">
            <a:avLst/>
          </a:prstGeom>
          <a:noFill/>
        </p:spPr>
        <p:txBody>
          <a:bodyPr wrap="square" rtlCol="0">
            <a:spAutoFit/>
          </a:bodyPr>
          <a:lstStyle/>
          <a:p>
            <a:r>
              <a:rPr lang="ja-JP" altLang="en-US" b="1" dirty="0" smtClean="0">
                <a:solidFill>
                  <a:srgbClr val="0000FF"/>
                </a:solidFill>
                <a:latin typeface="メイリオ" panose="020B0604030504040204" pitchFamily="50" charset="-128"/>
                <a:ea typeface="メイリオ" panose="020B0604030504040204" pitchFamily="50" charset="-128"/>
              </a:rPr>
              <a:t>防衛</a:t>
            </a:r>
            <a:r>
              <a:rPr lang="ja-JP" altLang="en-US" b="1" dirty="0">
                <a:solidFill>
                  <a:srgbClr val="0000FF"/>
                </a:solidFill>
                <a:latin typeface="メイリオ" panose="020B0604030504040204" pitchFamily="50" charset="-128"/>
                <a:ea typeface="メイリオ" panose="020B0604030504040204" pitchFamily="50" charset="-128"/>
              </a:rPr>
              <a:t>省</a:t>
            </a:r>
            <a:r>
              <a:rPr lang="zh-TW" altLang="en-US" b="1" dirty="0" smtClean="0">
                <a:solidFill>
                  <a:srgbClr val="0000FF"/>
                </a:solidFill>
                <a:latin typeface="メイリオ" panose="020B0604030504040204" pitchFamily="50" charset="-128"/>
                <a:ea typeface="メイリオ" panose="020B0604030504040204" pitchFamily="50" charset="-128"/>
              </a:rPr>
              <a:t>障害者</a:t>
            </a:r>
            <a:r>
              <a:rPr lang="zh-TW" altLang="en-US" b="1" dirty="0">
                <a:solidFill>
                  <a:srgbClr val="0000FF"/>
                </a:solidFill>
                <a:latin typeface="メイリオ" panose="020B0604030504040204" pitchFamily="50" charset="-128"/>
                <a:ea typeface="メイリオ" panose="020B0604030504040204" pitchFamily="50" charset="-128"/>
              </a:rPr>
              <a:t>選考</a:t>
            </a:r>
            <a:r>
              <a:rPr lang="zh-TW" altLang="en-US" b="1" dirty="0" smtClean="0">
                <a:solidFill>
                  <a:srgbClr val="0000FF"/>
                </a:solidFill>
                <a:latin typeface="メイリオ" panose="020B0604030504040204" pitchFamily="50" charset="-128"/>
                <a:ea typeface="メイリオ" panose="020B0604030504040204" pitchFamily="50" charset="-128"/>
              </a:rPr>
              <a:t>試験</a:t>
            </a:r>
            <a:r>
              <a:rPr lang="ja-JP" altLang="en-US" b="1" dirty="0" smtClean="0">
                <a:solidFill>
                  <a:srgbClr val="00B050"/>
                </a:solidFill>
                <a:latin typeface="メイリオ" panose="020B0604030504040204" pitchFamily="50" charset="-128"/>
                <a:ea typeface="メイリオ" panose="020B0604030504040204" pitchFamily="50" charset="-128"/>
              </a:rPr>
              <a:t>の合格者から採用します</a:t>
            </a:r>
            <a:endParaRPr kumimoji="1" lang="ja-JP" altLang="en-US" b="1" dirty="0">
              <a:solidFill>
                <a:srgbClr val="00B05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42516" y="1340768"/>
            <a:ext cx="8382019" cy="338554"/>
          </a:xfrm>
          <a:prstGeom prst="rect">
            <a:avLst/>
          </a:prstGeom>
          <a:noFill/>
        </p:spPr>
        <p:txBody>
          <a:bodyPr wrap="square" rtlCol="0">
            <a:spAutoFit/>
          </a:bodyPr>
          <a:lstStyle/>
          <a:p>
            <a:r>
              <a:rPr kumimoji="1" lang="ja-JP" altLang="en-US" sz="1600" b="1" spc="120" dirty="0" smtClean="0">
                <a:solidFill>
                  <a:srgbClr val="00B050"/>
                </a:solidFill>
                <a:latin typeface="メイリオ" panose="020B0604030504040204" pitchFamily="50" charset="-128"/>
                <a:ea typeface="メイリオ" panose="020B0604030504040204" pitchFamily="50" charset="-128"/>
              </a:rPr>
              <a:t>具体的な業務内容は、</a:t>
            </a:r>
            <a:r>
              <a:rPr lang="ja-JP" altLang="en-US" sz="1600" b="1" spc="120" dirty="0" smtClean="0">
                <a:solidFill>
                  <a:srgbClr val="00B050"/>
                </a:solidFill>
                <a:latin typeface="メイリオ" panose="020B0604030504040204" pitchFamily="50" charset="-128"/>
                <a:ea typeface="メイリオ" panose="020B0604030504040204" pitchFamily="50" charset="-128"/>
              </a:rPr>
              <a:t>障害の状況</a:t>
            </a:r>
            <a:r>
              <a:rPr kumimoji="1" lang="ja-JP" altLang="en-US" sz="1600" b="1" spc="120" dirty="0" smtClean="0">
                <a:solidFill>
                  <a:srgbClr val="00B050"/>
                </a:solidFill>
                <a:latin typeface="メイリオ" panose="020B0604030504040204" pitchFamily="50" charset="-128"/>
                <a:ea typeface="メイリオ" panose="020B0604030504040204" pitchFamily="50" charset="-128"/>
              </a:rPr>
              <a:t>に応じて配慮しますのでご相談ください。</a:t>
            </a:r>
            <a:endParaRPr kumimoji="1" lang="ja-JP" altLang="en-US" sz="1600" b="1" spc="120" dirty="0">
              <a:solidFill>
                <a:srgbClr val="00B050"/>
              </a:solidFill>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149" y="1628800"/>
            <a:ext cx="2047701" cy="1365134"/>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5259" y="581388"/>
            <a:ext cx="1067816" cy="709221"/>
          </a:xfrm>
          <a:prstGeom prst="rect">
            <a:avLst/>
          </a:prstGeom>
        </p:spPr>
      </p:pic>
      <p:sp>
        <p:nvSpPr>
          <p:cNvPr id="2" name="テキスト ボックス 1"/>
          <p:cNvSpPr txBox="1"/>
          <p:nvPr/>
        </p:nvSpPr>
        <p:spPr>
          <a:xfrm>
            <a:off x="8324790" y="2959659"/>
            <a:ext cx="607354" cy="200055"/>
          </a:xfrm>
          <a:prstGeom prst="rect">
            <a:avLst/>
          </a:prstGeom>
          <a:noFill/>
        </p:spPr>
        <p:txBody>
          <a:bodyPr wrap="square" rtlCol="0">
            <a:spAutoFit/>
          </a:bodyPr>
          <a:lstStyle/>
          <a:p>
            <a:r>
              <a:rPr kumimoji="1" lang="en-US" altLang="ja-JP" sz="700" dirty="0" smtClean="0">
                <a:solidFill>
                  <a:srgbClr val="000000"/>
                </a:solidFill>
              </a:rPr>
              <a:t>※</a:t>
            </a:r>
            <a:r>
              <a:rPr kumimoji="1" lang="ja-JP" altLang="en-US" sz="700" dirty="0" smtClean="0">
                <a:solidFill>
                  <a:srgbClr val="000000"/>
                </a:solidFill>
              </a:rPr>
              <a:t>イメージ</a:t>
            </a:r>
            <a:endParaRPr kumimoji="1" lang="ja-JP" altLang="en-US" sz="700" dirty="0">
              <a:solidFill>
                <a:srgbClr val="000000"/>
              </a:solidFill>
            </a:endParaRPr>
          </a:p>
        </p:txBody>
      </p:sp>
      <p:sp>
        <p:nvSpPr>
          <p:cNvPr id="24" name="正方形/長方形 23"/>
          <p:cNvSpPr/>
          <p:nvPr/>
        </p:nvSpPr>
        <p:spPr bwMode="auto">
          <a:xfrm>
            <a:off x="184325" y="6586107"/>
            <a:ext cx="7920880" cy="242686"/>
          </a:xfrm>
          <a:prstGeom prst="rect">
            <a:avLst/>
          </a:prstGeom>
          <a:solidFill>
            <a:srgbClr val="FFFFCC"/>
          </a:solidFill>
          <a:ln w="635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spcBef>
                <a:spcPct val="20000"/>
              </a:spcBef>
              <a:buClr>
                <a:schemeClr val="hlink"/>
              </a:buClr>
            </a:pPr>
            <a:r>
              <a:rPr kumimoji="1" lang="en-US" altLang="ja-JP" sz="1200" dirty="0" smtClean="0">
                <a:solidFill>
                  <a:srgbClr val="000000"/>
                </a:solidFill>
                <a:latin typeface="メイリオ" panose="020B0604030504040204" pitchFamily="50" charset="-128"/>
                <a:ea typeface="メイリオ" panose="020B0604030504040204" pitchFamily="50" charset="-128"/>
              </a:rPr>
              <a:t>※</a:t>
            </a:r>
            <a:r>
              <a:rPr lang="zh-TW" altLang="en-US" sz="1200" dirty="0">
                <a:solidFill>
                  <a:srgbClr val="000000"/>
                </a:solidFill>
                <a:latin typeface="メイリオ" panose="020B0604030504040204" pitchFamily="50" charset="-128"/>
                <a:ea typeface="メイリオ" panose="020B0604030504040204" pitchFamily="50" charset="-128"/>
              </a:rPr>
              <a:t>国家公務員障害者選考</a:t>
            </a:r>
            <a:r>
              <a:rPr lang="zh-TW" altLang="en-US" sz="1200" dirty="0" smtClean="0">
                <a:solidFill>
                  <a:srgbClr val="000000"/>
                </a:solidFill>
                <a:latin typeface="メイリオ" panose="020B0604030504040204" pitchFamily="50" charset="-128"/>
                <a:ea typeface="メイリオ" panose="020B0604030504040204" pitchFamily="50" charset="-128"/>
              </a:rPr>
              <a:t>試験</a:t>
            </a:r>
            <a:r>
              <a:rPr lang="ja-JP" altLang="en-US" sz="1200" dirty="0" smtClean="0">
                <a:solidFill>
                  <a:srgbClr val="000000"/>
                </a:solidFill>
                <a:latin typeface="メイリオ" panose="020B0604030504040204" pitchFamily="50" charset="-128"/>
                <a:ea typeface="メイリオ" panose="020B0604030504040204" pitchFamily="50" charset="-128"/>
              </a:rPr>
              <a:t>第２次試験・防衛省障害者選考試験</a:t>
            </a:r>
            <a:r>
              <a:rPr kumimoji="1" lang="ja-JP" altLang="en-US" sz="1200" dirty="0" smtClean="0">
                <a:solidFill>
                  <a:srgbClr val="000000"/>
                </a:solidFill>
                <a:latin typeface="メイリオ" panose="020B0604030504040204" pitchFamily="50" charset="-128"/>
                <a:ea typeface="メイリオ" panose="020B0604030504040204" pitchFamily="50" charset="-128"/>
              </a:rPr>
              <a:t>の詳細は、決まり次第防衛省ＨＰに掲載します。</a:t>
            </a:r>
          </a:p>
        </p:txBody>
      </p:sp>
    </p:spTree>
    <p:extLst>
      <p:ext uri="{BB962C8B-B14F-4D97-AF65-F5344CB8AC3E}">
        <p14:creationId xmlns:p14="http://schemas.microsoft.com/office/powerpoint/2010/main" val="42086008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79512" y="541018"/>
            <a:ext cx="8784976" cy="6116845"/>
          </a:xfrm>
          <a:prstGeom prst="roundRect">
            <a:avLst>
              <a:gd name="adj" fmla="val 4167"/>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bIns="36000" anchor="t" anchorCtr="0">
            <a:normAutofit/>
          </a:bodyPr>
          <a:lstStyle/>
          <a:p>
            <a:pPr lvl="0" fontAlgn="base">
              <a:lnSpc>
                <a:spcPct val="50000"/>
              </a:lnSpc>
              <a:spcBef>
                <a:spcPct val="50000"/>
              </a:spcBef>
              <a:spcAft>
                <a:spcPct val="0"/>
              </a:spcAft>
              <a:defRPr/>
            </a:pPr>
            <a:r>
              <a:rPr lang="ja-JP" altLang="en-US" sz="1600" spc="150" dirty="0" smtClean="0">
                <a:solidFill>
                  <a:srgbClr val="000000"/>
                </a:solidFill>
                <a:latin typeface="メイリオ" pitchFamily="50" charset="-128"/>
                <a:ea typeface="メイリオ" pitchFamily="50" charset="-128"/>
                <a:cs typeface="メイリオ" pitchFamily="50" charset="-128"/>
              </a:rPr>
              <a:t>全国各地の防衛省施設で採用を予定しています。</a:t>
            </a:r>
            <a:r>
              <a:rPr lang="en-US" altLang="ja-JP" sz="1600" spc="150" dirty="0">
                <a:solidFill>
                  <a:srgbClr val="000000"/>
                </a:solidFill>
                <a:latin typeface="メイリオ" pitchFamily="50" charset="-128"/>
                <a:ea typeface="メイリオ" pitchFamily="50" charset="-128"/>
                <a:cs typeface="メイリオ" pitchFamily="50" charset="-128"/>
              </a:rPr>
              <a:t>(</a:t>
            </a:r>
            <a:r>
              <a:rPr lang="en-US" altLang="ja-JP" sz="1600" spc="150" dirty="0" smtClean="0">
                <a:solidFill>
                  <a:srgbClr val="000000"/>
                </a:solidFill>
                <a:latin typeface="メイリオ" pitchFamily="50" charset="-128"/>
                <a:ea typeface="メイリオ" pitchFamily="50" charset="-128"/>
                <a:cs typeface="メイリオ" pitchFamily="50" charset="-128"/>
              </a:rPr>
              <a:t>47</a:t>
            </a:r>
            <a:r>
              <a:rPr lang="ja-JP" altLang="en-US" sz="1600" spc="150" dirty="0" smtClean="0">
                <a:solidFill>
                  <a:srgbClr val="000000"/>
                </a:solidFill>
                <a:latin typeface="メイリオ" pitchFamily="50" charset="-128"/>
                <a:ea typeface="メイリオ" pitchFamily="50" charset="-128"/>
                <a:cs typeface="メイリオ" pitchFamily="50" charset="-128"/>
              </a:rPr>
              <a:t>都道府県</a:t>
            </a:r>
            <a:r>
              <a:rPr lang="ja-JP" altLang="en-US" sz="1600" spc="150" dirty="0">
                <a:solidFill>
                  <a:srgbClr val="000000"/>
                </a:solidFill>
                <a:latin typeface="メイリオ" pitchFamily="50" charset="-128"/>
                <a:ea typeface="メイリオ" pitchFamily="50" charset="-128"/>
                <a:cs typeface="メイリオ" pitchFamily="50" charset="-128"/>
              </a:rPr>
              <a:t>約</a:t>
            </a:r>
            <a:r>
              <a:rPr lang="en-US" altLang="ja-JP" sz="1600" spc="150" dirty="0" smtClean="0">
                <a:solidFill>
                  <a:srgbClr val="000000"/>
                </a:solidFill>
                <a:latin typeface="メイリオ" pitchFamily="50" charset="-128"/>
                <a:ea typeface="メイリオ" pitchFamily="50" charset="-128"/>
                <a:cs typeface="メイリオ" pitchFamily="50" charset="-128"/>
              </a:rPr>
              <a:t>170</a:t>
            </a:r>
            <a:r>
              <a:rPr lang="ja-JP" altLang="en-US" sz="1600" spc="150" dirty="0" smtClean="0">
                <a:solidFill>
                  <a:srgbClr val="000000"/>
                </a:solidFill>
                <a:latin typeface="メイリオ" pitchFamily="50" charset="-128"/>
                <a:ea typeface="メイリオ" pitchFamily="50" charset="-128"/>
                <a:cs typeface="メイリオ" pitchFamily="50" charset="-128"/>
              </a:rPr>
              <a:t>官署約</a:t>
            </a:r>
            <a:r>
              <a:rPr lang="en-US" altLang="ja-JP" sz="1600" spc="150" dirty="0" smtClean="0">
                <a:solidFill>
                  <a:srgbClr val="000000"/>
                </a:solidFill>
                <a:latin typeface="メイリオ" pitchFamily="50" charset="-128"/>
                <a:ea typeface="メイリオ" pitchFamily="50" charset="-128"/>
                <a:cs typeface="メイリオ" pitchFamily="50" charset="-128"/>
              </a:rPr>
              <a:t>300</a:t>
            </a:r>
            <a:r>
              <a:rPr lang="ja-JP" altLang="en-US" sz="1600" spc="150" dirty="0" smtClean="0">
                <a:solidFill>
                  <a:srgbClr val="000000"/>
                </a:solidFill>
                <a:latin typeface="メイリオ" pitchFamily="50" charset="-128"/>
                <a:ea typeface="メイリオ" pitchFamily="50" charset="-128"/>
                <a:cs typeface="メイリオ" pitchFamily="50" charset="-128"/>
              </a:rPr>
              <a:t>名</a:t>
            </a:r>
            <a:r>
              <a:rPr lang="en-US" altLang="ja-JP" sz="1600" spc="150" dirty="0">
                <a:solidFill>
                  <a:srgbClr val="000000"/>
                </a:solidFill>
                <a:latin typeface="メイリオ" pitchFamily="50" charset="-128"/>
                <a:ea typeface="メイリオ" pitchFamily="50" charset="-128"/>
                <a:cs typeface="メイリオ" pitchFamily="50" charset="-128"/>
              </a:rPr>
              <a:t>)</a:t>
            </a:r>
          </a:p>
          <a:p>
            <a:pPr lvl="0" fontAlgn="base">
              <a:lnSpc>
                <a:spcPct val="50000"/>
              </a:lnSpc>
              <a:spcBef>
                <a:spcPct val="50000"/>
              </a:spcBef>
              <a:spcAft>
                <a:spcPct val="0"/>
              </a:spcAft>
              <a:defRPr/>
            </a:pPr>
            <a:r>
              <a:rPr lang="ja-JP" altLang="en-US" sz="1600" spc="150" dirty="0" smtClean="0">
                <a:solidFill>
                  <a:srgbClr val="000000"/>
                </a:solidFill>
                <a:latin typeface="メイリオ" pitchFamily="50" charset="-128"/>
                <a:ea typeface="メイリオ" pitchFamily="50" charset="-128"/>
                <a:cs typeface="メイリオ" pitchFamily="50" charset="-128"/>
              </a:rPr>
              <a:t>募集開始時期や業務内容は勤務地によって異なります。</a:t>
            </a:r>
            <a:endParaRPr lang="en-US" altLang="ja-JP" sz="1600" spc="150" dirty="0" smtClean="0">
              <a:solidFill>
                <a:srgbClr val="000000"/>
              </a:solidFill>
              <a:latin typeface="メイリオ" pitchFamily="50" charset="-128"/>
              <a:ea typeface="メイリオ" pitchFamily="50" charset="-128"/>
              <a:cs typeface="メイリオ" pitchFamily="50" charset="-128"/>
            </a:endParaRPr>
          </a:p>
          <a:p>
            <a:pPr lvl="0" fontAlgn="base">
              <a:lnSpc>
                <a:spcPct val="50000"/>
              </a:lnSpc>
              <a:spcBef>
                <a:spcPct val="50000"/>
              </a:spcBef>
              <a:spcAft>
                <a:spcPct val="0"/>
              </a:spcAft>
              <a:defRPr/>
            </a:pPr>
            <a:r>
              <a:rPr lang="ja-JP" altLang="en-US" sz="1600" spc="150" dirty="0" smtClean="0">
                <a:solidFill>
                  <a:srgbClr val="000000"/>
                </a:solidFill>
                <a:latin typeface="メイリオ" pitchFamily="50" charset="-128"/>
                <a:ea typeface="メイリオ" pitchFamily="50" charset="-128"/>
                <a:cs typeface="メイリオ" pitchFamily="50" charset="-128"/>
              </a:rPr>
              <a:t>詳細は防衛省ＨＰに掲載いたしますので、そちらをご覧ください。</a:t>
            </a:r>
            <a:endParaRPr lang="en-US" altLang="ja-JP" sz="1600" spc="150" dirty="0" smtClean="0">
              <a:solidFill>
                <a:srgbClr val="000000"/>
              </a:solidFill>
              <a:latin typeface="メイリオ" pitchFamily="50" charset="-128"/>
              <a:ea typeface="メイリオ" pitchFamily="50" charset="-128"/>
              <a:cs typeface="メイリオ" pitchFamily="50" charset="-128"/>
            </a:endParaRPr>
          </a:p>
        </p:txBody>
      </p:sp>
      <p:sp>
        <p:nvSpPr>
          <p:cNvPr id="29" name="スライド番号プレースホルダー 1"/>
          <p:cNvSpPr>
            <a:spLocks noGrp="1"/>
          </p:cNvSpPr>
          <p:nvPr>
            <p:ph type="sldNum" sz="quarter" idx="12"/>
          </p:nvPr>
        </p:nvSpPr>
        <p:spPr>
          <a:xfrm>
            <a:off x="6876256" y="6409134"/>
            <a:ext cx="2286000" cy="476250"/>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dirty="0">
                <a:solidFill>
                  <a:srgbClr val="4D4D4D"/>
                </a:solidFill>
              </a:rPr>
              <a:t>４</a:t>
            </a:r>
            <a:endParaRPr kumimoji="0" lang="en-US" altLang="ja-JP" sz="1400" b="0" i="0" u="none" strike="noStrike" kern="1200" cap="none" spc="0" normalizeH="0" baseline="0" noProof="0" dirty="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endParaRPr>
          </a:p>
        </p:txBody>
      </p:sp>
      <p:sp>
        <p:nvSpPr>
          <p:cNvPr id="35" name="Rectangle 5"/>
          <p:cNvSpPr>
            <a:spLocks noRot="1" noChangeArrowheads="1"/>
          </p:cNvSpPr>
          <p:nvPr/>
        </p:nvSpPr>
        <p:spPr bwMode="auto">
          <a:xfrm>
            <a:off x="-65833" y="54350"/>
            <a:ext cx="6150001"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r>
              <a:rPr kumimoji="1" lang="ja-JP" altLang="en-US"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主な業務内容等（非常勤職員）</a:t>
            </a:r>
            <a:r>
              <a:rPr kumimoji="1" lang="en-US" altLang="ja-JP" sz="2400" b="1" i="0" u="none" strike="noStrike" kern="1200" cap="none" spc="0" normalizeH="0" baseline="0" noProof="0" dirty="0" smtClean="0">
                <a:ln>
                  <a:solidFill>
                    <a:srgbClr val="FFFFFF"/>
                  </a:solidFill>
                </a:ln>
                <a:solidFill>
                  <a:srgbClr val="000000"/>
                </a:solidFill>
                <a:effectLst/>
                <a:uLnTx/>
                <a:uFillTx/>
                <a:latin typeface="Arial"/>
                <a:ea typeface="HGｺﾞｼｯｸE" pitchFamily="49" charset="-128"/>
                <a:cs typeface="+mn-cs"/>
              </a:rPr>
              <a:t>】</a:t>
            </a:r>
          </a:p>
        </p:txBody>
      </p:sp>
      <p:pic>
        <p:nvPicPr>
          <p:cNvPr id="33" name="Picture 143" descr="cwj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504" y="1"/>
            <a:ext cx="720000" cy="4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8"/>
          <p:cNvGrpSpPr/>
          <p:nvPr/>
        </p:nvGrpSpPr>
        <p:grpSpPr>
          <a:xfrm>
            <a:off x="251520" y="1596654"/>
            <a:ext cx="2689364" cy="2002787"/>
            <a:chOff x="251520" y="1484784"/>
            <a:chExt cx="2689364" cy="2025431"/>
          </a:xfrm>
        </p:grpSpPr>
        <p:sp>
          <p:nvSpPr>
            <p:cNvPr id="20" name="AutoShape 12"/>
            <p:cNvSpPr>
              <a:spLocks noChangeArrowheads="1"/>
            </p:cNvSpPr>
            <p:nvPr/>
          </p:nvSpPr>
          <p:spPr bwMode="auto">
            <a:xfrm>
              <a:off x="417680" y="1556792"/>
              <a:ext cx="2340000" cy="432000"/>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a:solidFill>
                    <a:srgbClr val="FFFFFF"/>
                  </a:solidFill>
                  <a:ea typeface="HGｺﾞｼｯｸE" pitchFamily="49" charset="-128"/>
                </a:rPr>
                <a:t>総務・庶務</a:t>
              </a:r>
              <a:r>
                <a:rPr lang="ja-JP" altLang="en-US" dirty="0" smtClean="0">
                  <a:solidFill>
                    <a:srgbClr val="FFFFFF"/>
                  </a:solidFill>
                  <a:ea typeface="HGｺﾞｼｯｸE" pitchFamily="49" charset="-128"/>
                </a:rPr>
                <a:t>業務補助</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sp>
          <p:nvSpPr>
            <p:cNvPr id="4" name="角丸四角形 3"/>
            <p:cNvSpPr/>
            <p:nvPr/>
          </p:nvSpPr>
          <p:spPr bwMode="auto">
            <a:xfrm>
              <a:off x="251520" y="1484784"/>
              <a:ext cx="2689364" cy="2025431"/>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5" name="テキスト ボックス 4"/>
            <p:cNvSpPr txBox="1"/>
            <p:nvPr/>
          </p:nvSpPr>
          <p:spPr>
            <a:xfrm>
              <a:off x="320104" y="2072267"/>
              <a:ext cx="2595712" cy="1338402"/>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・電話応対</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・文書管理</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データ入力作業</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kumimoji="1" lang="ja-JP" altLang="en-US" sz="1600" dirty="0" smtClean="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出勤簿、休暇簿の管理</a:t>
              </a:r>
              <a:endParaRPr kumimoji="1"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・資料整理</a:t>
              </a:r>
              <a:r>
                <a:rPr lang="ja-JP" altLang="en-US" sz="1600" dirty="0">
                  <a:solidFill>
                    <a:srgbClr val="000000"/>
                  </a:solidFill>
                  <a:latin typeface="メイリオ" panose="020B0604030504040204" pitchFamily="50" charset="-128"/>
                  <a:ea typeface="メイリオ" panose="020B0604030504040204" pitchFamily="50" charset="-128"/>
                </a:rPr>
                <a:t>　</a:t>
              </a:r>
              <a:r>
                <a:rPr lang="ja-JP" altLang="en-US" sz="1600" dirty="0" smtClean="0">
                  <a:solidFill>
                    <a:srgbClr val="000000"/>
                  </a:solidFill>
                  <a:latin typeface="メイリオ" panose="020B0604030504040204" pitchFamily="50" charset="-128"/>
                  <a:ea typeface="メイリオ" panose="020B0604030504040204" pitchFamily="50" charset="-128"/>
                </a:rPr>
                <a:t>　　　</a:t>
              </a:r>
              <a:r>
                <a:rPr kumimoji="1" lang="ja-JP" altLang="en-US" sz="1600" dirty="0" smtClean="0">
                  <a:solidFill>
                    <a:srgbClr val="000000"/>
                  </a:solidFill>
                  <a:latin typeface="メイリオ" panose="020B0604030504040204" pitchFamily="50" charset="-128"/>
                  <a:ea typeface="メイリオ" panose="020B0604030504040204" pitchFamily="50" charset="-128"/>
                </a:rPr>
                <a:t>など</a:t>
              </a:r>
              <a:endParaRPr kumimoji="1" lang="ja-JP" altLang="en-US" sz="1600" dirty="0">
                <a:solidFill>
                  <a:srgbClr val="000000"/>
                </a:solidFill>
                <a:latin typeface="メイリオ" panose="020B0604030504040204" pitchFamily="50" charset="-128"/>
                <a:ea typeface="メイリオ" panose="020B0604030504040204" pitchFamily="50" charset="-128"/>
              </a:endParaRPr>
            </a:p>
          </p:txBody>
        </p:sp>
      </p:grpSp>
      <p:grpSp>
        <p:nvGrpSpPr>
          <p:cNvPr id="8" name="グループ化 7"/>
          <p:cNvGrpSpPr/>
          <p:nvPr/>
        </p:nvGrpSpPr>
        <p:grpSpPr>
          <a:xfrm>
            <a:off x="3038460" y="1580213"/>
            <a:ext cx="3171777" cy="1422420"/>
            <a:chOff x="3923927" y="1336711"/>
            <a:chExt cx="3171777" cy="1468927"/>
          </a:xfrm>
        </p:grpSpPr>
        <p:sp>
          <p:nvSpPr>
            <p:cNvPr id="34" name="AutoShape 12"/>
            <p:cNvSpPr>
              <a:spLocks noChangeArrowheads="1"/>
            </p:cNvSpPr>
            <p:nvPr/>
          </p:nvSpPr>
          <p:spPr bwMode="auto">
            <a:xfrm>
              <a:off x="4076266" y="1429207"/>
              <a:ext cx="1836000" cy="432000"/>
            </a:xfrm>
            <a:prstGeom prst="flowChartAlternateProcess">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0" scaled="1"/>
              <a:tileRect/>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smtClean="0">
                  <a:solidFill>
                    <a:srgbClr val="FFFFFF"/>
                  </a:solidFill>
                  <a:ea typeface="HGｺﾞｼｯｸE" pitchFamily="49" charset="-128"/>
                </a:rPr>
                <a:t>看護師</a:t>
              </a:r>
              <a:r>
                <a:rPr lang="ja-JP" altLang="en-US" dirty="0">
                  <a:solidFill>
                    <a:srgbClr val="FFFFFF"/>
                  </a:solidFill>
                  <a:ea typeface="HGｺﾞｼｯｸE" pitchFamily="49" charset="-128"/>
                </a:rPr>
                <a:t>補助</a:t>
              </a:r>
              <a:r>
                <a:rPr lang="ja-JP" altLang="en-US" dirty="0" smtClean="0">
                  <a:solidFill>
                    <a:srgbClr val="FFFFFF"/>
                  </a:solidFill>
                  <a:ea typeface="HGｺﾞｼｯｸE" pitchFamily="49" charset="-128"/>
                </a:rPr>
                <a:t>業務</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sp>
          <p:nvSpPr>
            <p:cNvPr id="38" name="角丸四角形 37"/>
            <p:cNvSpPr/>
            <p:nvPr/>
          </p:nvSpPr>
          <p:spPr bwMode="auto">
            <a:xfrm>
              <a:off x="3923927" y="1336711"/>
              <a:ext cx="3162279" cy="1468927"/>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47" name="テキスト ボックス 46"/>
            <p:cNvSpPr txBox="1"/>
            <p:nvPr/>
          </p:nvSpPr>
          <p:spPr>
            <a:xfrm>
              <a:off x="3923928" y="1916832"/>
              <a:ext cx="3171776" cy="778707"/>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・リネン交換</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kumimoji="1" lang="ja-JP" altLang="en-US" sz="1600" dirty="0" smtClean="0">
                  <a:solidFill>
                    <a:srgbClr val="000000"/>
                  </a:solidFill>
                  <a:latin typeface="メイリオ" panose="020B0604030504040204" pitchFamily="50" charset="-128"/>
                  <a:ea typeface="メイリオ" panose="020B0604030504040204" pitchFamily="50" charset="-128"/>
                </a:rPr>
                <a:t>・入院患者の食事介助　など</a:t>
              </a:r>
              <a:endParaRPr lang="en-US" altLang="ja-JP" sz="1050" dirty="0">
                <a:solidFill>
                  <a:srgbClr val="000000"/>
                </a:solidFill>
                <a:latin typeface="メイリオ" panose="020B0604030504040204" pitchFamily="50" charset="-128"/>
                <a:ea typeface="メイリオ" panose="020B0604030504040204" pitchFamily="50" charset="-128"/>
              </a:endParaRPr>
            </a:p>
            <a:p>
              <a:r>
                <a:rPr lang="en-US" altLang="ja-JP" sz="1100" dirty="0" smtClean="0">
                  <a:solidFill>
                    <a:srgbClr val="000000"/>
                  </a:solidFill>
                  <a:latin typeface="メイリオ" panose="020B0604030504040204" pitchFamily="50" charset="-128"/>
                  <a:ea typeface="メイリオ" panose="020B0604030504040204" pitchFamily="50" charset="-128"/>
                </a:rPr>
                <a:t>※</a:t>
              </a:r>
              <a:r>
                <a:rPr lang="ja-JP" altLang="en-US" sz="1100" dirty="0" smtClean="0">
                  <a:solidFill>
                    <a:srgbClr val="000000"/>
                  </a:solidFill>
                  <a:latin typeface="メイリオ" panose="020B0604030504040204" pitchFamily="50" charset="-128"/>
                  <a:ea typeface="メイリオ" panose="020B0604030504040204" pitchFamily="50" charset="-128"/>
                </a:rPr>
                <a:t>防衛医科大学校</a:t>
              </a:r>
              <a:r>
                <a:rPr lang="ja-JP" altLang="en-US" sz="1100" dirty="0">
                  <a:solidFill>
                    <a:srgbClr val="000000"/>
                  </a:solidFill>
                  <a:latin typeface="メイリオ" panose="020B0604030504040204" pitchFamily="50" charset="-128"/>
                  <a:ea typeface="メイリオ" panose="020B0604030504040204" pitchFamily="50" charset="-128"/>
                </a:rPr>
                <a:t>（</a:t>
              </a:r>
              <a:r>
                <a:rPr lang="ja-JP" altLang="en-US" sz="1100" dirty="0" smtClean="0">
                  <a:solidFill>
                    <a:srgbClr val="000000"/>
                  </a:solidFill>
                  <a:latin typeface="メイリオ" panose="020B0604030504040204" pitchFamily="50" charset="-128"/>
                  <a:ea typeface="メイリオ" panose="020B0604030504040204" pitchFamily="50" charset="-128"/>
                </a:rPr>
                <a:t>埼玉県）のみのお仕事です</a:t>
              </a:r>
              <a:endParaRPr lang="en-US" altLang="ja-JP" sz="1100" dirty="0">
                <a:solidFill>
                  <a:srgbClr val="000000"/>
                </a:solidFill>
                <a:latin typeface="メイリオ" panose="020B0604030504040204" pitchFamily="50" charset="-128"/>
                <a:ea typeface="メイリオ" panose="020B0604030504040204" pitchFamily="50" charset="-128"/>
              </a:endParaRPr>
            </a:p>
          </p:txBody>
        </p:sp>
      </p:grpSp>
      <p:grpSp>
        <p:nvGrpSpPr>
          <p:cNvPr id="16" name="グループ化 15"/>
          <p:cNvGrpSpPr/>
          <p:nvPr/>
        </p:nvGrpSpPr>
        <p:grpSpPr>
          <a:xfrm>
            <a:off x="6258935" y="1605264"/>
            <a:ext cx="2129489" cy="1235332"/>
            <a:chOff x="4242745" y="3302265"/>
            <a:chExt cx="2129489" cy="1235332"/>
          </a:xfrm>
        </p:grpSpPr>
        <p:sp>
          <p:nvSpPr>
            <p:cNvPr id="32" name="AutoShape 12"/>
            <p:cNvSpPr>
              <a:spLocks noChangeArrowheads="1"/>
            </p:cNvSpPr>
            <p:nvPr/>
          </p:nvSpPr>
          <p:spPr bwMode="auto">
            <a:xfrm>
              <a:off x="4321469" y="3353105"/>
              <a:ext cx="1620000" cy="43200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smtClean="0">
                  <a:solidFill>
                    <a:srgbClr val="FFFFFF"/>
                  </a:solidFill>
                  <a:ea typeface="HGｺﾞｼｯｸE" pitchFamily="49" charset="-128"/>
                </a:rPr>
                <a:t>環境</a:t>
              </a:r>
              <a:r>
                <a:rPr lang="ja-JP" altLang="en-US" dirty="0">
                  <a:solidFill>
                    <a:srgbClr val="FFFFFF"/>
                  </a:solidFill>
                  <a:ea typeface="HGｺﾞｼｯｸE" pitchFamily="49" charset="-128"/>
                </a:rPr>
                <a:t>整備</a:t>
              </a:r>
              <a:r>
                <a:rPr lang="ja-JP" altLang="en-US" dirty="0" smtClean="0">
                  <a:solidFill>
                    <a:srgbClr val="FFFFFF"/>
                  </a:solidFill>
                  <a:ea typeface="HGｺﾞｼｯｸE" pitchFamily="49" charset="-128"/>
                </a:rPr>
                <a:t>業務</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sp>
          <p:nvSpPr>
            <p:cNvPr id="52" name="角丸四角形 51"/>
            <p:cNvSpPr/>
            <p:nvPr/>
          </p:nvSpPr>
          <p:spPr bwMode="auto">
            <a:xfrm>
              <a:off x="4242745" y="3302265"/>
              <a:ext cx="2129489" cy="1235332"/>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53" name="テキスト ボックス 52"/>
            <p:cNvSpPr txBox="1"/>
            <p:nvPr/>
          </p:nvSpPr>
          <p:spPr>
            <a:xfrm>
              <a:off x="4242745" y="3893154"/>
              <a:ext cx="2129489" cy="584775"/>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・庁舎の清掃</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・草刈り　　　など</a:t>
              </a:r>
              <a:endParaRPr lang="en-US" altLang="ja-JP" sz="1600" dirty="0" smtClean="0">
                <a:solidFill>
                  <a:srgbClr val="000000"/>
                </a:solidFill>
                <a:latin typeface="メイリオ" panose="020B0604030504040204" pitchFamily="50" charset="-128"/>
                <a:ea typeface="メイリオ" panose="020B0604030504040204" pitchFamily="50" charset="-128"/>
              </a:endParaRPr>
            </a:p>
          </p:txBody>
        </p:sp>
      </p:grpSp>
      <p:grpSp>
        <p:nvGrpSpPr>
          <p:cNvPr id="10" name="グループ化 9"/>
          <p:cNvGrpSpPr/>
          <p:nvPr/>
        </p:nvGrpSpPr>
        <p:grpSpPr>
          <a:xfrm>
            <a:off x="3434705" y="3067510"/>
            <a:ext cx="3441551" cy="1615824"/>
            <a:chOff x="5148064" y="4668179"/>
            <a:chExt cx="1898973" cy="1615824"/>
          </a:xfrm>
        </p:grpSpPr>
        <p:sp>
          <p:nvSpPr>
            <p:cNvPr id="37" name="AutoShape 12"/>
            <p:cNvSpPr>
              <a:spLocks noChangeArrowheads="1"/>
            </p:cNvSpPr>
            <p:nvPr/>
          </p:nvSpPr>
          <p:spPr bwMode="auto">
            <a:xfrm>
              <a:off x="5283291" y="4746863"/>
              <a:ext cx="1088294" cy="408623"/>
            </a:xfrm>
            <a:prstGeom prst="flowChartAlternateProcess">
              <a:avLst/>
            </a:prstGeom>
            <a:gradFill flip="none" rotWithShape="1">
              <a:gsLst>
                <a:gs pos="0">
                  <a:schemeClr val="bg1">
                    <a:lumMod val="60000"/>
                    <a:lumOff val="40000"/>
                  </a:schemeClr>
                </a:gs>
                <a:gs pos="50000">
                  <a:schemeClr val="bg1">
                    <a:lumMod val="60000"/>
                    <a:lumOff val="40000"/>
                  </a:schemeClr>
                </a:gs>
                <a:gs pos="100000">
                  <a:schemeClr val="bg1">
                    <a:lumMod val="20000"/>
                    <a:lumOff val="80000"/>
                  </a:schemeClr>
                </a:gs>
              </a:gsLst>
              <a:lin ang="2700000" scaled="1"/>
              <a:tileRect/>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smtClean="0">
                  <a:solidFill>
                    <a:srgbClr val="FFFFFF"/>
                  </a:solidFill>
                  <a:ea typeface="HGｺﾞｼｯｸE" pitchFamily="49" charset="-128"/>
                </a:rPr>
                <a:t>警備</a:t>
              </a:r>
              <a:r>
                <a:rPr lang="ja-JP" altLang="en-US" dirty="0">
                  <a:solidFill>
                    <a:srgbClr val="FFFFFF"/>
                  </a:solidFill>
                  <a:ea typeface="HGｺﾞｼｯｸE" pitchFamily="49" charset="-128"/>
                </a:rPr>
                <a:t>業務</a:t>
              </a:r>
              <a:r>
                <a:rPr lang="ja-JP" altLang="en-US" dirty="0" smtClean="0">
                  <a:solidFill>
                    <a:srgbClr val="FFFFFF"/>
                  </a:solidFill>
                  <a:ea typeface="HGｺﾞｼｯｸE" pitchFamily="49" charset="-128"/>
                </a:rPr>
                <a:t>補助</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sp>
          <p:nvSpPr>
            <p:cNvPr id="55" name="角丸四角形 54"/>
            <p:cNvSpPr/>
            <p:nvPr/>
          </p:nvSpPr>
          <p:spPr bwMode="auto">
            <a:xfrm>
              <a:off x="5148064" y="4668179"/>
              <a:ext cx="1898973" cy="1615824"/>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57" name="テキスト ボックス 56"/>
            <p:cNvSpPr txBox="1"/>
            <p:nvPr/>
          </p:nvSpPr>
          <p:spPr>
            <a:xfrm>
              <a:off x="5200371" y="5206784"/>
              <a:ext cx="1739591" cy="1077218"/>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部外者の防衛省施設への立入の</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管理業務の補助等</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受付</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・台帳管理</a:t>
              </a:r>
              <a:r>
                <a:rPr lang="ja-JP" altLang="en-US" sz="1600" dirty="0">
                  <a:solidFill>
                    <a:srgbClr val="000000"/>
                  </a:solidFill>
                  <a:latin typeface="メイリオ" panose="020B0604030504040204" pitchFamily="50" charset="-128"/>
                  <a:ea typeface="メイリオ" panose="020B0604030504040204" pitchFamily="50" charset="-128"/>
                </a:rPr>
                <a:t>　</a:t>
              </a:r>
              <a:r>
                <a:rPr lang="ja-JP" altLang="en-US" sz="1600" dirty="0" smtClean="0">
                  <a:solidFill>
                    <a:srgbClr val="000000"/>
                  </a:solidFill>
                  <a:latin typeface="メイリオ" panose="020B0604030504040204" pitchFamily="50" charset="-128"/>
                  <a:ea typeface="メイリオ" panose="020B0604030504040204" pitchFamily="50" charset="-128"/>
                </a:rPr>
                <a:t>　　　　　など</a:t>
              </a:r>
              <a:endParaRPr lang="en-US" altLang="ja-JP" sz="1600" dirty="0" smtClean="0">
                <a:solidFill>
                  <a:srgbClr val="000000"/>
                </a:solidFill>
                <a:latin typeface="メイリオ" panose="020B0604030504040204" pitchFamily="50" charset="-128"/>
                <a:ea typeface="メイリオ" panose="020B0604030504040204" pitchFamily="50" charset="-128"/>
              </a:endParaRPr>
            </a:p>
          </p:txBody>
        </p:sp>
      </p:grpSp>
      <p:grpSp>
        <p:nvGrpSpPr>
          <p:cNvPr id="14" name="グループ化 13"/>
          <p:cNvGrpSpPr/>
          <p:nvPr/>
        </p:nvGrpSpPr>
        <p:grpSpPr>
          <a:xfrm>
            <a:off x="276901" y="4980772"/>
            <a:ext cx="3595360" cy="1215703"/>
            <a:chOff x="251520" y="3651160"/>
            <a:chExt cx="3595360" cy="1215703"/>
          </a:xfrm>
        </p:grpSpPr>
        <p:sp>
          <p:nvSpPr>
            <p:cNvPr id="27" name="AutoShape 12"/>
            <p:cNvSpPr>
              <a:spLocks noChangeArrowheads="1"/>
            </p:cNvSpPr>
            <p:nvPr/>
          </p:nvSpPr>
          <p:spPr bwMode="auto">
            <a:xfrm>
              <a:off x="407835" y="3748133"/>
              <a:ext cx="2123976" cy="432000"/>
            </a:xfrm>
            <a:prstGeom prst="flowChartAlternateProcess">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smtClean="0">
                  <a:solidFill>
                    <a:srgbClr val="FFFFFF"/>
                  </a:solidFill>
                  <a:ea typeface="HGｺﾞｼｯｸE" pitchFamily="49" charset="-128"/>
                </a:rPr>
                <a:t>物品</a:t>
              </a:r>
              <a:r>
                <a:rPr lang="ja-JP" altLang="en-US" dirty="0">
                  <a:solidFill>
                    <a:srgbClr val="FFFFFF"/>
                  </a:solidFill>
                  <a:ea typeface="HGｺﾞｼｯｸE" pitchFamily="49" charset="-128"/>
                </a:rPr>
                <a:t>管理</a:t>
              </a:r>
              <a:r>
                <a:rPr lang="ja-JP" altLang="en-US" dirty="0" smtClean="0">
                  <a:solidFill>
                    <a:srgbClr val="FFFFFF"/>
                  </a:solidFill>
                  <a:ea typeface="HGｺﾞｼｯｸE" pitchFamily="49" charset="-128"/>
                </a:rPr>
                <a:t>業務補助</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sp>
          <p:nvSpPr>
            <p:cNvPr id="56" name="角丸四角形 55"/>
            <p:cNvSpPr/>
            <p:nvPr/>
          </p:nvSpPr>
          <p:spPr bwMode="auto">
            <a:xfrm>
              <a:off x="251520" y="3651160"/>
              <a:ext cx="3595360" cy="1215703"/>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58" name="テキスト ボックス 57"/>
            <p:cNvSpPr txBox="1"/>
            <p:nvPr/>
          </p:nvSpPr>
          <p:spPr>
            <a:xfrm>
              <a:off x="356835" y="4250917"/>
              <a:ext cx="3490045" cy="584775"/>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・数量管理</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・台帳のデータ入力作業　　など</a:t>
              </a:r>
              <a:endParaRPr lang="en-US" altLang="ja-JP" sz="1600" dirty="0" smtClean="0">
                <a:solidFill>
                  <a:srgbClr val="000000"/>
                </a:solidFill>
                <a:latin typeface="メイリオ" panose="020B0604030504040204" pitchFamily="50" charset="-128"/>
                <a:ea typeface="メイリオ" panose="020B0604030504040204" pitchFamily="50" charset="-128"/>
              </a:endParaRPr>
            </a:p>
          </p:txBody>
        </p:sp>
      </p:grpSp>
      <p:grpSp>
        <p:nvGrpSpPr>
          <p:cNvPr id="15" name="グループ化 14"/>
          <p:cNvGrpSpPr/>
          <p:nvPr/>
        </p:nvGrpSpPr>
        <p:grpSpPr>
          <a:xfrm>
            <a:off x="291265" y="3680933"/>
            <a:ext cx="3074856" cy="1176463"/>
            <a:chOff x="805909" y="5057516"/>
            <a:chExt cx="3146871" cy="1176463"/>
          </a:xfrm>
        </p:grpSpPr>
        <p:sp>
          <p:nvSpPr>
            <p:cNvPr id="30" name="AutoShape 12"/>
            <p:cNvSpPr>
              <a:spLocks noChangeArrowheads="1"/>
            </p:cNvSpPr>
            <p:nvPr/>
          </p:nvSpPr>
          <p:spPr bwMode="auto">
            <a:xfrm>
              <a:off x="911811" y="5136615"/>
              <a:ext cx="1695784" cy="408623"/>
            </a:xfrm>
            <a:prstGeom prst="flowChartAlternateProcess">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lin ang="13500000" scaled="1"/>
              <a:tileRect/>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smtClean="0">
                  <a:solidFill>
                    <a:srgbClr val="FFFFFF"/>
                  </a:solidFill>
                  <a:ea typeface="HGｺﾞｼｯｸE" pitchFamily="49" charset="-128"/>
                </a:rPr>
                <a:t>図書業務補助</a:t>
              </a:r>
              <a:endParaRPr lang="ja-JP" altLang="en-US" dirty="0">
                <a:solidFill>
                  <a:srgbClr val="FFFFFF"/>
                </a:solidFill>
                <a:ea typeface="HGｺﾞｼｯｸE" pitchFamily="49" charset="-128"/>
              </a:endParaRPr>
            </a:p>
          </p:txBody>
        </p:sp>
        <p:sp>
          <p:nvSpPr>
            <p:cNvPr id="63" name="角丸四角形 62"/>
            <p:cNvSpPr/>
            <p:nvPr/>
          </p:nvSpPr>
          <p:spPr bwMode="auto">
            <a:xfrm>
              <a:off x="805909" y="5057516"/>
              <a:ext cx="3146871" cy="1176463"/>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64" name="テキスト ボックス 63"/>
            <p:cNvSpPr txBox="1"/>
            <p:nvPr/>
          </p:nvSpPr>
          <p:spPr>
            <a:xfrm>
              <a:off x="862385" y="5587648"/>
              <a:ext cx="3021840" cy="584775"/>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・図書の貸出・返却窓口</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・図書のフィルム貼り　など</a:t>
              </a:r>
              <a:endParaRPr lang="en-US" altLang="ja-JP" sz="1600" dirty="0" smtClean="0">
                <a:solidFill>
                  <a:srgbClr val="000000"/>
                </a:solidFill>
                <a:latin typeface="メイリオ" panose="020B0604030504040204" pitchFamily="50" charset="-128"/>
                <a:ea typeface="メイリオ" panose="020B0604030504040204" pitchFamily="50" charset="-128"/>
              </a:endParaRPr>
            </a:p>
          </p:txBody>
        </p:sp>
      </p:grpSp>
      <p:grpSp>
        <p:nvGrpSpPr>
          <p:cNvPr id="22" name="グループ化 21"/>
          <p:cNvGrpSpPr/>
          <p:nvPr/>
        </p:nvGrpSpPr>
        <p:grpSpPr>
          <a:xfrm>
            <a:off x="3977577" y="4790010"/>
            <a:ext cx="3546752" cy="1404868"/>
            <a:chOff x="4735948" y="3045063"/>
            <a:chExt cx="3546752" cy="1404868"/>
          </a:xfrm>
        </p:grpSpPr>
        <p:sp>
          <p:nvSpPr>
            <p:cNvPr id="28" name="AutoShape 12"/>
            <p:cNvSpPr>
              <a:spLocks noChangeArrowheads="1"/>
            </p:cNvSpPr>
            <p:nvPr/>
          </p:nvSpPr>
          <p:spPr bwMode="auto">
            <a:xfrm>
              <a:off x="4914763" y="3135107"/>
              <a:ext cx="1620000" cy="432000"/>
            </a:xfrm>
            <a:prstGeom prst="flowChartAlternateProcess">
              <a:avLst/>
            </a:prstGeom>
            <a:gradFill flip="none" rotWithShape="1">
              <a:gsLst>
                <a:gs pos="0">
                  <a:srgbClr val="FF0000"/>
                </a:gs>
                <a:gs pos="50000">
                  <a:srgbClr val="FF6600"/>
                </a:gs>
                <a:gs pos="100000">
                  <a:srgbClr val="FFFFCC"/>
                </a:gs>
              </a:gsLst>
              <a:lin ang="2700000" scaled="1"/>
              <a:tileRect/>
            </a:gradFill>
            <a:ln w="28575" algn="ctr">
              <a:solidFill>
                <a:srgbClr val="000000"/>
              </a:solidFill>
              <a:miter lim="800000"/>
              <a:headEnd/>
              <a:tailEnd/>
            </a:ln>
            <a:effectLst/>
            <a:extLst/>
          </p:spPr>
          <p:txBody>
            <a:bodyPr wrap="square" anchor="ctr">
              <a:spAutoFit/>
            </a:bodyPr>
            <a:lstStyle/>
            <a:p>
              <a:pPr lvl="0" algn="ctr" fontAlgn="base">
                <a:spcBef>
                  <a:spcPct val="50000"/>
                </a:spcBef>
                <a:spcAft>
                  <a:spcPct val="0"/>
                </a:spcAft>
                <a:defRPr/>
              </a:pPr>
              <a:r>
                <a:rPr lang="ja-JP" altLang="en-US" dirty="0" smtClean="0">
                  <a:solidFill>
                    <a:srgbClr val="FFFFFF"/>
                  </a:solidFill>
                  <a:ea typeface="HGｺﾞｼｯｸE" pitchFamily="49" charset="-128"/>
                </a:rPr>
                <a:t>人事業務補助</a:t>
              </a:r>
              <a:endParaRPr kumimoji="1" lang="ja-JP" altLang="en-US" sz="1800" b="0" i="0" u="none" strike="noStrike" kern="1200" cap="none" spc="0" normalizeH="0" baseline="0" noProof="0" dirty="0">
                <a:ln>
                  <a:noFill/>
                </a:ln>
                <a:solidFill>
                  <a:srgbClr val="FFFFFF"/>
                </a:solidFill>
                <a:effectLst/>
                <a:uLnTx/>
                <a:uFillTx/>
                <a:latin typeface="Arial"/>
                <a:ea typeface="HGｺﾞｼｯｸE" pitchFamily="49" charset="-128"/>
                <a:cs typeface="+mn-cs"/>
              </a:endParaRPr>
            </a:p>
          </p:txBody>
        </p:sp>
        <p:sp>
          <p:nvSpPr>
            <p:cNvPr id="65" name="角丸四角形 64"/>
            <p:cNvSpPr/>
            <p:nvPr/>
          </p:nvSpPr>
          <p:spPr bwMode="auto">
            <a:xfrm>
              <a:off x="4735948" y="3045063"/>
              <a:ext cx="3546752" cy="1404868"/>
            </a:xfrm>
            <a:prstGeom prst="roundRect">
              <a:avLst/>
            </a:prstGeom>
            <a:noFill/>
            <a:ln w="12700">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66" name="テキスト ボックス 65"/>
            <p:cNvSpPr txBox="1"/>
            <p:nvPr/>
          </p:nvSpPr>
          <p:spPr>
            <a:xfrm>
              <a:off x="4757160" y="3618933"/>
              <a:ext cx="3525539" cy="830997"/>
            </a:xfrm>
            <a:prstGeom prst="rect">
              <a:avLst/>
            </a:prstGeom>
            <a:noFill/>
          </p:spPr>
          <p:txBody>
            <a:bodyPr wrap="square" rtlCol="0">
              <a:spAutoFit/>
            </a:bodyPr>
            <a:lstStyle/>
            <a:p>
              <a:r>
                <a:rPr lang="ja-JP" altLang="en-US" sz="1600" dirty="0" smtClean="0">
                  <a:solidFill>
                    <a:srgbClr val="000000"/>
                  </a:solidFill>
                  <a:latin typeface="メイリオ" panose="020B0604030504040204" pitchFamily="50" charset="-128"/>
                  <a:ea typeface="メイリオ" panose="020B0604030504040204" pitchFamily="50" charset="-128"/>
                </a:rPr>
                <a:t>・人事システムのデータ入力作業</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・統計データ集計の補助</a:t>
              </a:r>
              <a:endParaRPr lang="en-US" altLang="ja-JP" sz="1600" dirty="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・人事記録整備の補助</a:t>
              </a:r>
              <a:r>
                <a:rPr lang="ja-JP" altLang="en-US" sz="1600" dirty="0">
                  <a:solidFill>
                    <a:srgbClr val="000000"/>
                  </a:solidFill>
                  <a:latin typeface="メイリオ" panose="020B0604030504040204" pitchFamily="50" charset="-128"/>
                  <a:ea typeface="メイリオ" panose="020B0604030504040204" pitchFamily="50" charset="-128"/>
                </a:rPr>
                <a:t>　</a:t>
              </a:r>
              <a:r>
                <a:rPr lang="ja-JP" altLang="en-US" sz="1600" dirty="0" smtClean="0">
                  <a:solidFill>
                    <a:srgbClr val="000000"/>
                  </a:solidFill>
                  <a:latin typeface="メイリオ" panose="020B0604030504040204" pitchFamily="50" charset="-128"/>
                  <a:ea typeface="メイリオ" panose="020B0604030504040204" pitchFamily="50" charset="-128"/>
                </a:rPr>
                <a:t>　　　など</a:t>
              </a:r>
              <a:endParaRPr lang="en-US" altLang="ja-JP" sz="1600" dirty="0" smtClean="0">
                <a:solidFill>
                  <a:srgbClr val="000000"/>
                </a:solidFill>
                <a:latin typeface="メイリオ" panose="020B0604030504040204" pitchFamily="50" charset="-128"/>
                <a:ea typeface="メイリオ" panose="020B0604030504040204" pitchFamily="50" charset="-128"/>
              </a:endParaRPr>
            </a:p>
          </p:txBody>
        </p:sp>
      </p:grpSp>
      <p:sp>
        <p:nvSpPr>
          <p:cNvPr id="36" name="テキスト ボックス 35"/>
          <p:cNvSpPr txBox="1"/>
          <p:nvPr/>
        </p:nvSpPr>
        <p:spPr>
          <a:xfrm>
            <a:off x="320104" y="6234775"/>
            <a:ext cx="8382019" cy="338554"/>
          </a:xfrm>
          <a:prstGeom prst="rect">
            <a:avLst/>
          </a:prstGeom>
          <a:noFill/>
        </p:spPr>
        <p:txBody>
          <a:bodyPr wrap="square" rtlCol="0">
            <a:spAutoFit/>
          </a:bodyPr>
          <a:lstStyle/>
          <a:p>
            <a:r>
              <a:rPr kumimoji="1" lang="ja-JP" altLang="en-US" sz="1600" b="1" dirty="0" smtClean="0">
                <a:solidFill>
                  <a:srgbClr val="00B050"/>
                </a:solidFill>
                <a:latin typeface="メイリオ" panose="020B0604030504040204" pitchFamily="50" charset="-128"/>
                <a:ea typeface="メイリオ" panose="020B0604030504040204" pitchFamily="50" charset="-128"/>
              </a:rPr>
              <a:t>具体的な業務内容は、</a:t>
            </a:r>
            <a:r>
              <a:rPr lang="ja-JP" altLang="en-US" sz="1600" b="1" smtClean="0">
                <a:solidFill>
                  <a:srgbClr val="00B050"/>
                </a:solidFill>
                <a:latin typeface="メイリオ" panose="020B0604030504040204" pitchFamily="50" charset="-128"/>
                <a:ea typeface="メイリオ" panose="020B0604030504040204" pitchFamily="50" charset="-128"/>
              </a:rPr>
              <a:t>障害の状況</a:t>
            </a:r>
            <a:r>
              <a:rPr kumimoji="1" lang="ja-JP" altLang="en-US" sz="1600" b="1" smtClean="0">
                <a:solidFill>
                  <a:srgbClr val="00B050"/>
                </a:solidFill>
                <a:latin typeface="メイリオ" panose="020B0604030504040204" pitchFamily="50" charset="-128"/>
                <a:ea typeface="メイリオ" panose="020B0604030504040204" pitchFamily="50" charset="-128"/>
              </a:rPr>
              <a:t>に</a:t>
            </a:r>
            <a:r>
              <a:rPr kumimoji="1" lang="ja-JP" altLang="en-US" sz="1600" b="1" dirty="0" smtClean="0">
                <a:solidFill>
                  <a:srgbClr val="00B050"/>
                </a:solidFill>
                <a:latin typeface="メイリオ" panose="020B0604030504040204" pitchFamily="50" charset="-128"/>
                <a:ea typeface="メイリオ" panose="020B0604030504040204" pitchFamily="50" charset="-128"/>
              </a:rPr>
              <a:t>応じて配慮しますのでご相談ください。</a:t>
            </a:r>
            <a:endParaRPr kumimoji="1" lang="ja-JP" altLang="en-US" sz="1600" b="1" dirty="0">
              <a:solidFill>
                <a:srgbClr val="00B050"/>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7111094" y="2875866"/>
            <a:ext cx="1612953" cy="1762790"/>
            <a:chOff x="6993336" y="3008070"/>
            <a:chExt cx="1612953" cy="1762790"/>
          </a:xfrm>
        </p:grpSpPr>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336" y="3008070"/>
              <a:ext cx="1612953" cy="1762790"/>
            </a:xfrm>
            <a:prstGeom prst="rect">
              <a:avLst/>
            </a:prstGeom>
          </p:spPr>
        </p:pic>
        <p:sp>
          <p:nvSpPr>
            <p:cNvPr id="2" name="正方形/長方形 1"/>
            <p:cNvSpPr/>
            <p:nvPr/>
          </p:nvSpPr>
          <p:spPr bwMode="auto">
            <a:xfrm>
              <a:off x="7799812" y="4380628"/>
              <a:ext cx="612069" cy="269833"/>
            </a:xfrm>
            <a:prstGeom prst="rect">
              <a:avLst/>
            </a:prstGeom>
            <a:solidFill>
              <a:schemeClr val="tx1"/>
            </a:solidFill>
            <a:ln>
              <a:no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gr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1050" y="5077745"/>
            <a:ext cx="1336418" cy="1344823"/>
          </a:xfrm>
          <a:prstGeom prst="rect">
            <a:avLst/>
          </a:prstGeom>
        </p:spPr>
      </p:pic>
    </p:spTree>
    <p:extLst>
      <p:ext uri="{BB962C8B-B14F-4D97-AF65-F5344CB8AC3E}">
        <p14:creationId xmlns:p14="http://schemas.microsoft.com/office/powerpoint/2010/main" val="9846403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07504" y="552515"/>
            <a:ext cx="9001000" cy="6116845"/>
          </a:xfrm>
          <a:prstGeom prst="roundRect">
            <a:avLst>
              <a:gd name="adj" fmla="val 4167"/>
            </a:avLst>
          </a:prstGeom>
          <a:gradFill flip="none" rotWithShape="1">
            <a:gsLst>
              <a:gs pos="0">
                <a:srgbClr val="FFD5FF"/>
              </a:gs>
              <a:gs pos="50000">
                <a:srgbClr val="FFD9FF"/>
              </a:gs>
              <a:gs pos="100000">
                <a:srgbClr val="FFF3FF"/>
              </a:gs>
            </a:gsLst>
            <a:lin ang="162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bIns="36000" anchor="t" anchorCtr="0">
            <a:normAutofit/>
          </a:bodyPr>
          <a:lstStyle/>
          <a:p>
            <a:pPr lvl="0" fontAlgn="base">
              <a:lnSpc>
                <a:spcPct val="50000"/>
              </a:lnSpc>
              <a:spcBef>
                <a:spcPct val="50000"/>
              </a:spcBef>
              <a:spcAft>
                <a:spcPct val="0"/>
              </a:spcAft>
              <a:defRPr/>
            </a:pPr>
            <a:endParaRPr lang="en-US" altLang="ja-JP" dirty="0" smtClean="0">
              <a:solidFill>
                <a:srgbClr val="000000"/>
              </a:solidFill>
              <a:latin typeface="メイリオ" pitchFamily="50" charset="-128"/>
              <a:ea typeface="メイリオ" pitchFamily="50" charset="-128"/>
              <a:cs typeface="メイリオ" pitchFamily="50" charset="-128"/>
            </a:endParaRPr>
          </a:p>
        </p:txBody>
      </p:sp>
      <p:sp>
        <p:nvSpPr>
          <p:cNvPr id="663554" name="Rectangle 2"/>
          <p:cNvSpPr>
            <a:spLocks noGrp="1" noRot="1" noChangeArrowheads="1"/>
          </p:cNvSpPr>
          <p:nvPr>
            <p:ph idx="1"/>
          </p:nvPr>
        </p:nvSpPr>
        <p:spPr>
          <a:xfrm>
            <a:off x="179512" y="620688"/>
            <a:ext cx="8781608" cy="883916"/>
          </a:xfrm>
          <a:noFill/>
          <a:ln w="31750" cmpd="dbl">
            <a:solidFill>
              <a:schemeClr val="bg1">
                <a:lumMod val="50000"/>
              </a:schemeClr>
            </a:solidFill>
          </a:ln>
        </p:spPr>
        <p:txBody>
          <a:bodyPr vert="horz" anchor="ctr" anchorCtr="1"/>
          <a:lstStyle/>
          <a:p>
            <a:pPr eaLnBrk="1" hangingPunct="1">
              <a:buNone/>
              <a:defRPr/>
            </a:pPr>
            <a:r>
              <a:rPr lang="ja-JP" altLang="en-US" sz="1800" spc="150" dirty="0">
                <a:solidFill>
                  <a:srgbClr val="000000"/>
                </a:solidFill>
                <a:effectLst/>
                <a:latin typeface="メイリオ" panose="020B0604030504040204" pitchFamily="50" charset="-128"/>
                <a:ea typeface="メイリオ" panose="020B0604030504040204" pitchFamily="50" charset="-128"/>
              </a:rPr>
              <a:t>「お堅い職場」というイメージがあるかもしれませんが、</a:t>
            </a:r>
            <a:r>
              <a:rPr lang="ja-JP" altLang="en-US" sz="1800" u="sng" spc="150" dirty="0" smtClean="0">
                <a:solidFill>
                  <a:srgbClr val="00B050"/>
                </a:solidFill>
                <a:effectLst/>
                <a:latin typeface="メイリオ" panose="020B0604030504040204" pitchFamily="50" charset="-128"/>
                <a:ea typeface="メイリオ" panose="020B0604030504040204" pitchFamily="50" charset="-128"/>
              </a:rPr>
              <a:t>一人ひとりの</a:t>
            </a:r>
            <a:endParaRPr lang="en-US" altLang="ja-JP" sz="1800" u="sng" spc="150" dirty="0" smtClean="0">
              <a:solidFill>
                <a:srgbClr val="00B050"/>
              </a:solidFill>
              <a:effectLst/>
              <a:latin typeface="メイリオ" panose="020B0604030504040204" pitchFamily="50" charset="-128"/>
              <a:ea typeface="メイリオ" panose="020B0604030504040204" pitchFamily="50" charset="-128"/>
            </a:endParaRPr>
          </a:p>
          <a:p>
            <a:pPr eaLnBrk="1" hangingPunct="1">
              <a:buNone/>
              <a:defRPr/>
            </a:pPr>
            <a:r>
              <a:rPr lang="ja-JP" altLang="en-US" sz="1800" u="sng" spc="150" dirty="0" smtClean="0">
                <a:solidFill>
                  <a:srgbClr val="00B050"/>
                </a:solidFill>
                <a:effectLst/>
                <a:latin typeface="メイリオ" panose="020B0604030504040204" pitchFamily="50" charset="-128"/>
                <a:ea typeface="メイリオ" panose="020B0604030504040204" pitchFamily="50" charset="-128"/>
              </a:rPr>
              <a:t>個性を大切にしながら皆が</a:t>
            </a:r>
            <a:r>
              <a:rPr lang="ja-JP" altLang="en-US" sz="1800" u="sng" spc="150" dirty="0">
                <a:solidFill>
                  <a:srgbClr val="00B050"/>
                </a:solidFill>
                <a:effectLst/>
                <a:latin typeface="メイリオ" panose="020B0604030504040204" pitchFamily="50" charset="-128"/>
                <a:ea typeface="メイリオ" panose="020B0604030504040204" pitchFamily="50" charset="-128"/>
              </a:rPr>
              <a:t>生き生</a:t>
            </a:r>
            <a:r>
              <a:rPr lang="ja-JP" altLang="en-US" sz="1800" u="sng" spc="150" dirty="0" smtClean="0">
                <a:solidFill>
                  <a:srgbClr val="00B050"/>
                </a:solidFill>
                <a:effectLst/>
                <a:latin typeface="メイリオ" panose="020B0604030504040204" pitchFamily="50" charset="-128"/>
                <a:ea typeface="メイリオ" panose="020B0604030504040204" pitchFamily="50" charset="-128"/>
              </a:rPr>
              <a:t>きと働いている</a:t>
            </a:r>
            <a:r>
              <a:rPr lang="ja-JP" altLang="en-US" sz="1800" spc="150" dirty="0" smtClean="0">
                <a:solidFill>
                  <a:srgbClr val="000000"/>
                </a:solidFill>
                <a:effectLst/>
                <a:latin typeface="メイリオ" panose="020B0604030504040204" pitchFamily="50" charset="-128"/>
                <a:ea typeface="メイリオ" panose="020B0604030504040204" pitchFamily="50" charset="-128"/>
              </a:rPr>
              <a:t>、そんな職場です！</a:t>
            </a:r>
            <a:r>
              <a:rPr lang="ja-JP" altLang="en-US" sz="1800" spc="150" dirty="0">
                <a:solidFill>
                  <a:srgbClr val="000000"/>
                </a:solidFill>
                <a:effectLst/>
                <a:latin typeface="メイリオ" panose="020B0604030504040204" pitchFamily="50" charset="-128"/>
                <a:ea typeface="メイリオ" panose="020B0604030504040204" pitchFamily="50" charset="-128"/>
              </a:rPr>
              <a:t>！</a:t>
            </a:r>
            <a:endParaRPr lang="ja-JP" altLang="en-US" sz="1800" spc="150" dirty="0" smtClean="0">
              <a:solidFill>
                <a:srgbClr val="000000"/>
              </a:solidFill>
              <a:effectLst/>
              <a:latin typeface="メイリオ" panose="020B0604030504040204" pitchFamily="50" charset="-128"/>
              <a:ea typeface="メイリオ" panose="020B0604030504040204" pitchFamily="50" charset="-128"/>
            </a:endParaRPr>
          </a:p>
        </p:txBody>
      </p:sp>
      <p:sp>
        <p:nvSpPr>
          <p:cNvPr id="27" name="スライド番号プレースホルダー 1"/>
          <p:cNvSpPr>
            <a:spLocks noGrp="1"/>
          </p:cNvSpPr>
          <p:nvPr>
            <p:ph type="sldNum" sz="quarter" idx="12"/>
          </p:nvPr>
        </p:nvSpPr>
        <p:spPr>
          <a:xfrm>
            <a:off x="6894513" y="6408738"/>
            <a:ext cx="2286000" cy="476250"/>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dirty="0">
                <a:solidFill>
                  <a:srgbClr val="4D4D4D"/>
                </a:solidFill>
              </a:rPr>
              <a:t>５</a:t>
            </a:r>
            <a:endParaRPr kumimoji="0" lang="en-US" altLang="ja-JP" sz="1400" b="0" i="0" u="none" strike="noStrike" kern="1200" cap="none" spc="0" normalizeH="0" baseline="0" noProof="0" dirty="0">
              <a:ln>
                <a:noFill/>
              </a:ln>
              <a:solidFill>
                <a:srgbClr val="4D4D4D"/>
              </a:solidFill>
              <a:effectLst>
                <a:outerShdw blurRad="38100" dist="38100" dir="2700000" algn="tl">
                  <a:srgbClr val="C0C0C0"/>
                </a:outerShdw>
              </a:effectLst>
              <a:uLnTx/>
              <a:uFillTx/>
              <a:latin typeface="Arial" charset="0"/>
              <a:ea typeface="ＭＳ Ｐゴシック" pitchFamily="50" charset="-128"/>
              <a:cs typeface="+mn-cs"/>
            </a:endParaRPr>
          </a:p>
        </p:txBody>
      </p:sp>
      <p:sp>
        <p:nvSpPr>
          <p:cNvPr id="33" name="Rectangle 5"/>
          <p:cNvSpPr>
            <a:spLocks noRot="1" noChangeArrowheads="1"/>
          </p:cNvSpPr>
          <p:nvPr/>
        </p:nvSpPr>
        <p:spPr bwMode="auto">
          <a:xfrm>
            <a:off x="-65833" y="116632"/>
            <a:ext cx="3816000"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ln>
                  <a:solidFill>
                    <a:srgbClr val="FFFFFF"/>
                  </a:solidFill>
                </a:ln>
                <a:solidFill>
                  <a:srgbClr val="000000"/>
                </a:solidFill>
                <a:effectLst/>
                <a:uLnTx/>
                <a:uFillTx/>
                <a:latin typeface="HGｺﾞｼｯｸE" panose="020B0909000000000000" pitchFamily="49" charset="-128"/>
                <a:ea typeface="HGｺﾞｼｯｸE" panose="020B0909000000000000" pitchFamily="49" charset="-128"/>
              </a:rPr>
              <a:t>【</a:t>
            </a:r>
            <a:r>
              <a:rPr kumimoji="1" lang="ja-JP" altLang="en-US" sz="2400" b="1" i="0" u="none" strike="noStrike" kern="1200" cap="none" spc="0" normalizeH="0" baseline="0" noProof="0" dirty="0" smtClean="0">
                <a:ln>
                  <a:solidFill>
                    <a:srgbClr val="FFFFFF"/>
                  </a:solidFill>
                </a:ln>
                <a:solidFill>
                  <a:srgbClr val="000000"/>
                </a:solidFill>
                <a:effectLst/>
                <a:uLnTx/>
                <a:uFillTx/>
                <a:latin typeface="HGｺﾞｼｯｸE" panose="020B0909000000000000" pitchFamily="49" charset="-128"/>
                <a:ea typeface="HGｺﾞｼｯｸE" panose="020B0909000000000000" pitchFamily="49" charset="-128"/>
              </a:rPr>
              <a:t>職場の</a:t>
            </a:r>
            <a:r>
              <a:rPr lang="ja-JP" altLang="en-US" sz="2400" b="1" dirty="0">
                <a:ln>
                  <a:solidFill>
                    <a:srgbClr val="FFFFFF"/>
                  </a:solidFill>
                </a:ln>
                <a:solidFill>
                  <a:srgbClr val="000000"/>
                </a:solidFill>
                <a:latin typeface="HGｺﾞｼｯｸE" panose="020B0909000000000000" pitchFamily="49" charset="-128"/>
                <a:ea typeface="HGｺﾞｼｯｸE" panose="020B0909000000000000" pitchFamily="49" charset="-128"/>
              </a:rPr>
              <a:t>雰囲気</a:t>
            </a:r>
            <a:r>
              <a:rPr kumimoji="1" lang="en-US" altLang="ja-JP" sz="2400" b="1" i="0" u="none" strike="noStrike" kern="1200" cap="none" spc="0" normalizeH="0" baseline="0" noProof="0" dirty="0" smtClean="0">
                <a:ln>
                  <a:solidFill>
                    <a:srgbClr val="FFFFFF"/>
                  </a:solidFill>
                </a:ln>
                <a:solidFill>
                  <a:srgbClr val="000000"/>
                </a:solidFill>
                <a:effectLst/>
                <a:uLnTx/>
                <a:uFillTx/>
                <a:latin typeface="HGｺﾞｼｯｸE" panose="020B0909000000000000" pitchFamily="49" charset="-128"/>
                <a:ea typeface="HGｺﾞｼｯｸE" panose="020B0909000000000000" pitchFamily="49" charset="-128"/>
              </a:rPr>
              <a:t>】</a:t>
            </a:r>
          </a:p>
        </p:txBody>
      </p:sp>
      <p:pic>
        <p:nvPicPr>
          <p:cNvPr id="34" name="Picture 143" descr="cwj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504" y="1"/>
            <a:ext cx="720000" cy="4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
          <p:cNvSpPr txBox="1">
            <a:spLocks noRot="1" noChangeArrowheads="1"/>
          </p:cNvSpPr>
          <p:nvPr/>
        </p:nvSpPr>
        <p:spPr bwMode="auto">
          <a:xfrm>
            <a:off x="251520" y="4603237"/>
            <a:ext cx="8640960" cy="841987"/>
          </a:xfrm>
          <a:prstGeom prst="rect">
            <a:avLst/>
          </a:prstGeom>
          <a:noFill/>
          <a:ln w="31750" cmpd="dbl">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9pPr>
          </a:lstStyle>
          <a:p>
            <a:pPr eaLnBrk="1" hangingPunct="1">
              <a:buFont typeface="Wingdings" pitchFamily="2" charset="2"/>
              <a:buNone/>
              <a:defRPr/>
            </a:pPr>
            <a:r>
              <a:rPr lang="ja-JP" altLang="en-US" sz="1800" kern="0" dirty="0" smtClean="0">
                <a:solidFill>
                  <a:srgbClr val="000000"/>
                </a:solidFill>
                <a:effectLst/>
                <a:latin typeface="メイリオ" panose="020B0604030504040204" pitchFamily="50" charset="-128"/>
                <a:ea typeface="メイリオ" panose="020B0604030504040204" pitchFamily="50" charset="-128"/>
              </a:rPr>
              <a:t>防衛省では、様々な</a:t>
            </a:r>
            <a:r>
              <a:rPr lang="ja-JP" altLang="en-US" sz="1800" kern="0" dirty="0">
                <a:solidFill>
                  <a:srgbClr val="000000"/>
                </a:solidFill>
                <a:effectLst/>
                <a:latin typeface="メイリオ" panose="020B0604030504040204" pitchFamily="50" charset="-128"/>
                <a:ea typeface="メイリオ" panose="020B0604030504040204" pitchFamily="50" charset="-128"/>
              </a:rPr>
              <a:t>障害</a:t>
            </a:r>
            <a:r>
              <a:rPr lang="ja-JP" altLang="en-US" sz="1800" kern="0" dirty="0" smtClean="0">
                <a:solidFill>
                  <a:srgbClr val="000000"/>
                </a:solidFill>
                <a:effectLst/>
                <a:latin typeface="メイリオ" panose="020B0604030504040204" pitchFamily="50" charset="-128"/>
                <a:ea typeface="メイリオ" panose="020B0604030504040204" pitchFamily="50" charset="-128"/>
              </a:rPr>
              <a:t>を持った方に活躍していただけるように、</a:t>
            </a:r>
            <a:endParaRPr lang="en-US" altLang="ja-JP" sz="1800" kern="0" dirty="0" smtClean="0">
              <a:solidFill>
                <a:srgbClr val="000000"/>
              </a:solidFill>
              <a:effectLst/>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1800" kern="0" dirty="0" smtClean="0">
                <a:solidFill>
                  <a:srgbClr val="000000"/>
                </a:solidFill>
                <a:effectLst/>
                <a:latin typeface="メイリオ" panose="020B0604030504040204" pitchFamily="50" charset="-128"/>
                <a:ea typeface="メイリオ" panose="020B0604030504040204" pitchFamily="50" charset="-128"/>
              </a:rPr>
              <a:t>色々な設備や機器の導入を進めていま</a:t>
            </a:r>
            <a:r>
              <a:rPr lang="ja-JP" altLang="en-US" sz="1800" kern="0" dirty="0">
                <a:solidFill>
                  <a:srgbClr val="000000"/>
                </a:solidFill>
                <a:effectLst/>
                <a:latin typeface="メイリオ" panose="020B0604030504040204" pitchFamily="50" charset="-128"/>
                <a:ea typeface="メイリオ" panose="020B0604030504040204" pitchFamily="50" charset="-128"/>
              </a:rPr>
              <a:t>す</a:t>
            </a:r>
            <a:r>
              <a:rPr lang="ja-JP" altLang="en-US" sz="1800" kern="0" dirty="0" smtClean="0">
                <a:solidFill>
                  <a:srgbClr val="000000"/>
                </a:solidFill>
                <a:effectLst/>
                <a:latin typeface="メイリオ" panose="020B0604030504040204" pitchFamily="50" charset="-128"/>
                <a:ea typeface="メイリオ" panose="020B0604030504040204" pitchFamily="50" charset="-128"/>
              </a:rPr>
              <a:t>。</a:t>
            </a:r>
            <a:r>
              <a:rPr lang="en-US" altLang="ja-JP" sz="1200" kern="0" dirty="0" smtClean="0">
                <a:solidFill>
                  <a:srgbClr val="000000"/>
                </a:solidFill>
                <a:effectLst/>
                <a:latin typeface="メイリオ" panose="020B0604030504040204" pitchFamily="50" charset="-128"/>
                <a:ea typeface="メイリオ" panose="020B0604030504040204" pitchFamily="50" charset="-128"/>
              </a:rPr>
              <a:t>※</a:t>
            </a:r>
            <a:r>
              <a:rPr lang="ja-JP" altLang="en-US" sz="1200" kern="0" dirty="0">
                <a:solidFill>
                  <a:srgbClr val="000000"/>
                </a:solidFill>
                <a:effectLst/>
                <a:latin typeface="メイリオ" panose="020B0604030504040204" pitchFamily="50" charset="-128"/>
                <a:ea typeface="メイリオ" panose="020B0604030504040204" pitchFamily="50" charset="-128"/>
              </a:rPr>
              <a:t>勤務地</a:t>
            </a:r>
            <a:r>
              <a:rPr lang="ja-JP" altLang="en-US" sz="1200" kern="0" dirty="0" smtClean="0">
                <a:solidFill>
                  <a:srgbClr val="000000"/>
                </a:solidFill>
                <a:effectLst/>
                <a:latin typeface="メイリオ" panose="020B0604030504040204" pitchFamily="50" charset="-128"/>
                <a:ea typeface="メイリオ" panose="020B0604030504040204" pitchFamily="50" charset="-128"/>
              </a:rPr>
              <a:t>により設備の整備状況は異なります。</a:t>
            </a:r>
            <a:endParaRPr lang="ja-JP" altLang="en-US" sz="1600" kern="0" dirty="0" smtClean="0">
              <a:solidFill>
                <a:srgbClr val="000000"/>
              </a:solidFill>
              <a:effectLst/>
              <a:latin typeface="メイリオ" panose="020B0604030504040204" pitchFamily="50" charset="-128"/>
              <a:ea typeface="メイリオ" panose="020B0604030504040204" pitchFamily="50" charset="-128"/>
            </a:endParaRPr>
          </a:p>
        </p:txBody>
      </p:sp>
      <p:sp>
        <p:nvSpPr>
          <p:cNvPr id="36" name="Rectangle 5"/>
          <p:cNvSpPr>
            <a:spLocks noRot="1" noChangeArrowheads="1"/>
          </p:cNvSpPr>
          <p:nvPr/>
        </p:nvSpPr>
        <p:spPr bwMode="auto">
          <a:xfrm>
            <a:off x="-65834" y="4104176"/>
            <a:ext cx="8598273"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solidFill>
                  <a:srgbClr val="000000"/>
                </a:solidFill>
                <a:effectLst/>
                <a:uLnTx/>
                <a:uFillTx/>
                <a:latin typeface="HGｺﾞｼｯｸE" panose="020B0909000000000000" pitchFamily="49" charset="-128"/>
                <a:ea typeface="HGｺﾞｼｯｸE" panose="020B0909000000000000" pitchFamily="49" charset="-128"/>
                <a:cs typeface="+mn-cs"/>
              </a:rPr>
              <a:t>【</a:t>
            </a:r>
            <a:r>
              <a:rPr kumimoji="1" lang="ja-JP" altLang="en-US" sz="2400" b="1" i="0" u="none" strike="noStrike" kern="1200" cap="none" spc="0" normalizeH="0" baseline="0" noProof="0" dirty="0" smtClean="0">
                <a:solidFill>
                  <a:srgbClr val="000000"/>
                </a:solidFill>
                <a:effectLst/>
                <a:uLnTx/>
                <a:uFillTx/>
                <a:latin typeface="HGｺﾞｼｯｸE" panose="020B0909000000000000" pitchFamily="49" charset="-128"/>
                <a:ea typeface="HGｺﾞｼｯｸE" panose="020B0909000000000000" pitchFamily="49" charset="-128"/>
                <a:cs typeface="+mn-cs"/>
              </a:rPr>
              <a:t>主な施設等の整備状況等</a:t>
            </a:r>
            <a:r>
              <a:rPr kumimoji="1" lang="en-US" altLang="ja-JP" sz="2400" b="1" i="0" u="none" strike="noStrike" kern="1200" cap="none" spc="0" normalizeH="0" baseline="0" noProof="0" dirty="0" smtClean="0">
                <a:solidFill>
                  <a:srgbClr val="000000"/>
                </a:solidFill>
                <a:effectLst/>
                <a:uLnTx/>
                <a:uFillTx/>
                <a:latin typeface="HGｺﾞｼｯｸE" panose="020B0909000000000000" pitchFamily="49" charset="-128"/>
                <a:ea typeface="HGｺﾞｼｯｸE" panose="020B0909000000000000" pitchFamily="49" charset="-128"/>
                <a:cs typeface="+mn-cs"/>
              </a:rPr>
              <a:t>】</a:t>
            </a:r>
          </a:p>
        </p:txBody>
      </p:sp>
      <p:sp>
        <p:nvSpPr>
          <p:cNvPr id="45" name="Rectangle 2"/>
          <p:cNvSpPr txBox="1">
            <a:spLocks noRot="1" noChangeArrowheads="1"/>
          </p:cNvSpPr>
          <p:nvPr/>
        </p:nvSpPr>
        <p:spPr bwMode="auto">
          <a:xfrm>
            <a:off x="179512" y="2034329"/>
            <a:ext cx="7056784" cy="2069847"/>
          </a:xfrm>
          <a:prstGeom prst="rect">
            <a:avLst/>
          </a:prstGeom>
          <a:noFill/>
          <a:ln w="31750" cmpd="dbl">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45720" rIns="91440" bIns="45720" numCol="1" anchor="ctr" anchorCtr="1"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9pPr>
          </a:lstStyle>
          <a:p>
            <a:pPr eaLnBrk="1" hangingPunct="1">
              <a:buFont typeface="Wingdings" pitchFamily="2" charset="2"/>
              <a:buNone/>
              <a:defRPr/>
            </a:pP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 ○職場に</a:t>
            </a:r>
            <a:r>
              <a:rPr lang="ja-JP" altLang="en-US" sz="1800" kern="0" spc="150" dirty="0" smtClean="0">
                <a:solidFill>
                  <a:srgbClr val="00B050"/>
                </a:solidFill>
                <a:effectLst/>
                <a:latin typeface="メイリオ" panose="020B0604030504040204" pitchFamily="50" charset="-128"/>
                <a:ea typeface="メイリオ" panose="020B0604030504040204" pitchFamily="50" charset="-128"/>
              </a:rPr>
              <a:t>サポートを担当する職員</a:t>
            </a: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を置き、</a:t>
            </a:r>
            <a:r>
              <a:rPr lang="ja-JP" altLang="en-US" sz="1800" kern="0" spc="150" dirty="0" smtClean="0">
                <a:solidFill>
                  <a:srgbClr val="00B050"/>
                </a:solidFill>
                <a:effectLst/>
                <a:latin typeface="メイリオ" panose="020B0604030504040204" pitchFamily="50" charset="-128"/>
                <a:ea typeface="メイリオ" panose="020B0604030504040204" pitchFamily="50" charset="-128"/>
              </a:rPr>
              <a:t>相談のしやすい</a:t>
            </a:r>
            <a:endParaRPr lang="en-US" altLang="ja-JP" sz="1800" kern="0" spc="150" dirty="0" smtClean="0">
              <a:solidFill>
                <a:srgbClr val="00B050"/>
              </a:solidFill>
              <a:effectLst/>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1800" kern="0" spc="150" dirty="0">
                <a:solidFill>
                  <a:srgbClr val="00B050"/>
                </a:solidFill>
                <a:effectLst/>
                <a:latin typeface="メイリオ" panose="020B0604030504040204" pitchFamily="50" charset="-128"/>
                <a:ea typeface="メイリオ" panose="020B0604030504040204" pitchFamily="50" charset="-128"/>
              </a:rPr>
              <a:t>　</a:t>
            </a:r>
            <a:r>
              <a:rPr lang="ja-JP" altLang="en-US" sz="1800" kern="0" spc="150" dirty="0" smtClean="0">
                <a:solidFill>
                  <a:srgbClr val="00B050"/>
                </a:solidFill>
                <a:effectLst/>
                <a:latin typeface="メイリオ" panose="020B0604030504040204" pitchFamily="50" charset="-128"/>
                <a:ea typeface="メイリオ" panose="020B0604030504040204" pitchFamily="50" charset="-128"/>
              </a:rPr>
              <a:t> 勤務環境</a:t>
            </a: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を整えます。</a:t>
            </a:r>
            <a:endParaRPr lang="en-US" altLang="ja-JP" sz="1800" kern="0" spc="150" dirty="0" smtClean="0">
              <a:solidFill>
                <a:srgbClr val="000000"/>
              </a:solidFill>
              <a:effectLst/>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 ○勤務時間にも配慮し、常勤職員の場合は</a:t>
            </a:r>
            <a:r>
              <a:rPr lang="ja-JP" altLang="en-US" sz="1800" kern="0" spc="150" dirty="0" smtClean="0">
                <a:solidFill>
                  <a:srgbClr val="00B050"/>
                </a:solidFill>
                <a:effectLst/>
                <a:latin typeface="メイリオ" panose="020B0604030504040204" pitchFamily="50" charset="-128"/>
                <a:ea typeface="メイリオ" panose="020B0604030504040204" pitchFamily="50" charset="-128"/>
              </a:rPr>
              <a:t>フレックスタイム</a:t>
            </a:r>
            <a:endParaRPr lang="en-US" altLang="ja-JP" sz="1800" kern="0" spc="150" dirty="0" smtClean="0">
              <a:solidFill>
                <a:srgbClr val="00B050"/>
              </a:solidFill>
              <a:effectLst/>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1800" kern="0" spc="150" dirty="0">
                <a:solidFill>
                  <a:srgbClr val="00B050"/>
                </a:solidFill>
                <a:effectLst/>
                <a:latin typeface="メイリオ" panose="020B0604030504040204" pitchFamily="50" charset="-128"/>
                <a:ea typeface="メイリオ" panose="020B0604030504040204" pitchFamily="50" charset="-128"/>
              </a:rPr>
              <a:t>　</a:t>
            </a:r>
            <a:r>
              <a:rPr lang="ja-JP" altLang="en-US" sz="1800" kern="0" spc="150" dirty="0" smtClean="0">
                <a:solidFill>
                  <a:srgbClr val="00B050"/>
                </a:solidFill>
                <a:effectLst/>
                <a:latin typeface="メイリオ" panose="020B0604030504040204" pitchFamily="50" charset="-128"/>
                <a:ea typeface="メイリオ" panose="020B0604030504040204" pitchFamily="50" charset="-128"/>
              </a:rPr>
              <a:t> 制勤務</a:t>
            </a: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が可能です。</a:t>
            </a:r>
            <a:endParaRPr lang="en-US" altLang="ja-JP" sz="1800" kern="0" spc="150" dirty="0" smtClean="0">
              <a:solidFill>
                <a:srgbClr val="000000"/>
              </a:solidFill>
              <a:effectLst/>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1800" kern="0" spc="150" dirty="0">
                <a:solidFill>
                  <a:srgbClr val="000000"/>
                </a:solidFill>
                <a:effectLst/>
                <a:latin typeface="メイリオ" panose="020B0604030504040204" pitchFamily="50" charset="-128"/>
                <a:ea typeface="メイリオ" panose="020B0604030504040204" pitchFamily="50" charset="-128"/>
              </a:rPr>
              <a:t>　</a:t>
            </a:r>
            <a:r>
              <a:rPr lang="ja-JP" altLang="en-US" sz="1600" kern="0" spc="150" dirty="0" smtClean="0">
                <a:solidFill>
                  <a:srgbClr val="000000"/>
                </a:solidFill>
                <a:effectLst/>
                <a:latin typeface="メイリオ" panose="020B0604030504040204" pitchFamily="50" charset="-128"/>
                <a:ea typeface="メイリオ" panose="020B0604030504040204" pitchFamily="50" charset="-128"/>
              </a:rPr>
              <a:t>（非常勤職員の場合は勤務時間を調整することが可能です。）</a:t>
            </a:r>
            <a:endParaRPr lang="en-US" altLang="ja-JP" sz="1600" kern="0" spc="150" dirty="0" smtClean="0">
              <a:solidFill>
                <a:srgbClr val="000000"/>
              </a:solidFill>
              <a:effectLst/>
              <a:latin typeface="メイリオ" panose="020B0604030504040204" pitchFamily="50" charset="-128"/>
              <a:ea typeface="メイリオ" panose="020B0604030504040204" pitchFamily="50" charset="-128"/>
            </a:endParaRPr>
          </a:p>
          <a:p>
            <a:pPr eaLnBrk="1" hangingPunct="1">
              <a:buFont typeface="Wingdings" pitchFamily="2" charset="2"/>
              <a:buNone/>
              <a:defRPr/>
            </a:pPr>
            <a:r>
              <a:rPr lang="ja-JP" altLang="en-US" sz="1800" kern="0" spc="150" dirty="0">
                <a:solidFill>
                  <a:srgbClr val="000000"/>
                </a:solidFill>
                <a:effectLst/>
                <a:latin typeface="メイリオ" panose="020B0604030504040204" pitchFamily="50" charset="-128"/>
                <a:ea typeface="メイリオ" panose="020B0604030504040204" pitchFamily="50" charset="-128"/>
              </a:rPr>
              <a:t>　 </a:t>
            </a: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また、一部</a:t>
            </a:r>
            <a:r>
              <a:rPr lang="ja-JP" altLang="en-US" sz="1800" kern="0" spc="150" dirty="0">
                <a:solidFill>
                  <a:srgbClr val="000000"/>
                </a:solidFill>
                <a:effectLst/>
                <a:latin typeface="メイリオ" panose="020B0604030504040204" pitchFamily="50" charset="-128"/>
                <a:ea typeface="メイリオ" panose="020B0604030504040204" pitchFamily="50" charset="-128"/>
              </a:rPr>
              <a:t>勤務地</a:t>
            </a: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では</a:t>
            </a:r>
            <a:r>
              <a:rPr lang="ja-JP" altLang="en-US" sz="1800" kern="0" spc="150" dirty="0" smtClean="0">
                <a:solidFill>
                  <a:srgbClr val="00B050"/>
                </a:solidFill>
                <a:effectLst/>
                <a:latin typeface="メイリオ" panose="020B0604030504040204" pitchFamily="50" charset="-128"/>
                <a:ea typeface="メイリオ" panose="020B0604030504040204" pitchFamily="50" charset="-128"/>
              </a:rPr>
              <a:t>テレワーク</a:t>
            </a:r>
            <a:r>
              <a:rPr lang="ja-JP" altLang="en-US" sz="1800" kern="0" spc="150" dirty="0" smtClean="0">
                <a:solidFill>
                  <a:srgbClr val="000000"/>
                </a:solidFill>
                <a:effectLst/>
                <a:latin typeface="メイリオ" panose="020B0604030504040204" pitchFamily="50" charset="-128"/>
                <a:ea typeface="メイリオ" panose="020B0604030504040204" pitchFamily="50" charset="-128"/>
              </a:rPr>
              <a:t>も利用できます。</a:t>
            </a:r>
          </a:p>
        </p:txBody>
      </p:sp>
      <p:sp>
        <p:nvSpPr>
          <p:cNvPr id="46" name="Rectangle 5"/>
          <p:cNvSpPr>
            <a:spLocks noRot="1" noChangeArrowheads="1"/>
          </p:cNvSpPr>
          <p:nvPr/>
        </p:nvSpPr>
        <p:spPr bwMode="auto">
          <a:xfrm>
            <a:off x="-65833" y="1566909"/>
            <a:ext cx="8598273" cy="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ts val="3300"/>
              </a:lnSpc>
              <a:spcBef>
                <a:spcPct val="20000"/>
              </a:spcBef>
              <a:spcAft>
                <a:spcPct val="0"/>
              </a:spcAft>
              <a:buClr>
                <a:srgbClr val="FFCC00"/>
              </a:buClr>
              <a:buSzTx/>
              <a:buFont typeface="Wingdings" pitchFamily="2" charset="2"/>
              <a:buNone/>
              <a:tabLst/>
              <a:defRPr/>
            </a:pPr>
            <a:r>
              <a:rPr kumimoji="1" lang="en-US" altLang="ja-JP" sz="2400" b="1" i="0" u="none" strike="noStrike" kern="1200" cap="none" spc="0" normalizeH="0" baseline="0" noProof="0" dirty="0" smtClean="0">
                <a:solidFill>
                  <a:srgbClr val="000000"/>
                </a:solidFill>
                <a:effectLst/>
                <a:uLnTx/>
                <a:uFillTx/>
                <a:latin typeface="HGｺﾞｼｯｸE" panose="020B0909000000000000" pitchFamily="49" charset="-128"/>
                <a:ea typeface="HGｺﾞｼｯｸE" panose="020B0909000000000000" pitchFamily="49" charset="-128"/>
              </a:rPr>
              <a:t>【</a:t>
            </a:r>
            <a:r>
              <a:rPr lang="ja-JP" altLang="en-US" sz="2400" b="1" dirty="0" smtClean="0">
                <a:solidFill>
                  <a:srgbClr val="000000"/>
                </a:solidFill>
                <a:latin typeface="HGｺﾞｼｯｸE" panose="020B0909000000000000" pitchFamily="49" charset="-128"/>
                <a:ea typeface="HGｺﾞｼｯｸE" panose="020B0909000000000000" pitchFamily="49" charset="-128"/>
              </a:rPr>
              <a:t>サポート</a:t>
            </a:r>
            <a:r>
              <a:rPr lang="ja-JP" altLang="en-US" sz="2400" b="1" dirty="0">
                <a:solidFill>
                  <a:srgbClr val="000000"/>
                </a:solidFill>
                <a:latin typeface="HGｺﾞｼｯｸE" panose="020B0909000000000000" pitchFamily="49" charset="-128"/>
                <a:ea typeface="HGｺﾞｼｯｸE" panose="020B0909000000000000" pitchFamily="49" charset="-128"/>
              </a:rPr>
              <a:t>体制</a:t>
            </a:r>
            <a:r>
              <a:rPr kumimoji="1" lang="en-US" altLang="ja-JP" sz="2400" b="1" i="0" u="none" strike="noStrike" kern="1200" cap="none" spc="0" normalizeH="0" baseline="0" noProof="0" dirty="0" smtClean="0">
                <a:solidFill>
                  <a:srgbClr val="000000"/>
                </a:solidFill>
                <a:effectLst/>
                <a:uLnTx/>
                <a:uFillTx/>
                <a:latin typeface="HGｺﾞｼｯｸE" panose="020B0909000000000000" pitchFamily="49" charset="-128"/>
                <a:ea typeface="HGｺﾞｼｯｸE" panose="020B0909000000000000" pitchFamily="49" charset="-128"/>
              </a:rPr>
              <a:t>】</a:t>
            </a:r>
          </a:p>
        </p:txBody>
      </p:sp>
      <p:grpSp>
        <p:nvGrpSpPr>
          <p:cNvPr id="26" name="グループ化 25"/>
          <p:cNvGrpSpPr/>
          <p:nvPr/>
        </p:nvGrpSpPr>
        <p:grpSpPr>
          <a:xfrm>
            <a:off x="276246" y="5476163"/>
            <a:ext cx="4759793" cy="1165280"/>
            <a:chOff x="72007" y="3078574"/>
            <a:chExt cx="4759793" cy="1165280"/>
          </a:xfrm>
        </p:grpSpPr>
        <p:sp>
          <p:nvSpPr>
            <p:cNvPr id="28" name="Text Box 21"/>
            <p:cNvSpPr txBox="1">
              <a:spLocks noChangeArrowheads="1"/>
            </p:cNvSpPr>
            <p:nvPr/>
          </p:nvSpPr>
          <p:spPr bwMode="auto">
            <a:xfrm>
              <a:off x="179512" y="3132298"/>
              <a:ext cx="1091905" cy="307777"/>
            </a:xfrm>
            <a:prstGeom prst="rect">
              <a:avLst/>
            </a:prstGeom>
            <a:noFill/>
            <a:ln w="28575" algn="ctr">
              <a:solidFill>
                <a:srgbClr val="FF00FF"/>
              </a:solidFill>
              <a:miter lim="800000"/>
              <a:headEnd/>
              <a:tailEnd/>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sz="1400" dirty="0" smtClean="0">
                  <a:solidFill>
                    <a:srgbClr val="000000"/>
                  </a:solidFill>
                  <a:latin typeface="メイリオ" panose="020B0604030504040204" pitchFamily="50" charset="-128"/>
                  <a:ea typeface="メイリオ" panose="020B0604030504040204" pitchFamily="50" charset="-128"/>
                </a:rPr>
                <a:t>補助</a:t>
              </a:r>
              <a:r>
                <a:rPr lang="ja-JP" altLang="en-US" sz="1400" dirty="0">
                  <a:solidFill>
                    <a:srgbClr val="000000"/>
                  </a:solidFill>
                  <a:latin typeface="メイリオ" panose="020B0604030504040204" pitchFamily="50" charset="-128"/>
                  <a:ea typeface="メイリオ" panose="020B0604030504040204" pitchFamily="50" charset="-128"/>
                </a:rPr>
                <a:t>機器</a:t>
              </a:r>
              <a:endPar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29" name="対角する 2 つの角を切り取った四角形 28"/>
            <p:cNvSpPr/>
            <p:nvPr/>
          </p:nvSpPr>
          <p:spPr bwMode="auto">
            <a:xfrm>
              <a:off x="72007" y="3078574"/>
              <a:ext cx="4687784" cy="1165280"/>
            </a:xfrm>
            <a:prstGeom prst="snip2DiagRect">
              <a:avLst/>
            </a:prstGeom>
            <a:noFill/>
            <a:ln>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30" name="テキスト ボックス 29"/>
            <p:cNvSpPr txBox="1"/>
            <p:nvPr/>
          </p:nvSpPr>
          <p:spPr>
            <a:xfrm>
              <a:off x="119289" y="3481424"/>
              <a:ext cx="4712511" cy="646331"/>
            </a:xfrm>
            <a:prstGeom prst="rect">
              <a:avLst/>
            </a:prstGeom>
            <a:noFill/>
          </p:spPr>
          <p:txBody>
            <a:bodyPr wrap="square" rtlCol="0">
              <a:spAutoFit/>
            </a:bodyPr>
            <a:lstStyle/>
            <a:p>
              <a:r>
                <a:rPr kumimoji="1" lang="ja-JP" altLang="en-US" sz="1200" dirty="0" smtClean="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筆談支援機　</a:t>
              </a:r>
              <a:r>
                <a:rPr lang="ja-JP" altLang="en-US" sz="1200" dirty="0" smtClean="0">
                  <a:solidFill>
                    <a:srgbClr val="000000"/>
                  </a:solidFill>
                  <a:latin typeface="メイリオ" panose="020B0604030504040204" pitchFamily="50" charset="-128"/>
                  <a:ea typeface="メイリオ" panose="020B0604030504040204" pitchFamily="50" charset="-128"/>
                </a:rPr>
                <a:t>　・読上ソフト　　・点字プリンター</a:t>
              </a:r>
              <a:endParaRPr lang="en-US" altLang="ja-JP" sz="1200" dirty="0" smtClean="0">
                <a:solidFill>
                  <a:srgbClr val="000000"/>
                </a:solidFill>
                <a:latin typeface="メイリオ" panose="020B0604030504040204" pitchFamily="50" charset="-128"/>
                <a:ea typeface="メイリオ" panose="020B0604030504040204" pitchFamily="50" charset="-128"/>
              </a:endParaRPr>
            </a:p>
            <a:p>
              <a:r>
                <a:rPr kumimoji="1" lang="ja-JP" altLang="en-US" sz="1200" dirty="0" smtClean="0">
                  <a:solidFill>
                    <a:srgbClr val="000000"/>
                  </a:solidFill>
                  <a:latin typeface="メイリオ" panose="020B0604030504040204" pitchFamily="50" charset="-128"/>
                  <a:ea typeface="メイリオ" panose="020B0604030504040204" pitchFamily="50" charset="-128"/>
                </a:rPr>
                <a:t>・表示拡大ソフト　　・足操作マウス　　・電磁波遮断エプロン</a:t>
              </a:r>
              <a:endParaRPr kumimoji="1" lang="en-US" altLang="ja-JP" sz="1200" dirty="0" smtClean="0">
                <a:solidFill>
                  <a:srgbClr val="000000"/>
                </a:solidFill>
                <a:latin typeface="メイリオ" panose="020B0604030504040204" pitchFamily="50" charset="-128"/>
                <a:ea typeface="メイリオ" panose="020B0604030504040204" pitchFamily="50" charset="-128"/>
              </a:endParaRPr>
            </a:p>
            <a:p>
              <a:r>
                <a:rPr lang="ja-JP" altLang="en-US" sz="1200" dirty="0" smtClean="0">
                  <a:solidFill>
                    <a:srgbClr val="000000"/>
                  </a:solidFill>
                  <a:latin typeface="メイリオ" panose="020B0604030504040204" pitchFamily="50" charset="-128"/>
                  <a:ea typeface="メイリオ" panose="020B0604030504040204" pitchFamily="50" charset="-128"/>
                </a:rPr>
                <a:t>・折畳式スロープ　　・上下昇降デスク　　　　</a:t>
              </a:r>
              <a:r>
                <a:rPr kumimoji="1" lang="ja-JP" altLang="en-US" sz="1200" dirty="0" smtClean="0">
                  <a:solidFill>
                    <a:srgbClr val="000000"/>
                  </a:solidFill>
                  <a:latin typeface="メイリオ" panose="020B0604030504040204" pitchFamily="50" charset="-128"/>
                  <a:ea typeface="メイリオ" panose="020B0604030504040204" pitchFamily="50" charset="-128"/>
                </a:rPr>
                <a:t>など</a:t>
              </a:r>
              <a:endParaRPr kumimoji="1" lang="ja-JP" altLang="en-US" sz="1200" dirty="0">
                <a:solidFill>
                  <a:srgbClr val="000000"/>
                </a:solidFill>
                <a:latin typeface="メイリオ" panose="020B0604030504040204" pitchFamily="50" charset="-128"/>
                <a:ea typeface="メイリオ" panose="020B0604030504040204" pitchFamily="50" charset="-128"/>
              </a:endParaRPr>
            </a:p>
          </p:txBody>
        </p:sp>
      </p:grpSp>
      <p:grpSp>
        <p:nvGrpSpPr>
          <p:cNvPr id="38" name="グループ化 37"/>
          <p:cNvGrpSpPr/>
          <p:nvPr/>
        </p:nvGrpSpPr>
        <p:grpSpPr>
          <a:xfrm>
            <a:off x="5108046" y="5476164"/>
            <a:ext cx="3715933" cy="1165280"/>
            <a:chOff x="2569370" y="3179548"/>
            <a:chExt cx="3715933" cy="1165280"/>
          </a:xfrm>
        </p:grpSpPr>
        <p:sp>
          <p:nvSpPr>
            <p:cNvPr id="41" name="Text Box 21"/>
            <p:cNvSpPr txBox="1">
              <a:spLocks noChangeArrowheads="1"/>
            </p:cNvSpPr>
            <p:nvPr/>
          </p:nvSpPr>
          <p:spPr bwMode="auto">
            <a:xfrm>
              <a:off x="2677889" y="3232084"/>
              <a:ext cx="1187625" cy="307777"/>
            </a:xfrm>
            <a:prstGeom prst="rect">
              <a:avLst/>
            </a:prstGeom>
            <a:noFill/>
            <a:ln w="28575" algn="ctr">
              <a:solidFill>
                <a:srgbClr val="FF00FF"/>
              </a:solidFill>
              <a:miter lim="800000"/>
              <a:headEnd/>
              <a:tailEnd/>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sz="1400" noProof="0" dirty="0" smtClean="0">
                  <a:solidFill>
                    <a:srgbClr val="000000"/>
                  </a:solidFill>
                  <a:latin typeface="メイリオ" panose="020B0604030504040204" pitchFamily="50" charset="-128"/>
                  <a:ea typeface="メイリオ" panose="020B0604030504040204" pitchFamily="50" charset="-128"/>
                </a:rPr>
                <a:t>設備</a:t>
              </a:r>
              <a:r>
                <a:rPr lang="ja-JP" altLang="en-US" sz="1400" dirty="0" smtClean="0">
                  <a:solidFill>
                    <a:srgbClr val="000000"/>
                  </a:solidFill>
                  <a:latin typeface="メイリオ" panose="020B0604030504040204" pitchFamily="50" charset="-128"/>
                  <a:ea typeface="メイリオ" panose="020B0604030504040204" pitchFamily="50" charset="-128"/>
                </a:rPr>
                <a:t>整備</a:t>
              </a:r>
              <a:endPar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2" name="対角する 2 つの角を切り取った四角形 41"/>
            <p:cNvSpPr/>
            <p:nvPr/>
          </p:nvSpPr>
          <p:spPr bwMode="auto">
            <a:xfrm>
              <a:off x="2569370" y="3179548"/>
              <a:ext cx="3574585" cy="1165280"/>
            </a:xfrm>
            <a:prstGeom prst="snip2DiagRect">
              <a:avLst/>
            </a:prstGeom>
            <a:noFill/>
            <a:ln>
              <a:solidFill>
                <a:schemeClr val="bg2"/>
              </a:solidFill>
            </a:ln>
          </p:spPr>
          <p:txBody>
            <a:bodyPr rtlCol="0" anchor="ctr"/>
            <a:lstStyle/>
            <a:p>
              <a:pPr marL="342900" indent="-342900" algn="l">
                <a:spcBef>
                  <a:spcPct val="20000"/>
                </a:spcBef>
                <a:buClr>
                  <a:schemeClr val="hlink"/>
                </a:buClr>
                <a:buFont typeface="Wingdings" pitchFamily="2" charset="2"/>
                <a:buNone/>
              </a:pPr>
              <a:endParaRPr kumimoji="1" lang="ja-JP" altLang="en-US" sz="2800" b="1" dirty="0" smtClean="0">
                <a:solidFill>
                  <a:schemeClr val="tx2">
                    <a:lumMod val="50000"/>
                  </a:schemeClr>
                </a:solidFill>
                <a:ea typeface="HGｺﾞｼｯｸE" pitchFamily="49" charset="-128"/>
              </a:endParaRPr>
            </a:p>
          </p:txBody>
        </p:sp>
        <p:sp>
          <p:nvSpPr>
            <p:cNvPr id="43" name="テキスト ボックス 42"/>
            <p:cNvSpPr txBox="1"/>
            <p:nvPr/>
          </p:nvSpPr>
          <p:spPr>
            <a:xfrm>
              <a:off x="2681396" y="3582397"/>
              <a:ext cx="3603907" cy="646331"/>
            </a:xfrm>
            <a:prstGeom prst="rect">
              <a:avLst/>
            </a:prstGeom>
            <a:noFill/>
          </p:spPr>
          <p:txBody>
            <a:bodyPr wrap="square" rtlCol="0">
              <a:spAutoFit/>
            </a:bodyPr>
            <a:lstStyle/>
            <a:p>
              <a:r>
                <a:rPr lang="ja-JP" altLang="en-US" sz="1200" dirty="0">
                  <a:solidFill>
                    <a:srgbClr val="000000"/>
                  </a:solidFill>
                  <a:latin typeface="メイリオ" panose="020B0604030504040204" pitchFamily="50" charset="-128"/>
                  <a:ea typeface="メイリオ" panose="020B0604030504040204" pitchFamily="50" charset="-128"/>
                </a:rPr>
                <a:t>・点字ブロック</a:t>
              </a:r>
              <a:r>
                <a:rPr lang="ja-JP" altLang="en-US" sz="1200" dirty="0" smtClean="0">
                  <a:solidFill>
                    <a:srgbClr val="000000"/>
                  </a:solidFill>
                  <a:latin typeface="メイリオ" panose="020B0604030504040204" pitchFamily="50" charset="-128"/>
                  <a:ea typeface="メイリオ" panose="020B0604030504040204" pitchFamily="50" charset="-128"/>
                </a:rPr>
                <a:t>設置　　・エレベータ改修</a:t>
              </a:r>
              <a:endParaRPr lang="en-US" altLang="ja-JP" sz="1200" dirty="0">
                <a:solidFill>
                  <a:srgbClr val="000000"/>
                </a:solidFill>
                <a:latin typeface="メイリオ" panose="020B0604030504040204" pitchFamily="50" charset="-128"/>
                <a:ea typeface="メイリオ" panose="020B0604030504040204" pitchFamily="50" charset="-128"/>
              </a:endParaRPr>
            </a:p>
            <a:p>
              <a:r>
                <a:rPr kumimoji="1" lang="ja-JP" altLang="en-US" sz="1200" dirty="0" smtClean="0">
                  <a:solidFill>
                    <a:srgbClr val="000000"/>
                  </a:solidFill>
                  <a:latin typeface="メイリオ" panose="020B0604030504040204" pitchFamily="50" charset="-128"/>
                  <a:ea typeface="メイリオ" panose="020B0604030504040204" pitchFamily="50" charset="-128"/>
                </a:rPr>
                <a:t>・多機能トイレ化（オストメイト対応）</a:t>
              </a:r>
              <a:endParaRPr kumimoji="1" lang="en-US" altLang="ja-JP" sz="1200" dirty="0" smtClean="0">
                <a:solidFill>
                  <a:srgbClr val="000000"/>
                </a:solidFill>
                <a:latin typeface="メイリオ" panose="020B0604030504040204" pitchFamily="50" charset="-128"/>
                <a:ea typeface="メイリオ" panose="020B0604030504040204" pitchFamily="50" charset="-128"/>
              </a:endParaRPr>
            </a:p>
            <a:p>
              <a:r>
                <a:rPr lang="ja-JP" altLang="en-US" sz="1200" dirty="0" smtClean="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フローリング化（車いす用</a:t>
              </a:r>
              <a:r>
                <a:rPr lang="ja-JP" altLang="en-US" sz="1200" dirty="0" smtClean="0">
                  <a:solidFill>
                    <a:srgbClr val="000000"/>
                  </a:solidFill>
                  <a:latin typeface="メイリオ" panose="020B0604030504040204" pitchFamily="50" charset="-128"/>
                  <a:ea typeface="メイリオ" panose="020B0604030504040204" pitchFamily="50" charset="-128"/>
                </a:rPr>
                <a:t>）　　　　　など</a:t>
              </a:r>
              <a:endParaRPr lang="en-US" altLang="ja-JP" sz="1200" dirty="0">
                <a:solidFill>
                  <a:srgbClr val="000000"/>
                </a:solidFill>
                <a:latin typeface="メイリオ" panose="020B0604030504040204" pitchFamily="50" charset="-128"/>
                <a:ea typeface="メイリオ" panose="020B0604030504040204" pitchFamily="50" charset="-128"/>
              </a:endParaRPr>
            </a:p>
          </p:txBody>
        </p:sp>
      </p:gr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0628" y="1867379"/>
            <a:ext cx="1663351" cy="2520229"/>
          </a:xfrm>
          <a:prstGeom prst="rect">
            <a:avLst/>
          </a:prstGeom>
        </p:spPr>
      </p:pic>
    </p:spTree>
    <p:extLst>
      <p:ext uri="{BB962C8B-B14F-4D97-AF65-F5344CB8AC3E}">
        <p14:creationId xmlns:p14="http://schemas.microsoft.com/office/powerpoint/2010/main" val="6577099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a:noFill/>
        </a:ln>
      </a:spPr>
      <a:bodyPr/>
      <a:lstStyle>
        <a:defPPr marL="342900" indent="-342900" algn="l">
          <a:spcBef>
            <a:spcPct val="20000"/>
          </a:spcBef>
          <a:buClr>
            <a:schemeClr val="hlink"/>
          </a:buClr>
          <a:buFont typeface="Wingdings" pitchFamily="2" charset="2"/>
          <a:buNone/>
          <a:defRPr sz="2800" b="1" dirty="0" smtClean="0">
            <a:solidFill>
              <a:schemeClr val="tx2">
                <a:lumMod val="50000"/>
              </a:schemeClr>
            </a:solidFill>
            <a:ea typeface="HGｺﾞｼｯｸE" pitchFamily="49" charset="-128"/>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outerShdw dist="89803" dir="2700000" algn="ctr" rotWithShape="0">
            <a:srgbClr val="808080"/>
          </a:outerShdw>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3200" b="0"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18458</TotalTime>
  <Words>1147</Words>
  <Application>Microsoft Office PowerPoint</Application>
  <PresentationFormat>画面に合わせる (4:3)</PresentationFormat>
  <Paragraphs>329</Paragraphs>
  <Slides>6</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6</vt:i4>
      </vt:variant>
    </vt:vector>
  </HeadingPairs>
  <TitlesOfParts>
    <vt:vector size="22" baseType="lpstr">
      <vt:lpstr>HGPｺﾞｼｯｸM</vt:lpstr>
      <vt:lpstr>HGｺﾞｼｯｸE</vt:lpstr>
      <vt:lpstr>HGｺﾞｼｯｸM</vt:lpstr>
      <vt:lpstr>HG丸ｺﾞｼｯｸM-PRO</vt:lpstr>
      <vt:lpstr>ＭＳ Ｐゴシック</vt:lpstr>
      <vt:lpstr>ＭＳ 明朝</vt:lpstr>
      <vt:lpstr>メイリオ</vt:lpstr>
      <vt:lpstr>游ゴシック</vt:lpstr>
      <vt:lpstr>游ゴシック Light</vt:lpstr>
      <vt:lpstr>Arial</vt:lpstr>
      <vt:lpstr>Calibri</vt:lpstr>
      <vt:lpstr>Calibri Light</vt:lpstr>
      <vt:lpstr>Times New Roman</vt:lpstr>
      <vt:lpstr>Wingdings</vt:lpstr>
      <vt:lpstr>Office テーマ</vt:lpstr>
      <vt:lpstr>Clouds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防衛省</dc:creator>
  <cp:lastModifiedBy>防衛省</cp:lastModifiedBy>
  <cp:revision>386</cp:revision>
  <cp:lastPrinted>2018-11-21T11:32:48Z</cp:lastPrinted>
  <dcterms:created xsi:type="dcterms:W3CDTF">2016-11-07T12:23:53Z</dcterms:created>
  <dcterms:modified xsi:type="dcterms:W3CDTF">2018-11-30T05:07:11Z</dcterms:modified>
</cp:coreProperties>
</file>