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51" r:id="rId2"/>
    <p:sldMasterId id="2147483675" r:id="rId3"/>
    <p:sldMasterId id="2147483687" r:id="rId4"/>
    <p:sldMasterId id="2147483699" r:id="rId5"/>
    <p:sldMasterId id="2147483711" r:id="rId6"/>
  </p:sldMasterIdLst>
  <p:notesMasterIdLst>
    <p:notesMasterId r:id="rId12"/>
  </p:notesMasterIdLst>
  <p:handoutMasterIdLst>
    <p:handoutMasterId r:id="rId13"/>
  </p:handoutMasterIdLst>
  <p:sldIdLst>
    <p:sldId id="280" r:id="rId7"/>
    <p:sldId id="282" r:id="rId8"/>
    <p:sldId id="284" r:id="rId9"/>
    <p:sldId id="283" r:id="rId10"/>
    <p:sldId id="268" r:id="rId11"/>
  </p:sldIdLst>
  <p:sldSz cx="9144000" cy="6858000" type="screen4x3"/>
  <p:notesSz cx="6807200" cy="9939338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EA6AB121-3AE8-BA40-ADFA-55F4E57EC156}">
          <p14:sldIdLst>
            <p14:sldId id="280"/>
            <p14:sldId id="282"/>
          </p14:sldIdLst>
        </p14:section>
        <p14:section name="タイトルなしのセクション" id="{7EB64DA4-C828-C34C-9C0D-D29A6E170BC7}">
          <p14:sldIdLst>
            <p14:sldId id="284"/>
            <p14:sldId id="283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6"/>
    <a:srgbClr val="009AB0"/>
    <a:srgbClr val="EF9091"/>
    <a:srgbClr val="F49091"/>
    <a:srgbClr val="00A2D5"/>
    <a:srgbClr val="00A2EC"/>
    <a:srgbClr val="00AAFF"/>
    <a:srgbClr val="00B1E6"/>
    <a:srgbClr val="00AAF5"/>
    <a:srgbClr val="00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41"/>
    <p:restoredTop sz="94668"/>
  </p:normalViewPr>
  <p:slideViewPr>
    <p:cSldViewPr snapToGrid="0" snapToObjects="1">
      <p:cViewPr>
        <p:scale>
          <a:sx n="66" d="100"/>
          <a:sy n="66" d="100"/>
        </p:scale>
        <p:origin x="-118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1890" y="2340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E650E-713A-234D-83A9-07FA6021C88B}" type="datetimeFigureOut">
              <a:rPr kumimoji="1" lang="ja-JP" altLang="en-US" smtClean="0"/>
              <a:t>2018/11/19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79E2F-2CC5-E54D-8B25-0B241A7C38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9243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5F0A3-925C-4C8E-954F-F47AC161D502}" type="datetimeFigureOut">
              <a:rPr kumimoji="1" lang="ja-JP" altLang="en-US" smtClean="0"/>
              <a:t>2018/11/19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111F7-426D-4B98-97A2-29E57356D7B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05905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111F7-426D-4B98-97A2-29E57356D7B9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987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111F7-426D-4B98-97A2-29E57356D7B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17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111F7-426D-4B98-97A2-29E57356D7B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51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111F7-426D-4B98-97A2-29E57356D7B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2514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8382000" y="6473825"/>
            <a:ext cx="762000" cy="365125"/>
          </a:xfr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833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222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756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420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9886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59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80157-D6F5-D34F-9024-25BB2920C84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984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07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879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3076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171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8295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68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562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26582175.jpg"/>
          <p:cNvPicPr>
            <a:picLocks noChangeAspect="1"/>
          </p:cNvPicPr>
          <p:nvPr userDrawn="1"/>
        </p:nvPicPr>
        <p:blipFill>
          <a:blip r:embed="rId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8" y="0"/>
            <a:ext cx="8575402" cy="68580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3811" cy="6858000"/>
          </a:xfrm>
          <a:prstGeom prst="rect">
            <a:avLst/>
          </a:prstGeom>
        </p:spPr>
      </p:pic>
      <p:pic>
        <p:nvPicPr>
          <p:cNvPr id="2" name="図 1" descr="地球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30" y="379040"/>
            <a:ext cx="7276354" cy="7329466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80157-D6F5-D34F-9024-25BB2920C84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623" y="244544"/>
            <a:ext cx="1164336" cy="7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29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メイリオ"/>
          <a:ea typeface="メイリオ"/>
          <a:cs typeface="メイリオ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メイリオ"/>
          <a:ea typeface="メイリオ"/>
          <a:cs typeface="メイリオ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メイリオ"/>
          <a:ea typeface="メイリオ"/>
          <a:cs typeface="メイリオ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メイリオ"/>
          <a:ea typeface="メイリオ"/>
          <a:cs typeface="メイリオ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メイリオ"/>
          <a:ea typeface="メイリオ"/>
          <a:cs typeface="メイリオ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92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6365490"/>
            <a:ext cx="9144000" cy="49251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pic>
        <p:nvPicPr>
          <p:cNvPr id="8" name="図 7" descr="地球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530" y="379040"/>
            <a:ext cx="7276354" cy="732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5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92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6365490"/>
            <a:ext cx="9144000" cy="49251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5" y="3657266"/>
            <a:ext cx="3639312" cy="297789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68" y="532697"/>
            <a:ext cx="6869540" cy="39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9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92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6365490"/>
            <a:ext cx="9144000" cy="49251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53" y="3387191"/>
            <a:ext cx="4126196" cy="333724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57" y="511017"/>
            <a:ext cx="5891762" cy="335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3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92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6365490"/>
            <a:ext cx="9144000" cy="49251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43" y="790112"/>
            <a:ext cx="5963890" cy="302382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53" y="3454285"/>
            <a:ext cx="4045907" cy="31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0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92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6365490"/>
            <a:ext cx="9144000" cy="492510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E01D-BA75-4CA5-A6C0-A2ED9AF2F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2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5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メイリオ" panose="020B0604030504040204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文字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31" y="1885518"/>
            <a:ext cx="3907536" cy="1999488"/>
          </a:xfrm>
          <a:prstGeom prst="rect">
            <a:avLst/>
          </a:prstGeom>
        </p:spPr>
      </p:pic>
      <p:cxnSp>
        <p:nvCxnSpPr>
          <p:cNvPr id="4" name="直線コネクタ 3"/>
          <p:cNvCxnSpPr/>
          <p:nvPr/>
        </p:nvCxnSpPr>
        <p:spPr>
          <a:xfrm>
            <a:off x="4781231" y="4104859"/>
            <a:ext cx="3907536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4781231" y="4799043"/>
            <a:ext cx="3907536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4933950" y="4127844"/>
            <a:ext cx="357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b="1" dirty="0">
                <a:latin typeface="ＭＳ Ｐ明朝"/>
                <a:ea typeface="ＭＳ Ｐ明朝"/>
                <a:cs typeface="ＭＳ Ｐ明朝"/>
              </a:rPr>
              <a:t>国</a:t>
            </a:r>
            <a:r>
              <a:rPr lang="ja-JP" altLang="en-US" b="1" dirty="0" smtClean="0">
                <a:latin typeface="ＭＳ Ｐ明朝"/>
                <a:ea typeface="ＭＳ Ｐ明朝"/>
                <a:cs typeface="ＭＳ Ｐ明朝"/>
              </a:rPr>
              <a:t>の行政機関への就職を希望する障害者に対する業務説明会</a:t>
            </a:r>
            <a:endParaRPr kumimoji="1" lang="ja-JP" altLang="en-US" b="1" dirty="0">
              <a:latin typeface="ＭＳ Ｐ明朝"/>
              <a:ea typeface="ＭＳ Ｐ明朝"/>
              <a:cs typeface="ＭＳ Ｐ明朝"/>
            </a:endParaRPr>
          </a:p>
        </p:txBody>
      </p:sp>
    </p:spTree>
    <p:extLst>
      <p:ext uri="{BB962C8B-B14F-4D97-AF65-F5344CB8AC3E}">
        <p14:creationId xmlns:p14="http://schemas.microsoft.com/office/powerpoint/2010/main" val="9451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p05-06_04_本庁.jpg"/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06" y="2378162"/>
            <a:ext cx="4871770" cy="3653828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4875" y="1260423"/>
            <a:ext cx="866800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300" b="1" dirty="0"/>
              <a:t>私たちが守りたいのは安心・安全な社会、見据えたいのは未来です。</a:t>
            </a:r>
            <a:endParaRPr kumimoji="1" lang="ja-JP" altLang="en-US" sz="23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5325" y="1830945"/>
            <a:ext cx="76636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公安調査庁は、高度な情報収集能力と的確な分析力で</a:t>
            </a:r>
            <a:r>
              <a:rPr lang="ja-JP" altLang="en-US" sz="2000" b="1" dirty="0" smtClean="0"/>
              <a:t>、</a:t>
            </a:r>
            <a:endParaRPr lang="en-US" altLang="ja-JP" sz="2000" b="1" dirty="0" smtClean="0"/>
          </a:p>
          <a:p>
            <a:r>
              <a:rPr lang="ja-JP" altLang="en-US" sz="2000" b="1" dirty="0" smtClean="0">
                <a:solidFill>
                  <a:srgbClr val="FF0000"/>
                </a:solidFill>
              </a:rPr>
              <a:t>団体規制</a:t>
            </a:r>
            <a:r>
              <a:rPr lang="ja-JP" altLang="en-US" sz="2000" b="1" dirty="0" smtClean="0"/>
              <a:t>と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情報貢献</a:t>
            </a:r>
            <a:r>
              <a:rPr lang="ja-JP" altLang="en-US" sz="2000" b="1" dirty="0" smtClean="0"/>
              <a:t>の両面から、平和</a:t>
            </a:r>
            <a:r>
              <a:rPr lang="ja-JP" altLang="en-US" sz="2000" b="1" dirty="0"/>
              <a:t>で安全な未来を支えています。</a:t>
            </a:r>
            <a:endParaRPr kumimoji="1" lang="ja-JP" altLang="en-US" sz="20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0080" y="3316923"/>
            <a:ext cx="5422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破壊的団体等の調査</a:t>
            </a:r>
            <a:endParaRPr lang="en-US" altLang="ja-JP" sz="2000" dirty="0" smtClean="0"/>
          </a:p>
          <a:p>
            <a:endParaRPr kumimoji="1" lang="en-US" altLang="ja-JP" sz="800" dirty="0" smtClean="0"/>
          </a:p>
          <a:p>
            <a:r>
              <a:rPr kumimoji="1" lang="en-US" altLang="ja-JP" sz="1600" dirty="0" smtClean="0"/>
              <a:t>⇒</a:t>
            </a:r>
            <a:r>
              <a:rPr kumimoji="1" lang="ja-JP" altLang="en-US" sz="1600" dirty="0" smtClean="0"/>
              <a:t>公安審査委員会に団体の活動制限などの規制措置を請求</a:t>
            </a:r>
            <a:endParaRPr kumimoji="1" lang="en-US" altLang="ja-JP" sz="1600" dirty="0" smtClean="0"/>
          </a:p>
          <a:p>
            <a:r>
              <a:rPr lang="en-US" altLang="ja-JP" sz="1600" dirty="0" smtClean="0"/>
              <a:t>⇒</a:t>
            </a:r>
            <a:r>
              <a:rPr lang="ja-JP" altLang="en-US" sz="1600" dirty="0" smtClean="0"/>
              <a:t>立入検査などの規制措置を実施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02170" y="2693756"/>
            <a:ext cx="210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pc="600" dirty="0" smtClean="0">
                <a:solidFill>
                  <a:srgbClr val="FF0000"/>
                </a:solidFill>
              </a:rPr>
              <a:t>団体規制</a:t>
            </a:r>
            <a:endParaRPr kumimoji="1" lang="ja-JP" altLang="en-US" sz="2800" b="1" spc="6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0079" y="5010194"/>
            <a:ext cx="5760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調査を通じて収集した国内外の情報や資料</a:t>
            </a:r>
            <a:endParaRPr lang="en-US" altLang="ja-JP" sz="2000" dirty="0" smtClean="0"/>
          </a:p>
          <a:p>
            <a:endParaRPr kumimoji="1" lang="en-US" altLang="ja-JP" sz="800" dirty="0" smtClean="0"/>
          </a:p>
          <a:p>
            <a:r>
              <a:rPr kumimoji="1" lang="en-US" altLang="ja-JP" sz="1600" dirty="0" smtClean="0"/>
              <a:t>⇒</a:t>
            </a:r>
            <a:r>
              <a:rPr kumimoji="1" lang="ja-JP" altLang="en-US" sz="1600" dirty="0" smtClean="0"/>
              <a:t>内閣の情報機能の強化、危機管理、政府の重要施策の推進に</a:t>
            </a:r>
            <a:endParaRPr kumimoji="1" lang="en-US" altLang="ja-JP" sz="1600" dirty="0" smtClean="0"/>
          </a:p>
          <a:p>
            <a:r>
              <a:rPr lang="ja-JP" altLang="en-US" sz="1600" dirty="0"/>
              <a:t>　</a:t>
            </a:r>
            <a:r>
              <a:rPr lang="en-US" altLang="ja-JP" sz="1600" dirty="0" smtClean="0"/>
              <a:t> </a:t>
            </a:r>
            <a:r>
              <a:rPr kumimoji="1" lang="ja-JP" altLang="en-US" sz="1600" dirty="0" smtClean="0"/>
              <a:t>貢献するため、</a:t>
            </a:r>
            <a:r>
              <a:rPr lang="ja-JP" altLang="en-US" sz="1600" dirty="0" smtClean="0"/>
              <a:t>必要に応じて関係機関に提供</a:t>
            </a:r>
            <a:endParaRPr kumimoji="1" lang="ja-JP" altLang="en-US" sz="16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402170" y="4394165"/>
            <a:ext cx="210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spc="600" dirty="0" smtClean="0">
                <a:solidFill>
                  <a:srgbClr val="FF0000"/>
                </a:solidFill>
              </a:rPr>
              <a:t>情報貢献</a:t>
            </a:r>
            <a:endParaRPr kumimoji="1" lang="ja-JP" altLang="en-US" sz="2800" b="1" spc="600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598705" y="203762"/>
            <a:ext cx="3308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公安調査庁とは</a:t>
            </a:r>
            <a:endParaRPr kumimoji="1" lang="ja-JP" altLang="en-US" sz="3600" dirty="0"/>
          </a:p>
        </p:txBody>
      </p:sp>
      <p:pic>
        <p:nvPicPr>
          <p:cNvPr id="5" name="図 4" descr="公安パーツ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5" y="2858548"/>
            <a:ext cx="6101196" cy="200902"/>
          </a:xfrm>
          <a:prstGeom prst="rect">
            <a:avLst/>
          </a:prstGeom>
        </p:spPr>
      </p:pic>
      <p:pic>
        <p:nvPicPr>
          <p:cNvPr id="21" name="図 20" descr="公安パーツ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25" y="4581128"/>
            <a:ext cx="6101196" cy="20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7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図 55" descr="p07-08_p_9512788 のコピー.jpg"/>
          <p:cNvPicPr>
            <a:picLocks noChangeAspect="1"/>
          </p:cNvPicPr>
          <p:nvPr/>
        </p:nvPicPr>
        <p:blipFill>
          <a:blip r:embed="rId3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706" y="3998400"/>
            <a:ext cx="5414779" cy="2133790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598705" y="203762"/>
            <a:ext cx="6045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公安</a:t>
            </a:r>
            <a:r>
              <a:rPr lang="ja-JP" altLang="en-US" sz="3600" dirty="0" smtClean="0"/>
              <a:t>調査庁における業務</a:t>
            </a:r>
            <a:r>
              <a:rPr lang="ja-JP" altLang="en-US" sz="3600" dirty="0" smtClean="0"/>
              <a:t>内容</a:t>
            </a:r>
            <a:endParaRPr kumimoji="1" lang="ja-JP" altLang="en-US" sz="36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427397" y="2803905"/>
            <a:ext cx="8254397" cy="490864"/>
            <a:chOff x="209687" y="2774877"/>
            <a:chExt cx="8254397" cy="490864"/>
          </a:xfrm>
        </p:grpSpPr>
        <p:pic>
          <p:nvPicPr>
            <p:cNvPr id="68" name="図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687" y="2786453"/>
              <a:ext cx="8254397" cy="479288"/>
            </a:xfrm>
            <a:prstGeom prst="rect">
              <a:avLst/>
            </a:prstGeom>
          </p:spPr>
        </p:pic>
        <p:sp>
          <p:nvSpPr>
            <p:cNvPr id="45" name="テキスト ボックス 44"/>
            <p:cNvSpPr txBox="1"/>
            <p:nvPr/>
          </p:nvSpPr>
          <p:spPr>
            <a:xfrm>
              <a:off x="782776" y="2774877"/>
              <a:ext cx="64331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solidFill>
                    <a:srgbClr val="00B0F0"/>
                  </a:solidFill>
                </a:rPr>
                <a:t>観察処分</a:t>
              </a:r>
              <a:r>
                <a:rPr lang="ja-JP" altLang="en-US" sz="2400" b="1" dirty="0" smtClean="0">
                  <a:solidFill>
                    <a:srgbClr val="00B0F0"/>
                  </a:solidFill>
                </a:rPr>
                <a:t>に関する業務，団体規制に関する業務</a:t>
              </a:r>
              <a:endParaRPr kumimoji="1" lang="ja-JP" altLang="en-US" sz="24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427397" y="3726362"/>
            <a:ext cx="8254397" cy="493928"/>
            <a:chOff x="209687" y="3536735"/>
            <a:chExt cx="8254397" cy="493928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687" y="3551375"/>
              <a:ext cx="8254397" cy="479288"/>
            </a:xfrm>
            <a:prstGeom prst="rect">
              <a:avLst/>
            </a:prstGeom>
          </p:spPr>
        </p:pic>
        <p:sp>
          <p:nvSpPr>
            <p:cNvPr id="53" name="テキスト ボックス 52"/>
            <p:cNvSpPr txBox="1"/>
            <p:nvPr/>
          </p:nvSpPr>
          <p:spPr>
            <a:xfrm>
              <a:off x="782776" y="3536735"/>
              <a:ext cx="6782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solidFill>
                    <a:srgbClr val="00B0F0"/>
                  </a:solidFill>
                </a:rPr>
                <a:t>庶務関係</a:t>
              </a:r>
              <a:r>
                <a:rPr lang="ja-JP" altLang="en-US" sz="2400" b="1" dirty="0" smtClean="0">
                  <a:solidFill>
                    <a:srgbClr val="00B0F0"/>
                  </a:solidFill>
                </a:rPr>
                <a:t>業務，資料作成業務，書類整理等軽作業</a:t>
              </a:r>
              <a:endParaRPr lang="ja-JP" altLang="en-US" sz="24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427397" y="4651883"/>
            <a:ext cx="8254397" cy="493997"/>
            <a:chOff x="209687" y="4571298"/>
            <a:chExt cx="8254397" cy="493997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687" y="4586007"/>
              <a:ext cx="8254397" cy="479288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782776" y="4571298"/>
              <a:ext cx="1731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solidFill>
                    <a:srgbClr val="00B0F0"/>
                  </a:solidFill>
                </a:rPr>
                <a:t>司書</a:t>
              </a:r>
              <a:r>
                <a:rPr lang="ja-JP" altLang="en-US" sz="2400" b="1" dirty="0" smtClean="0">
                  <a:solidFill>
                    <a:srgbClr val="00B0F0"/>
                  </a:solidFill>
                </a:rPr>
                <a:t>業務等</a:t>
              </a:r>
              <a:endParaRPr lang="ja-JP" altLang="en-US" sz="2400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427397" y="5577472"/>
            <a:ext cx="8254397" cy="479288"/>
            <a:chOff x="209687" y="5548444"/>
            <a:chExt cx="8254397" cy="479288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687" y="5548444"/>
              <a:ext cx="8254397" cy="479288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782776" y="5566067"/>
              <a:ext cx="4616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>
                  <a:solidFill>
                    <a:srgbClr val="00B0F0"/>
                  </a:solidFill>
                </a:rPr>
                <a:t>給与業務，会計業務，共済業務等</a:t>
              </a:r>
              <a:endParaRPr lang="ja-JP" altLang="en-US" sz="24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849087" y="1461262"/>
            <a:ext cx="74458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 smtClean="0">
                <a:solidFill>
                  <a:srgbClr val="FF0000"/>
                </a:solidFill>
              </a:rPr>
              <a:t>障害</a:t>
            </a:r>
            <a:r>
              <a:rPr kumimoji="1" lang="ja-JP" altLang="en-US" sz="2600" b="1" dirty="0" smtClean="0">
                <a:solidFill>
                  <a:srgbClr val="FF0000"/>
                </a:solidFill>
              </a:rPr>
              <a:t>の程度・特性</a:t>
            </a:r>
            <a:r>
              <a:rPr kumimoji="1" lang="ja-JP" altLang="en-US" sz="2600" b="1" dirty="0" smtClean="0">
                <a:solidFill>
                  <a:srgbClr val="FF0000"/>
                </a:solidFill>
              </a:rPr>
              <a:t>に</a:t>
            </a:r>
            <a:r>
              <a:rPr kumimoji="1" lang="ja-JP" altLang="en-US" sz="2600" b="1" dirty="0" smtClean="0">
                <a:solidFill>
                  <a:srgbClr val="FF0000"/>
                </a:solidFill>
              </a:rPr>
              <a:t>応じ，以下のいずれかの業務に従事していただきます。</a:t>
            </a:r>
            <a:endParaRPr kumimoji="1" lang="en-US" altLang="ja-JP" sz="26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598705" y="203762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/>
              <a:t>公安調査庁の採用予定</a:t>
            </a:r>
            <a:endParaRPr kumimoji="1" lang="ja-JP" altLang="en-US" sz="3600" dirty="0"/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995483"/>
              </p:ext>
            </p:extLst>
          </p:nvPr>
        </p:nvGraphicFramePr>
        <p:xfrm>
          <a:off x="72571" y="1500142"/>
          <a:ext cx="8998857" cy="365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086"/>
                <a:gridCol w="5486400"/>
                <a:gridCol w="885371"/>
              </a:tblGrid>
              <a:tr h="45837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採用機関名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勤務地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採用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en-US" dirty="0" smtClean="0"/>
                        <a:t>予定数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9111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公安調査庁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kumimoji="1" lang="ja-JP" altLang="en-US" sz="2400" dirty="0" smtClean="0"/>
                        <a:t>公安調査庁（東京都千代田区）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５人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9111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公安</a:t>
                      </a:r>
                      <a:r>
                        <a:rPr kumimoji="1" lang="ja-JP" altLang="en-US" sz="2400" dirty="0" smtClean="0"/>
                        <a:t>調査庁研修所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kumimoji="1" lang="ja-JP" altLang="en-US" sz="2400" dirty="0" smtClean="0"/>
                        <a:t>公安調査庁研修所（東京都昭島市）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１人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9111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関東公安</a:t>
                      </a:r>
                      <a:r>
                        <a:rPr kumimoji="1" lang="ja-JP" altLang="en-US" sz="2400" dirty="0" smtClean="0"/>
                        <a:t>調査局</a:t>
                      </a:r>
                      <a:endParaRPr kumimoji="1" lang="en-US" altLang="ja-JP" sz="2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kumimoji="1" lang="ja-JP" altLang="en-US" sz="2400" dirty="0" smtClean="0"/>
                        <a:t>関東公安調査局（東京都千代田区）</a:t>
                      </a:r>
                      <a:endParaRPr kumimoji="1" lang="en-US" altLang="ja-JP" sz="2400" dirty="0" smtClean="0"/>
                    </a:p>
                    <a:p>
                      <a:pPr marL="342900" indent="-342900">
                        <a:buFont typeface="Arial" pitchFamily="34" charset="0"/>
                        <a:buChar char="•"/>
                      </a:pPr>
                      <a:r>
                        <a:rPr kumimoji="1" lang="ja-JP" altLang="en-US" sz="2400" dirty="0" smtClean="0"/>
                        <a:t>管内公安調査事務所（埼玉県，千葉県，神奈川県，新潟県，長野県）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６人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1190305" y="5239638"/>
            <a:ext cx="67633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kumimoji="1" lang="ja-JP" altLang="en-US" sz="2600" b="1" dirty="0" smtClean="0"/>
              <a:t>全国</a:t>
            </a:r>
            <a:r>
              <a:rPr kumimoji="1" lang="ja-JP" altLang="en-US" sz="2600" b="1" dirty="0" smtClean="0"/>
              <a:t>で合計２５人の採用を予定しています</a:t>
            </a:r>
            <a:r>
              <a:rPr kumimoji="1" lang="ja-JP" altLang="en-US" sz="2600" b="1" dirty="0" smtClean="0"/>
              <a:t>。</a:t>
            </a:r>
            <a:endParaRPr kumimoji="1" lang="en-US" altLang="ja-JP" sz="2600" b="1" dirty="0" smtClean="0"/>
          </a:p>
          <a:p>
            <a:pPr marL="457200" indent="-457200">
              <a:buFont typeface="Wingdings" pitchFamily="2" charset="2"/>
              <a:buChar char="Ø"/>
            </a:pPr>
            <a:r>
              <a:rPr lang="ja-JP" altLang="en-US" sz="2600" b="1" dirty="0" smtClean="0"/>
              <a:t>全て常勤職員として採用します。</a:t>
            </a:r>
            <a:endParaRPr kumimoji="1" lang="en-US" altLang="ja-JP" sz="2600" b="1" dirty="0" smtClean="0"/>
          </a:p>
        </p:txBody>
      </p:sp>
    </p:spTree>
    <p:extLst>
      <p:ext uri="{BB962C8B-B14F-4D97-AF65-F5344CB8AC3E}">
        <p14:creationId xmlns:p14="http://schemas.microsoft.com/office/powerpoint/2010/main" val="23560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kouan_tit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61" y="1168918"/>
            <a:ext cx="5218270" cy="5187432"/>
          </a:xfrm>
          <a:prstGeom prst="rect">
            <a:avLst/>
          </a:prstGeom>
        </p:spPr>
      </p:pic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8E01D-BA75-4CA5-A6C0-A2ED9AF2F43E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43433" y="5715674"/>
            <a:ext cx="372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本日は、ありがとうございました。</a:t>
            </a:r>
            <a:endParaRPr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42248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278</Words>
  <Application>Microsoft Office PowerPoint</Application>
  <PresentationFormat>画面に合わせる (4:3)</PresentationFormat>
  <Paragraphs>47</Paragraphs>
  <Slides>5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6</vt:i4>
      </vt:variant>
      <vt:variant>
        <vt:lpstr>スライド タイトル</vt:lpstr>
      </vt:variant>
      <vt:variant>
        <vt:i4>5</vt:i4>
      </vt:variant>
    </vt:vector>
  </HeadingPairs>
  <TitlesOfParts>
    <vt:vector size="11" baseType="lpstr">
      <vt:lpstr>ホワイト</vt:lpstr>
      <vt:lpstr>デザインの設定</vt:lpstr>
      <vt:lpstr>2_デザインの設定</vt:lpstr>
      <vt:lpstr>3_デザインの設定</vt:lpstr>
      <vt:lpstr>4_デザインの設定</vt:lpstr>
      <vt:lpstr>5_デザインの設定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株式会社ユービコーポレーション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島田 謙司</dc:creator>
  <cp:lastModifiedBy>maintenance</cp:lastModifiedBy>
  <cp:revision>149</cp:revision>
  <cp:lastPrinted>2018-11-19T09:33:47Z</cp:lastPrinted>
  <dcterms:created xsi:type="dcterms:W3CDTF">2017-01-19T06:11:34Z</dcterms:created>
  <dcterms:modified xsi:type="dcterms:W3CDTF">2018-11-19T09:35:05Z</dcterms:modified>
</cp:coreProperties>
</file>