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5863" r:id="rId2"/>
    <p:sldMasterId id="2147485794" r:id="rId3"/>
    <p:sldMasterId id="2147485845" r:id="rId4"/>
    <p:sldMasterId id="2147485878" r:id="rId5"/>
  </p:sldMasterIdLst>
  <p:notesMasterIdLst>
    <p:notesMasterId r:id="rId11"/>
  </p:notesMasterIdLst>
  <p:handoutMasterIdLst>
    <p:handoutMasterId r:id="rId12"/>
  </p:handoutMasterIdLst>
  <p:sldIdLst>
    <p:sldId id="1237" r:id="rId6"/>
    <p:sldId id="1236" r:id="rId7"/>
    <p:sldId id="1162" r:id="rId8"/>
    <p:sldId id="1238" r:id="rId9"/>
    <p:sldId id="1212" r:id="rId10"/>
  </p:sldIdLst>
  <p:sldSz cx="9906000" cy="6858000" type="A4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CCFFCC"/>
    <a:srgbClr val="008000"/>
    <a:srgbClr val="FF3300"/>
    <a:srgbClr val="0000FF"/>
    <a:srgbClr val="FF9900"/>
    <a:srgbClr val="663300"/>
    <a:srgbClr val="FFFFCC"/>
    <a:srgbClr val="FF99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73" autoAdjust="0"/>
    <p:restoredTop sz="76850" autoAdjust="0"/>
  </p:normalViewPr>
  <p:slideViewPr>
    <p:cSldViewPr>
      <p:cViewPr varScale="1">
        <p:scale>
          <a:sx n="53" d="100"/>
          <a:sy n="53" d="100"/>
        </p:scale>
        <p:origin x="1860" y="78"/>
      </p:cViewPr>
      <p:guideLst>
        <p:guide orient="horz" pos="2160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7034" cy="496253"/>
          </a:xfrm>
          <a:prstGeom prst="rect">
            <a:avLst/>
          </a:prstGeom>
        </p:spPr>
        <p:txBody>
          <a:bodyPr vert="horz" lIns="92067" tIns="46036" rIns="92067" bIns="4603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49064" y="0"/>
            <a:ext cx="2947034" cy="496253"/>
          </a:xfrm>
          <a:prstGeom prst="rect">
            <a:avLst/>
          </a:prstGeom>
        </p:spPr>
        <p:txBody>
          <a:bodyPr vert="horz" lIns="92067" tIns="46036" rIns="92067" bIns="4603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496F7C6-FDC7-4427-AD37-5C8A9372DBE0}" type="datetimeFigureOut">
              <a:rPr lang="ja-JP" altLang="en-US"/>
              <a:pPr>
                <a:defRPr/>
              </a:pPr>
              <a:t>2018/11/20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6" y="9428808"/>
            <a:ext cx="2947034" cy="496252"/>
          </a:xfrm>
          <a:prstGeom prst="rect">
            <a:avLst/>
          </a:prstGeom>
        </p:spPr>
        <p:txBody>
          <a:bodyPr vert="horz" lIns="92067" tIns="46036" rIns="92067" bIns="4603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49064" y="9428808"/>
            <a:ext cx="2947034" cy="496252"/>
          </a:xfrm>
          <a:prstGeom prst="rect">
            <a:avLst/>
          </a:prstGeom>
        </p:spPr>
        <p:txBody>
          <a:bodyPr vert="horz" lIns="92067" tIns="46036" rIns="92067" bIns="4603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4C2DB8E-3C5E-4A2D-A923-879BB3134EA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88008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7034" cy="496253"/>
          </a:xfrm>
          <a:prstGeom prst="rect">
            <a:avLst/>
          </a:prstGeom>
        </p:spPr>
        <p:txBody>
          <a:bodyPr vert="horz" lIns="92067" tIns="46036" rIns="92067" bIns="4603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650" y="0"/>
            <a:ext cx="2945448" cy="496253"/>
          </a:xfrm>
          <a:prstGeom prst="rect">
            <a:avLst/>
          </a:prstGeom>
        </p:spPr>
        <p:txBody>
          <a:bodyPr vert="horz" lIns="92067" tIns="46036" rIns="92067" bIns="4603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66725F1-6B04-46FA-A0BC-3746E07F945E}" type="datetimeFigureOut">
              <a:rPr lang="ja-JP" altLang="en-US"/>
              <a:pPr>
                <a:defRPr/>
              </a:pPr>
              <a:t>2018/11/20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2950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67" tIns="46036" rIns="92067" bIns="46036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8500" y="4715192"/>
            <a:ext cx="5440676" cy="4466274"/>
          </a:xfrm>
          <a:prstGeom prst="rect">
            <a:avLst/>
          </a:prstGeom>
        </p:spPr>
        <p:txBody>
          <a:bodyPr vert="horz" lIns="92067" tIns="46036" rIns="92067" bIns="46036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6" y="9428808"/>
            <a:ext cx="2947034" cy="496252"/>
          </a:xfrm>
          <a:prstGeom prst="rect">
            <a:avLst/>
          </a:prstGeom>
        </p:spPr>
        <p:txBody>
          <a:bodyPr vert="horz" lIns="92067" tIns="46036" rIns="92067" bIns="4603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650" y="9428808"/>
            <a:ext cx="2945448" cy="496252"/>
          </a:xfrm>
          <a:prstGeom prst="rect">
            <a:avLst/>
          </a:prstGeom>
        </p:spPr>
        <p:txBody>
          <a:bodyPr vert="horz" lIns="92067" tIns="46036" rIns="92067" bIns="4603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29C2BA1-824F-4AD5-BC81-F886AC31A17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39509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6769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888598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354577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036190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9873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63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B69BC-F910-4467-88F4-C263556453F0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2D274-CBD9-4ABD-80E2-5B2E17C06E7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280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ADE34-9CE8-46A3-9D84-73971A9B1134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2B9C1-C094-4B0C-AF15-E417B20F3FF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793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4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4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86812-9171-4AEF-997D-B87A3E639B07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401EE-08CF-4247-A2B9-1FA34FE11B0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5910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966C8E-93AF-42E6-A2F0-4FC90C4FB9EC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0293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9537-AE7E-4B2D-8CE5-F2932CA1E931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2991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9F1-6394-4C6D-8C48-DC4E54418D11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6681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A53A-4FA1-43DD-B9B8-E64A5A66BF02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6540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D8EB-3551-47C7-9C1A-7B4A55D7C384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5736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F005-6EE8-4C7D-B34B-A273D8B86EC3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3062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5C3E-432B-4301-8862-13943CED1741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3892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08D9-6159-47B5-884D-7DE31492EB65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5515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3593A-6DC3-42AE-872D-C913DF21C2A0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6079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97DB-CCFA-4492-AD40-6433820F510B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8193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5FFB-6185-4E36-8668-BCE561A62166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15818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AE48-9545-4945-9BBB-5D14A332A9CB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013871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AA96-BF88-4D4F-9B4B-FCB1C1E53D0D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06976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2080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6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938F-1108-40E8-9135-11F2662267C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0" y="41"/>
            <a:ext cx="1208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prstClr val="black"/>
                </a:solidFill>
                <a:latin typeface="Calibri"/>
                <a:ea typeface="ＭＳ Ｐゴシック"/>
              </a:rPr>
              <a:t>機密性○情報</a:t>
            </a:r>
            <a:endParaRPr lang="ja-JP" altLang="en-US" sz="1200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9087501" y="41"/>
            <a:ext cx="818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prstClr val="black"/>
                </a:solidFill>
                <a:latin typeface="Calibri"/>
                <a:ea typeface="ＭＳ Ｐゴシック"/>
              </a:rPr>
              <a:t>○○限り</a:t>
            </a:r>
            <a:endParaRPr lang="ja-JP" altLang="en-US" sz="1200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468731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BE99C-EBA5-4B94-B92D-DB20E4CDD5D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304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855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D117-0B92-4EBF-B600-663D54E143E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4931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4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FEE7-A929-47EF-B0E7-C82FCBD2B28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8250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3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3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236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236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CFF2-6013-4D69-BC2A-F8755E719BC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266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71B8-B768-4BF4-85D3-BE75EC9306A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53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38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3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E894A-9CD2-42E3-8DF9-4BE760926CD6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95F66-D013-495C-AC11-576E0B7891C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05453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725C-F18C-4E97-A69F-5F84A2245D9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589943" y="6492923"/>
            <a:ext cx="2311400" cy="365125"/>
          </a:xfrm>
        </p:spPr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371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6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9" y="273090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62" y="1435104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F1AF-14E6-45D5-BE5A-F5E59F6D0A9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135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76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7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dirty="0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7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872B-65DC-41E1-9810-E2AF3807F43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8598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C147-0BAA-4473-97EA-2713343AB54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9170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76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38" y="274676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814-BEBE-4A94-8EB6-00DFE0BF1F6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7763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3617-4BA5-4DA8-A623-77E67CFF23C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27127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554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fld id="{5E20AD9D-94DC-4487-9F95-D693D40D0A24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EB912-9999-4562-BC51-5359E3D33D3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508880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fld id="{7D62D877-4D83-4D6E-8076-4998F36A3CC5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7D1E1-C234-4815-BAB9-E6F9E0ED83F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60853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7029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78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3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07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7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43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fld id="{04CDE3CF-10CD-4F39-9700-0DEA4014DB8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F87F5-34BC-4257-9B66-D8769708F7C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68437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2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14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fld id="{5AA50860-ED6E-46C5-9BAD-A6A8DC85A763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C7744-5276-408C-B8ED-A0AA17FC3EC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218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1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1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A2510-441F-4FB4-A4CF-AF669891A250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D8B80-3243-414A-94B9-5698439D9CF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09954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38" y="1535113"/>
            <a:ext cx="43767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87" indent="0">
              <a:buNone/>
              <a:defRPr sz="2000" b="1"/>
            </a:lvl2pPr>
            <a:lvl3pPr marL="913575" indent="0">
              <a:buNone/>
              <a:defRPr sz="1800" b="1"/>
            </a:lvl3pPr>
            <a:lvl4pPr marL="1370365" indent="0">
              <a:buNone/>
              <a:defRPr sz="1600" b="1"/>
            </a:lvl4pPr>
            <a:lvl5pPr marL="1827152" indent="0">
              <a:buNone/>
              <a:defRPr sz="1600" b="1"/>
            </a:lvl5pPr>
            <a:lvl6pPr marL="2283940" indent="0">
              <a:buNone/>
              <a:defRPr sz="1600" b="1"/>
            </a:lvl6pPr>
            <a:lvl7pPr marL="2740728" indent="0">
              <a:buNone/>
              <a:defRPr sz="1600" b="1"/>
            </a:lvl7pPr>
            <a:lvl8pPr marL="3197515" indent="0">
              <a:buNone/>
              <a:defRPr sz="1600" b="1"/>
            </a:lvl8pPr>
            <a:lvl9pPr marL="365430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38" y="2174875"/>
            <a:ext cx="43767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1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87" indent="0">
              <a:buNone/>
              <a:defRPr sz="2000" b="1"/>
            </a:lvl2pPr>
            <a:lvl3pPr marL="913575" indent="0">
              <a:buNone/>
              <a:defRPr sz="1800" b="1"/>
            </a:lvl3pPr>
            <a:lvl4pPr marL="1370365" indent="0">
              <a:buNone/>
              <a:defRPr sz="1600" b="1"/>
            </a:lvl4pPr>
            <a:lvl5pPr marL="1827152" indent="0">
              <a:buNone/>
              <a:defRPr sz="1600" b="1"/>
            </a:lvl5pPr>
            <a:lvl6pPr marL="2283940" indent="0">
              <a:buNone/>
              <a:defRPr sz="1600" b="1"/>
            </a:lvl6pPr>
            <a:lvl7pPr marL="2740728" indent="0">
              <a:buNone/>
              <a:defRPr sz="1600" b="1"/>
            </a:lvl7pPr>
            <a:lvl8pPr marL="3197515" indent="0">
              <a:buNone/>
              <a:defRPr sz="1600" b="1"/>
            </a:lvl8pPr>
            <a:lvl9pPr marL="365430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1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fld id="{5FC9EB9C-95CB-4EFB-BFD3-77A5199DC768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E0873-A4D3-4B73-AEC6-582F475BDD5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79555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fld id="{DE1C5D1E-1F3E-48C5-8417-28376A41BFEA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EAF06-A8F5-4954-8647-42282AAA7E3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90737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fld id="{30D77F43-C9CD-4F71-94E4-5E1F983A017D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9246903" y="6286417"/>
            <a:ext cx="466474" cy="369332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3063742-6287-4FC4-861C-C9AA62FEA97E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55840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68778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4105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7B69BC-F910-4467-88F4-C263556453F0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2D274-CBD9-4ABD-80E2-5B2E17C06E7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40196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13593A-6DC3-42AE-872D-C913DF21C2A0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85657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AE894A-9CD2-42E3-8DF9-4BE760926CD6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B95F66-D013-495C-AC11-576E0B7891CB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24513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BA2510-441F-4FB4-A4CF-AF669891A250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D8B80-3243-414A-94B9-5698439D9CF2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983239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4D89A7-C520-437B-80C1-700C7A12420D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E759-C38A-4346-BC68-7BF3083475CB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0887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20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20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D89A7-C520-437B-80C1-700C7A12420D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FE759-C38A-4346-BC68-7BF3083475C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30234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E63F7D-7CC8-4C0F-AAB2-B1AA81F1A295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BD427-016F-4D70-8E2D-51BF986CFC2B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95291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350D93-647E-469E-A0F5-491193D03399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9A871C-2E7E-4867-8223-A26F4680D2DE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67588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2521108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D0E6A3-5EC7-406E-B96C-8A4DD2BFCB14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B85CC9-64CC-4776-A79F-67CC46A1AE16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91396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9591891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2612011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4723942"/>
      </p:ext>
    </p:extLst>
  </p:cSld>
  <p:clrMapOvr>
    <a:masterClrMapping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2173100"/>
      </p:ext>
    </p:extLst>
  </p:cSld>
  <p:clrMapOvr>
    <a:masterClrMapping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5588496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516961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63F7D-7CC8-4C0F-AAB2-B1AA81F1A295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BD427-016F-4D70-8E2D-51BF986CFC2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61586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014364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0D93-647E-469E-A0F5-491193D03399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A871C-2E7E-4867-8223-A26F4680D2D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2273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9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0" y="273057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1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F1B15-47FA-4DB0-ACE2-D716F603907E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BE05A93-A8DC-4C1D-823A-31D64D8A7A8D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0899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0E6A3-5EC7-406E-B96C-8A4DD2BFCB14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85CC9-64CC-4776-A79F-67CC46A1AE1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786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4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6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83" r:id="rId1"/>
    <p:sldLayoutId id="2147485715" r:id="rId2"/>
    <p:sldLayoutId id="2147485684" r:id="rId3"/>
    <p:sldLayoutId id="2147485685" r:id="rId4"/>
    <p:sldLayoutId id="2147485686" r:id="rId5"/>
    <p:sldLayoutId id="2147485687" r:id="rId6"/>
    <p:sldLayoutId id="2147485688" r:id="rId7"/>
    <p:sldLayoutId id="2147485689" r:id="rId8"/>
    <p:sldLayoutId id="2147485690" r:id="rId9"/>
    <p:sldLayoutId id="2147485691" r:id="rId10"/>
    <p:sldLayoutId id="2147485692" r:id="rId11"/>
    <p:sldLayoutId id="214748586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77D94-7CB9-4222-A75F-F38DDCEEB856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3E834-3C38-4973-AF77-4381690F6D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810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64" r:id="rId1"/>
    <p:sldLayoutId id="2147485865" r:id="rId2"/>
    <p:sldLayoutId id="2147485866" r:id="rId3"/>
    <p:sldLayoutId id="2147485867" r:id="rId4"/>
    <p:sldLayoutId id="2147485868" r:id="rId5"/>
    <p:sldLayoutId id="2147485869" r:id="rId6"/>
    <p:sldLayoutId id="2147485870" r:id="rId7"/>
    <p:sldLayoutId id="2147485871" r:id="rId8"/>
    <p:sldLayoutId id="2147485872" r:id="rId9"/>
    <p:sldLayoutId id="2147485873" r:id="rId10"/>
    <p:sldLayoutId id="214748587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39" y="635800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424EED4-CBA3-41BC-AB77-E988007E1814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2018/11/20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800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800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4452A23-BFEA-43FD-98FB-69091C0AE9EE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74734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95" r:id="rId1"/>
    <p:sldLayoutId id="2147485796" r:id="rId2"/>
    <p:sldLayoutId id="2147485797" r:id="rId3"/>
    <p:sldLayoutId id="2147485798" r:id="rId4"/>
    <p:sldLayoutId id="2147485799" r:id="rId5"/>
    <p:sldLayoutId id="2147485800" r:id="rId6"/>
    <p:sldLayoutId id="2147485801" r:id="rId7"/>
    <p:sldLayoutId id="2147485802" r:id="rId8"/>
    <p:sldLayoutId id="2147485803" r:id="rId9"/>
    <p:sldLayoutId id="2147485804" r:id="rId10"/>
    <p:sldLayoutId id="2147485805" r:id="rId11"/>
    <p:sldLayoutId id="2147485806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57" tIns="45680" rIns="91357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4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57" tIns="45680" rIns="91357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420"/>
            <a:ext cx="2311400" cy="365125"/>
          </a:xfrm>
          <a:prstGeom prst="rect">
            <a:avLst/>
          </a:prstGeom>
        </p:spPr>
        <p:txBody>
          <a:bodyPr vert="horz" lIns="91357" tIns="45680" rIns="91357" bIns="4568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ea typeface="ＭＳ Ｐゴシック"/>
              </a:defRPr>
            </a:lvl1pPr>
          </a:lstStyle>
          <a:p>
            <a:pPr>
              <a:defRPr/>
            </a:pPr>
            <a:fld id="{553F5544-6919-4B9F-B85D-9EA62801C0FE}" type="datetime1">
              <a:rPr lang="ja-JP" altLang="en-US" smtClean="0">
                <a:latin typeface="Arial" charset="0"/>
              </a:rPr>
              <a:t>2018/11/20</a:t>
            </a:fld>
            <a:endParaRPr lang="ja-JP" altLang="en-US" dirty="0">
              <a:latin typeface="Arial" charset="0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420"/>
            <a:ext cx="3136900" cy="365125"/>
          </a:xfrm>
          <a:prstGeom prst="rect">
            <a:avLst/>
          </a:prstGeom>
        </p:spPr>
        <p:txBody>
          <a:bodyPr vert="horz" lIns="91357" tIns="45680" rIns="91357" bIns="4568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ea typeface="ＭＳ Ｐゴシック"/>
              </a:defRPr>
            </a:lvl1pPr>
          </a:lstStyle>
          <a:p>
            <a:pPr>
              <a:defRPr/>
            </a:pPr>
            <a:endParaRPr lang="ja-JP" altLang="en-US" dirty="0">
              <a:latin typeface="Arial" charset="0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636411" y="6642328"/>
            <a:ext cx="269304" cy="2154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none" lIns="0" tIns="0" rIns="0" bIns="0" rtlCol="0" anchor="ctr">
            <a:spAutoFit/>
          </a:bodyPr>
          <a:lstStyle>
            <a:lvl1pPr algn="ctr">
              <a:defRPr sz="1400" b="1">
                <a:solidFill>
                  <a:prstClr val="white"/>
                </a:solidFill>
                <a:latin typeface="+mn-ea"/>
                <a:ea typeface="+mn-ea"/>
              </a:defRPr>
            </a:lvl1pPr>
          </a:lstStyle>
          <a:p>
            <a:pPr>
              <a:defRPr/>
            </a:pPr>
            <a:fld id="{E6B3D2BE-AE4B-49AA-9F74-EC65FFEC020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691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46" r:id="rId1"/>
    <p:sldLayoutId id="2147485847" r:id="rId2"/>
    <p:sldLayoutId id="2147485848" r:id="rId3"/>
    <p:sldLayoutId id="2147485849" r:id="rId4"/>
    <p:sldLayoutId id="2147485850" r:id="rId5"/>
    <p:sldLayoutId id="2147485851" r:id="rId6"/>
    <p:sldLayoutId id="2147485852" r:id="rId7"/>
    <p:sldLayoutId id="2147485854" r:id="rId8"/>
    <p:sldLayoutId id="2147485855" r:id="rId9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678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3575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0365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715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334" indent="-228393" algn="l" defTabSz="9135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122" indent="-228393" algn="l" defTabSz="9135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5910" indent="-228393" algn="l" defTabSz="9135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696" indent="-228393" algn="l" defTabSz="9135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5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87" algn="l" defTabSz="9135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75" algn="l" defTabSz="9135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365" algn="l" defTabSz="9135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152" algn="l" defTabSz="9135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940" algn="l" defTabSz="9135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728" algn="l" defTabSz="9135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515" algn="l" defTabSz="9135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302" algn="l" defTabSz="9135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58E1AAD-B9CA-4048-AC9E-308B7AF5F7EF}" type="datetime1">
              <a:rPr lang="ja-JP" altLang="en-US" smtClean="0"/>
              <a:t>2018/11/20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387969F-E955-4587-854D-F7864985ADA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3179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79" r:id="rId1"/>
    <p:sldLayoutId id="2147485880" r:id="rId2"/>
    <p:sldLayoutId id="2147485881" r:id="rId3"/>
    <p:sldLayoutId id="2147485882" r:id="rId4"/>
    <p:sldLayoutId id="2147485883" r:id="rId5"/>
    <p:sldLayoutId id="2147485884" r:id="rId6"/>
    <p:sldLayoutId id="2147485885" r:id="rId7"/>
    <p:sldLayoutId id="2147485886" r:id="rId8"/>
    <p:sldLayoutId id="2147485887" r:id="rId9"/>
    <p:sldLayoutId id="2147485888" r:id="rId10"/>
    <p:sldLayoutId id="2147485889" r:id="rId11"/>
    <p:sldLayoutId id="2147485890" r:id="rId12"/>
    <p:sldLayoutId id="2147485891" r:id="rId13"/>
    <p:sldLayoutId id="2147485892" r:id="rId14"/>
    <p:sldLayoutId id="2147485893" r:id="rId15"/>
    <p:sldLayoutId id="214748589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jp/url?sa=i&amp;rct=j&amp;q=&amp;esrc=s&amp;source=images&amp;cd=&amp;cad=rja&amp;uact=8&amp;ved=0ahUKEwjb4Ki0mpXNAhVonqYKHXocCaAQjRwIBw&amp;url=http://www.irasutoya.com/2013/02/blog-post_2906.html&amp;psig=AFQjCNGw8jXBhJCyADavJM3DQLSL8DCXNQ&amp;ust=146536451787622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71491" y="828288"/>
            <a:ext cx="916301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2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農林水産省</a:t>
            </a:r>
            <a:r>
              <a:rPr lang="ja-JP" altLang="en-US" sz="66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66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6600" b="1" dirty="0" smtClean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府省等就職希望</a:t>
            </a:r>
            <a:endParaRPr lang="en-US" altLang="ja-JP" sz="6000" b="1" dirty="0" smtClean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障害者向け業務説明会</a:t>
            </a:r>
            <a:endParaRPr kumimoji="1" lang="en-US" altLang="ja-JP" sz="6000" b="1" dirty="0" smtClean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40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4000" b="1" dirty="0" smtClean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085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 txBox="1">
            <a:spLocks/>
          </p:cNvSpPr>
          <p:nvPr/>
        </p:nvSpPr>
        <p:spPr>
          <a:xfrm>
            <a:off x="2447366" y="1772816"/>
            <a:ext cx="7992888" cy="55777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24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わたしたち農林水産省は、</a:t>
            </a:r>
            <a:endParaRPr lang="en-US" altLang="ja-JP" sz="24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05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4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24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生命を支える「食」と安心して暮らせる「環境」を</a:t>
            </a:r>
            <a:endParaRPr lang="en-US" altLang="ja-JP" sz="24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05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4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24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未来の子供たちに継承していくことを使命として、</a:t>
            </a:r>
            <a:endParaRPr lang="en-US" altLang="ja-JP" sz="24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05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4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24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常に国民の期待を正面から受け止め</a:t>
            </a:r>
            <a:endParaRPr lang="en-US" altLang="ja-JP" sz="24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05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4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24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時代の変化を見通して政策を提案し、</a:t>
            </a:r>
            <a:endParaRPr lang="en-US" altLang="ja-JP" sz="24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05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4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24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その実現に向けて全力で行動します。</a:t>
            </a:r>
            <a:endParaRPr lang="en-US" altLang="ja-JP" sz="24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2" y="2309388"/>
            <a:ext cx="2449395" cy="2226782"/>
          </a:xfrm>
          <a:prstGeom prst="rect">
            <a:avLst/>
          </a:prstGeom>
        </p:spPr>
      </p:pic>
      <p:sp>
        <p:nvSpPr>
          <p:cNvPr id="11" name="角丸四角形 10"/>
          <p:cNvSpPr/>
          <p:nvPr/>
        </p:nvSpPr>
        <p:spPr>
          <a:xfrm>
            <a:off x="9286185" y="6488771"/>
            <a:ext cx="619816" cy="36925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88698" tIns="44367" rIns="88698" bIns="44367" anchor="ctr"/>
          <a:lstStyle/>
          <a:p>
            <a:pPr algn="ctr" defTabSz="914235">
              <a:defRPr/>
            </a:pPr>
            <a:endParaRPr lang="en-US" altLang="ja-JP" b="1" dirty="0">
              <a:solidFill>
                <a:prstClr val="white">
                  <a:lumMod val="65000"/>
                </a:prst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72479" y="116632"/>
            <a:ext cx="96335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222375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122237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1222375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1222375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1222375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dirty="0" smtClean="0">
                <a:solidFill>
                  <a:srgbClr val="008000"/>
                </a:solidFill>
                <a:latin typeface="Arial" charset="0"/>
                <a:ea typeface="HGP創英角ｺﾞｼｯｸUB" pitchFamily="50" charset="-128"/>
              </a:rPr>
              <a:t>農林水産省・・・「食」と「環境」を未来へつなぐ</a:t>
            </a:r>
            <a:endParaRPr lang="ja-JP" altLang="en-US" dirty="0">
              <a:solidFill>
                <a:srgbClr val="008000"/>
              </a:solidFill>
              <a:latin typeface="Arial" charset="0"/>
              <a:ea typeface="HGP創英角ｺﾞｼｯｸUB" pitchFamily="50" charset="-128"/>
            </a:endParaRPr>
          </a:p>
        </p:txBody>
      </p:sp>
      <p:pic>
        <p:nvPicPr>
          <p:cNvPr id="19" name="図 1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5448" y="694505"/>
            <a:ext cx="874824" cy="214215"/>
          </a:xfrm>
          <a:prstGeom prst="rect">
            <a:avLst/>
          </a:prstGeom>
        </p:spPr>
      </p:pic>
      <p:grpSp>
        <p:nvGrpSpPr>
          <p:cNvPr id="20" name="グループ化 11"/>
          <p:cNvGrpSpPr>
            <a:grpSpLocks/>
          </p:cNvGrpSpPr>
          <p:nvPr/>
        </p:nvGrpSpPr>
        <p:grpSpPr bwMode="auto">
          <a:xfrm>
            <a:off x="0" y="720000"/>
            <a:ext cx="8913440" cy="188720"/>
            <a:chOff x="0" y="333055"/>
            <a:chExt cx="9056688" cy="167557"/>
          </a:xfrm>
        </p:grpSpPr>
        <p:sp>
          <p:nvSpPr>
            <p:cNvPr id="21" name="Rectangle 3"/>
            <p:cNvSpPr>
              <a:spLocks noChangeArrowheads="1"/>
            </p:cNvSpPr>
            <p:nvPr/>
          </p:nvSpPr>
          <p:spPr bwMode="auto">
            <a:xfrm>
              <a:off x="0" y="403241"/>
              <a:ext cx="9056688" cy="97371"/>
            </a:xfrm>
            <a:prstGeom prst="rect">
              <a:avLst/>
            </a:prstGeom>
            <a:solidFill>
              <a:srgbClr val="008000">
                <a:alpha val="50195"/>
              </a:srgbClr>
            </a:solidFill>
            <a:ln w="9525" algn="ctr">
              <a:noFill/>
              <a:miter lim="800000"/>
              <a:headEnd/>
              <a:tailEnd/>
            </a:ln>
            <a:extLst/>
          </p:spPr>
          <p:txBody>
            <a:bodyPr lIns="91395" tIns="45698" rIns="91395" bIns="45698" anchor="ctr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1600" dirty="0">
                <a:latin typeface="Arial" charset="0"/>
              </a:endParaRPr>
            </a:p>
          </p:txBody>
        </p:sp>
        <p:sp>
          <p:nvSpPr>
            <p:cNvPr id="22" name="Rectangle 4"/>
            <p:cNvSpPr>
              <a:spLocks noChangeArrowheads="1"/>
            </p:cNvSpPr>
            <p:nvPr/>
          </p:nvSpPr>
          <p:spPr bwMode="auto">
            <a:xfrm>
              <a:off x="0" y="333055"/>
              <a:ext cx="9056688" cy="8851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algn="ctr">
              <a:noFill/>
              <a:miter lim="800000"/>
              <a:headEnd/>
              <a:tailEnd/>
            </a:ln>
            <a:extLst/>
          </p:spPr>
          <p:txBody>
            <a:bodyPr lIns="91395" tIns="45698" rIns="91395" bIns="45698" anchor="ctr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1600" dirty="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699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角丸四角形 47"/>
          <p:cNvSpPr/>
          <p:nvPr/>
        </p:nvSpPr>
        <p:spPr>
          <a:xfrm>
            <a:off x="144018" y="831204"/>
            <a:ext cx="9633518" cy="797596"/>
          </a:xfrm>
          <a:prstGeom prst="round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ja-JP" altLang="en-US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農林水産省は、本省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（約５千人）</a:t>
            </a:r>
            <a:r>
              <a:rPr lang="ja-JP" altLang="en-US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と全国の各地方ブロック機関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（約</a:t>
            </a:r>
            <a:r>
              <a:rPr lang="ja-JP" altLang="en-US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１万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６</a:t>
            </a:r>
            <a:r>
              <a:rPr lang="ja-JP" altLang="en-US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千人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ja-JP" altLang="en-US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で構成され、総定員数は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約</a:t>
            </a:r>
            <a:r>
              <a:rPr lang="ja-JP" altLang="en-US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２万１千人です。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380711" y="-11778"/>
            <a:ext cx="96335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222375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122237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1222375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1222375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1222375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dirty="0" smtClean="0">
                <a:solidFill>
                  <a:srgbClr val="008000"/>
                </a:solidFill>
                <a:latin typeface="Arial" charset="0"/>
                <a:ea typeface="HGP創英角ｺﾞｼｯｸUB" pitchFamily="50" charset="-128"/>
              </a:rPr>
              <a:t>農林水産省の組織　①</a:t>
            </a:r>
            <a:endParaRPr lang="ja-JP" altLang="en-US" dirty="0">
              <a:solidFill>
                <a:srgbClr val="008000"/>
              </a:solidFill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58" name="コンテンツ プレースホルダ 2"/>
          <p:cNvSpPr txBox="1">
            <a:spLocks/>
          </p:cNvSpPr>
          <p:nvPr/>
        </p:nvSpPr>
        <p:spPr>
          <a:xfrm>
            <a:off x="200843" y="1724056"/>
            <a:ext cx="5444885" cy="53773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8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（主な機関）</a:t>
            </a:r>
            <a:endParaRPr lang="en-US" altLang="ja-JP" sz="18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ja-JP" sz="1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・本省</a:t>
            </a:r>
            <a:r>
              <a:rPr lang="en-US" altLang="ja-JP" sz="1800" dirty="0" smtClean="0">
                <a:solidFill>
                  <a:srgbClr val="3333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1800" dirty="0" smtClean="0">
                <a:solidFill>
                  <a:srgbClr val="3333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農林水産政策の企画立案を担当します。</a:t>
            </a:r>
            <a:endParaRPr lang="en-US" altLang="ja-JP" sz="1800" dirty="0" smtClean="0">
              <a:solidFill>
                <a:srgbClr val="3333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ja-JP" sz="10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・地方農政局</a:t>
            </a:r>
            <a:r>
              <a:rPr lang="en-US" altLang="ja-JP" sz="1800" dirty="0" smtClean="0">
                <a:solidFill>
                  <a:srgbClr val="3333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1800" dirty="0" smtClean="0">
                <a:solidFill>
                  <a:srgbClr val="3333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農業政策の実施を担当します。</a:t>
            </a:r>
            <a:endParaRPr lang="en-US" altLang="ja-JP" sz="1800" dirty="0" smtClean="0">
              <a:solidFill>
                <a:srgbClr val="3333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ja-JP" sz="10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・植物防疫所</a:t>
            </a:r>
            <a:r>
              <a:rPr lang="en-US" altLang="ja-JP" sz="1800" dirty="0" smtClean="0">
                <a:solidFill>
                  <a:srgbClr val="3333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1800" dirty="0" smtClean="0">
                <a:solidFill>
                  <a:srgbClr val="3333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植物の輸出入検疫等を担当します。</a:t>
            </a:r>
            <a:endParaRPr lang="en-US" altLang="ja-JP" sz="1800" dirty="0" smtClean="0">
              <a:solidFill>
                <a:srgbClr val="3333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ja-JP" sz="10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4235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・動物検疫所</a:t>
            </a:r>
            <a:r>
              <a:rPr lang="en-US" altLang="ja-JP" sz="1800" dirty="0" smtClean="0">
                <a:solidFill>
                  <a:srgbClr val="3333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1800" dirty="0">
                <a:solidFill>
                  <a:srgbClr val="3333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動物</a:t>
            </a:r>
            <a:r>
              <a:rPr lang="ja-JP" altLang="en-US" sz="1800" dirty="0" smtClean="0">
                <a:solidFill>
                  <a:srgbClr val="3333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の輸出入検疫等を担当します。</a:t>
            </a:r>
            <a:endParaRPr lang="en-US" altLang="ja-JP" sz="1800" dirty="0" smtClean="0">
              <a:solidFill>
                <a:srgbClr val="3333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59" name="グループ化 58"/>
          <p:cNvGrpSpPr/>
          <p:nvPr/>
        </p:nvGrpSpPr>
        <p:grpSpPr>
          <a:xfrm>
            <a:off x="1784648" y="1562300"/>
            <a:ext cx="8227770" cy="5162247"/>
            <a:chOff x="2379147" y="1484784"/>
            <a:chExt cx="8227770" cy="5453185"/>
          </a:xfrm>
        </p:grpSpPr>
        <p:pic>
          <p:nvPicPr>
            <p:cNvPr id="60" name="Picture 2" descr="http://3.bp.blogspot.com/-xQNOYwWqg0c/UguJadClyhI/AAAAAAAAXa0/OkBpN_x_SNM/s800/nihonchizu.pn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0833" y="1484784"/>
              <a:ext cx="6624737" cy="54531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円/楕円 60"/>
            <p:cNvSpPr/>
            <p:nvPr/>
          </p:nvSpPr>
          <p:spPr>
            <a:xfrm>
              <a:off x="8040429" y="2340464"/>
              <a:ext cx="123203" cy="11230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6753201" y="2110471"/>
              <a:ext cx="2514499" cy="238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dirty="0" smtClean="0"/>
                <a:t>北海道農政事務所</a:t>
              </a:r>
              <a:r>
                <a:rPr kumimoji="1" lang="ja-JP" altLang="en-US" sz="1050" dirty="0" smtClean="0"/>
                <a:t>（北海道札幌市）</a:t>
              </a:r>
              <a:endParaRPr kumimoji="1" lang="ja-JP" altLang="en-US" sz="1050" dirty="0"/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6537898" y="3819569"/>
              <a:ext cx="2053726" cy="238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dirty="0" smtClean="0"/>
                <a:t>東北農政局</a:t>
              </a:r>
              <a:r>
                <a:rPr kumimoji="1" lang="ja-JP" altLang="en-US" sz="1050" dirty="0" smtClean="0"/>
                <a:t>（宮城県仙台市）</a:t>
              </a:r>
              <a:endParaRPr kumimoji="1" lang="ja-JP" altLang="en-US" sz="1050" dirty="0"/>
            </a:p>
          </p:txBody>
        </p:sp>
        <p:sp>
          <p:nvSpPr>
            <p:cNvPr id="64" name="円/楕円 63"/>
            <p:cNvSpPr/>
            <p:nvPr/>
          </p:nvSpPr>
          <p:spPr>
            <a:xfrm>
              <a:off x="8122565" y="4053640"/>
              <a:ext cx="123203" cy="11230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8320976" y="4439402"/>
              <a:ext cx="2285941" cy="238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50" b="1" dirty="0"/>
                <a:t>関東</a:t>
              </a:r>
              <a:r>
                <a:rPr kumimoji="1" lang="ja-JP" altLang="en-US" sz="1050" b="1" dirty="0" smtClean="0"/>
                <a:t>農政局</a:t>
              </a:r>
              <a:r>
                <a:rPr kumimoji="1" lang="ja-JP" altLang="en-US" sz="1050" dirty="0" smtClean="0"/>
                <a:t>（埼玉県さいたま市）</a:t>
              </a:r>
              <a:endParaRPr kumimoji="1" lang="ja-JP" altLang="en-US" sz="1050" dirty="0"/>
            </a:p>
          </p:txBody>
        </p:sp>
        <p:sp>
          <p:nvSpPr>
            <p:cNvPr id="66" name="円/楕円 65"/>
            <p:cNvSpPr/>
            <p:nvPr/>
          </p:nvSpPr>
          <p:spPr>
            <a:xfrm>
              <a:off x="7835090" y="4581128"/>
              <a:ext cx="123203" cy="11230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円/楕円 66"/>
            <p:cNvSpPr/>
            <p:nvPr/>
          </p:nvSpPr>
          <p:spPr>
            <a:xfrm>
              <a:off x="7778795" y="4830484"/>
              <a:ext cx="198542" cy="14753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8340007" y="4810528"/>
              <a:ext cx="193514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50" b="1" u="sng" dirty="0" smtClean="0">
                  <a:solidFill>
                    <a:srgbClr val="FFC000"/>
                  </a:solidFill>
                </a:rPr>
                <a:t>本省</a:t>
              </a:r>
              <a:r>
                <a:rPr kumimoji="1" lang="ja-JP" altLang="en-US" sz="1050" u="sng" dirty="0" smtClean="0">
                  <a:solidFill>
                    <a:srgbClr val="FFC000"/>
                  </a:solidFill>
                </a:rPr>
                <a:t>（東京都千代田区霞が関）</a:t>
              </a:r>
              <a:endParaRPr kumimoji="1" lang="ja-JP" altLang="en-US" sz="1050" u="sng" dirty="0">
                <a:solidFill>
                  <a:srgbClr val="FFC000"/>
                </a:solidFill>
              </a:endParaRPr>
            </a:p>
          </p:txBody>
        </p:sp>
        <p:sp>
          <p:nvSpPr>
            <p:cNvPr id="69" name="円/楕円 68"/>
            <p:cNvSpPr/>
            <p:nvPr/>
          </p:nvSpPr>
          <p:spPr>
            <a:xfrm>
              <a:off x="6685191" y="4526912"/>
              <a:ext cx="123203" cy="11230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4574585" y="4300172"/>
              <a:ext cx="2053726" cy="238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50" b="1" dirty="0"/>
                <a:t>北陸</a:t>
              </a:r>
              <a:r>
                <a:rPr kumimoji="1" lang="ja-JP" altLang="en-US" sz="1050" b="1" dirty="0" smtClean="0"/>
                <a:t>農政局</a:t>
              </a:r>
              <a:r>
                <a:rPr kumimoji="1" lang="ja-JP" altLang="en-US" sz="1050" dirty="0" smtClean="0"/>
                <a:t>（石川県金沢市）</a:t>
              </a:r>
              <a:endParaRPr kumimoji="1" lang="ja-JP" altLang="en-US" sz="1050" dirty="0"/>
            </a:p>
          </p:txBody>
        </p:sp>
        <p:sp>
          <p:nvSpPr>
            <p:cNvPr id="71" name="円/楕円 70"/>
            <p:cNvSpPr/>
            <p:nvPr/>
          </p:nvSpPr>
          <p:spPr>
            <a:xfrm>
              <a:off x="6849176" y="5000185"/>
              <a:ext cx="123203" cy="11230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7113240" y="5854887"/>
              <a:ext cx="2207316" cy="238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50" b="1" dirty="0"/>
                <a:t>東海</a:t>
              </a:r>
              <a:r>
                <a:rPr kumimoji="1" lang="ja-JP" altLang="en-US" sz="1050" b="1" dirty="0" smtClean="0"/>
                <a:t>農政局</a:t>
              </a:r>
              <a:r>
                <a:rPr kumimoji="1" lang="ja-JP" altLang="en-US" sz="1050" dirty="0" smtClean="0"/>
                <a:t>（愛知県名古屋市）</a:t>
              </a:r>
              <a:endParaRPr kumimoji="1" lang="ja-JP" altLang="en-US" sz="1050" dirty="0"/>
            </a:p>
          </p:txBody>
        </p:sp>
        <p:sp>
          <p:nvSpPr>
            <p:cNvPr id="73" name="円/楕円 72"/>
            <p:cNvSpPr/>
            <p:nvPr/>
          </p:nvSpPr>
          <p:spPr>
            <a:xfrm>
              <a:off x="6393160" y="4941168"/>
              <a:ext cx="123203" cy="11230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6699599" y="6055404"/>
              <a:ext cx="277769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50" b="1" dirty="0"/>
                <a:t>近畿</a:t>
              </a:r>
              <a:r>
                <a:rPr kumimoji="1" lang="ja-JP" altLang="en-US" sz="1050" b="1" dirty="0" smtClean="0"/>
                <a:t>農政局</a:t>
              </a:r>
              <a:r>
                <a:rPr kumimoji="1" lang="ja-JP" altLang="en-US" sz="1050" dirty="0" smtClean="0"/>
                <a:t>（京都府京都市）</a:t>
              </a:r>
              <a:endParaRPr kumimoji="1" lang="ja-JP" altLang="en-US" sz="1050" dirty="0"/>
            </a:p>
          </p:txBody>
        </p:sp>
        <p:sp>
          <p:nvSpPr>
            <p:cNvPr id="75" name="円/楕円 74"/>
            <p:cNvSpPr/>
            <p:nvPr/>
          </p:nvSpPr>
          <p:spPr>
            <a:xfrm>
              <a:off x="5658495" y="5044879"/>
              <a:ext cx="123203" cy="11230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3362063" y="4595588"/>
              <a:ext cx="2360906" cy="238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50" b="1" dirty="0"/>
                <a:t>中国四国</a:t>
              </a:r>
              <a:r>
                <a:rPr kumimoji="1" lang="ja-JP" altLang="en-US" sz="1050" b="1" dirty="0" smtClean="0"/>
                <a:t>農政局</a:t>
              </a:r>
              <a:r>
                <a:rPr kumimoji="1" lang="ja-JP" altLang="en-US" sz="1050" dirty="0" smtClean="0"/>
                <a:t>（岡山県岡山市）</a:t>
              </a:r>
              <a:endParaRPr kumimoji="1" lang="ja-JP" altLang="en-US" sz="1050" dirty="0"/>
            </a:p>
          </p:txBody>
        </p:sp>
        <p:sp>
          <p:nvSpPr>
            <p:cNvPr id="77" name="円/楕円 76"/>
            <p:cNvSpPr/>
            <p:nvPr/>
          </p:nvSpPr>
          <p:spPr>
            <a:xfrm>
              <a:off x="4464976" y="5617322"/>
              <a:ext cx="123203" cy="11230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2513913" y="5552658"/>
              <a:ext cx="2053726" cy="238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dirty="0" smtClean="0"/>
                <a:t>九州農政局</a:t>
              </a:r>
              <a:r>
                <a:rPr kumimoji="1" lang="ja-JP" altLang="en-US" sz="1050" dirty="0" smtClean="0"/>
                <a:t>（熊本県熊本市）</a:t>
              </a:r>
              <a:endParaRPr kumimoji="1" lang="ja-JP" altLang="en-US" sz="1050" dirty="0"/>
            </a:p>
          </p:txBody>
        </p:sp>
        <p:cxnSp>
          <p:nvCxnSpPr>
            <p:cNvPr id="79" name="直線コネクタ 78"/>
            <p:cNvCxnSpPr>
              <a:stCxn id="71" idx="5"/>
              <a:endCxn id="72" idx="1"/>
            </p:cNvCxnSpPr>
            <p:nvPr/>
          </p:nvCxnSpPr>
          <p:spPr>
            <a:xfrm>
              <a:off x="6954336" y="5096042"/>
              <a:ext cx="158903" cy="878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>
              <a:stCxn id="75" idx="1"/>
            </p:cNvCxnSpPr>
            <p:nvPr/>
          </p:nvCxnSpPr>
          <p:spPr>
            <a:xfrm flipH="1" flipV="1">
              <a:off x="5330757" y="4688181"/>
              <a:ext cx="345781" cy="3731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/>
            <p:cNvCxnSpPr>
              <a:stCxn id="73" idx="5"/>
              <a:endCxn id="74" idx="1"/>
            </p:cNvCxnSpPr>
            <p:nvPr/>
          </p:nvCxnSpPr>
          <p:spPr>
            <a:xfrm>
              <a:off x="6498320" y="5037025"/>
              <a:ext cx="201278" cy="114533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/>
            <p:cNvCxnSpPr>
              <a:stCxn id="66" idx="6"/>
              <a:endCxn id="65" idx="1"/>
            </p:cNvCxnSpPr>
            <p:nvPr/>
          </p:nvCxnSpPr>
          <p:spPr>
            <a:xfrm flipV="1">
              <a:off x="7958293" y="4558607"/>
              <a:ext cx="362683" cy="786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/>
            <p:cNvCxnSpPr>
              <a:stCxn id="67" idx="5"/>
              <a:endCxn id="68" idx="1"/>
            </p:cNvCxnSpPr>
            <p:nvPr/>
          </p:nvCxnSpPr>
          <p:spPr>
            <a:xfrm flipV="1">
              <a:off x="7948261" y="4937486"/>
              <a:ext cx="391746" cy="189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>
              <a:endCxn id="69" idx="1"/>
            </p:cNvCxnSpPr>
            <p:nvPr/>
          </p:nvCxnSpPr>
          <p:spPr>
            <a:xfrm>
              <a:off x="6250075" y="4448373"/>
              <a:ext cx="453158" cy="949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円/楕円 102"/>
            <p:cNvSpPr/>
            <p:nvPr/>
          </p:nvSpPr>
          <p:spPr>
            <a:xfrm>
              <a:off x="7685130" y="5017524"/>
              <a:ext cx="107752" cy="109197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4" name="テキスト ボックス 103"/>
            <p:cNvSpPr txBox="1"/>
            <p:nvPr/>
          </p:nvSpPr>
          <p:spPr>
            <a:xfrm>
              <a:off x="8000794" y="5208666"/>
              <a:ext cx="220445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dirty="0" smtClean="0">
                  <a:solidFill>
                    <a:schemeClr val="accent5">
                      <a:lumMod val="75000"/>
                    </a:schemeClr>
                  </a:solidFill>
                </a:rPr>
                <a:t>横浜植物防疫所</a:t>
              </a:r>
              <a:r>
                <a:rPr kumimoji="1" lang="ja-JP" altLang="en-US" sz="1050" dirty="0" smtClean="0">
                  <a:solidFill>
                    <a:schemeClr val="accent5">
                      <a:lumMod val="75000"/>
                    </a:schemeClr>
                  </a:solidFill>
                </a:rPr>
                <a:t>（神奈川県横浜市）</a:t>
              </a:r>
              <a:endParaRPr kumimoji="1" lang="ja-JP" altLang="en-US" sz="105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105" name="直線コネクタ 104"/>
            <p:cNvCxnSpPr>
              <a:stCxn id="103" idx="5"/>
              <a:endCxn id="104" idx="1"/>
            </p:cNvCxnSpPr>
            <p:nvPr/>
          </p:nvCxnSpPr>
          <p:spPr>
            <a:xfrm>
              <a:off x="7777102" y="5110729"/>
              <a:ext cx="223692" cy="22489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円/楕円 105"/>
            <p:cNvSpPr/>
            <p:nvPr/>
          </p:nvSpPr>
          <p:spPr>
            <a:xfrm>
              <a:off x="6923777" y="4978955"/>
              <a:ext cx="107752" cy="109197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7" name="テキスト ボックス 106"/>
            <p:cNvSpPr txBox="1"/>
            <p:nvPr/>
          </p:nvSpPr>
          <p:spPr>
            <a:xfrm>
              <a:off x="7238884" y="5675787"/>
              <a:ext cx="23391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dirty="0" smtClean="0">
                  <a:solidFill>
                    <a:schemeClr val="accent5">
                      <a:lumMod val="75000"/>
                    </a:schemeClr>
                  </a:solidFill>
                </a:rPr>
                <a:t>名古屋植物防疫所</a:t>
              </a:r>
              <a:r>
                <a:rPr kumimoji="1" lang="ja-JP" altLang="en-US" sz="1050" dirty="0" smtClean="0">
                  <a:solidFill>
                    <a:schemeClr val="accent5">
                      <a:lumMod val="75000"/>
                    </a:schemeClr>
                  </a:solidFill>
                </a:rPr>
                <a:t>（愛知県名古屋市）</a:t>
              </a:r>
              <a:endParaRPr kumimoji="1" lang="ja-JP" altLang="en-US" sz="105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08" name="円/楕円 107"/>
            <p:cNvSpPr/>
            <p:nvPr/>
          </p:nvSpPr>
          <p:spPr>
            <a:xfrm>
              <a:off x="6057488" y="5046056"/>
              <a:ext cx="107752" cy="109197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109" name="直線コネクタ 108"/>
            <p:cNvCxnSpPr>
              <a:stCxn id="108" idx="3"/>
              <a:endCxn id="110" idx="1"/>
            </p:cNvCxnSpPr>
            <p:nvPr/>
          </p:nvCxnSpPr>
          <p:spPr>
            <a:xfrm flipH="1">
              <a:off x="5763523" y="5139261"/>
              <a:ext cx="309745" cy="149203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テキスト ボックス 109"/>
            <p:cNvSpPr txBox="1"/>
            <p:nvPr/>
          </p:nvSpPr>
          <p:spPr>
            <a:xfrm>
              <a:off x="5763523" y="6504340"/>
              <a:ext cx="206979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50" b="1" dirty="0">
                  <a:solidFill>
                    <a:schemeClr val="accent5">
                      <a:lumMod val="75000"/>
                    </a:schemeClr>
                  </a:solidFill>
                </a:rPr>
                <a:t>神戸</a:t>
              </a:r>
              <a:r>
                <a:rPr kumimoji="1" lang="ja-JP" altLang="en-US" sz="1050" b="1" dirty="0" smtClean="0">
                  <a:solidFill>
                    <a:schemeClr val="accent5">
                      <a:lumMod val="75000"/>
                    </a:schemeClr>
                  </a:solidFill>
                </a:rPr>
                <a:t>植物防疫所</a:t>
              </a:r>
              <a:r>
                <a:rPr kumimoji="1" lang="ja-JP" altLang="en-US" sz="1050" dirty="0" smtClean="0">
                  <a:solidFill>
                    <a:schemeClr val="accent5">
                      <a:lumMod val="75000"/>
                    </a:schemeClr>
                  </a:solidFill>
                </a:rPr>
                <a:t>（兵庫県神戸市）</a:t>
              </a:r>
              <a:endParaRPr kumimoji="1" lang="ja-JP" altLang="en-US" sz="105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11" name="テキスト ボックス 110"/>
            <p:cNvSpPr txBox="1"/>
            <p:nvPr/>
          </p:nvSpPr>
          <p:spPr>
            <a:xfrm>
              <a:off x="7907894" y="5374712"/>
              <a:ext cx="193514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dirty="0" smtClean="0">
                  <a:solidFill>
                    <a:schemeClr val="accent5">
                      <a:lumMod val="75000"/>
                    </a:schemeClr>
                  </a:solidFill>
                </a:rPr>
                <a:t>動物検疫所</a:t>
              </a:r>
              <a:r>
                <a:rPr kumimoji="1" lang="ja-JP" altLang="en-US" sz="1050" dirty="0" smtClean="0">
                  <a:solidFill>
                    <a:schemeClr val="accent5">
                      <a:lumMod val="75000"/>
                    </a:schemeClr>
                  </a:solidFill>
                </a:rPr>
                <a:t>（神奈川県横浜市）</a:t>
              </a:r>
              <a:endParaRPr kumimoji="1" lang="ja-JP" altLang="en-US" sz="105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12" name="円/楕円 111"/>
            <p:cNvSpPr/>
            <p:nvPr/>
          </p:nvSpPr>
          <p:spPr>
            <a:xfrm>
              <a:off x="4520709" y="5253858"/>
              <a:ext cx="107752" cy="109197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3" name="テキスト ボックス 112"/>
            <p:cNvSpPr txBox="1"/>
            <p:nvPr/>
          </p:nvSpPr>
          <p:spPr>
            <a:xfrm>
              <a:off x="2925256" y="5013176"/>
              <a:ext cx="220445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50" b="1" dirty="0">
                  <a:solidFill>
                    <a:schemeClr val="accent5">
                      <a:lumMod val="75000"/>
                    </a:schemeClr>
                  </a:solidFill>
                </a:rPr>
                <a:t>門司</a:t>
              </a:r>
              <a:r>
                <a:rPr kumimoji="1" lang="ja-JP" altLang="en-US" sz="1050" b="1" dirty="0" smtClean="0">
                  <a:solidFill>
                    <a:schemeClr val="accent5">
                      <a:lumMod val="75000"/>
                    </a:schemeClr>
                  </a:solidFill>
                </a:rPr>
                <a:t>植物防疫所</a:t>
              </a:r>
              <a:r>
                <a:rPr kumimoji="1" lang="ja-JP" altLang="en-US" sz="1050" dirty="0" smtClean="0">
                  <a:solidFill>
                    <a:schemeClr val="accent5">
                      <a:lumMod val="75000"/>
                    </a:schemeClr>
                  </a:solidFill>
                </a:rPr>
                <a:t>（福岡県北九州市）</a:t>
              </a:r>
              <a:endParaRPr kumimoji="1" lang="ja-JP" altLang="en-US" sz="105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14" name="テキスト ボックス 113"/>
            <p:cNvSpPr txBox="1"/>
            <p:nvPr/>
          </p:nvSpPr>
          <p:spPr>
            <a:xfrm>
              <a:off x="2379147" y="6343436"/>
              <a:ext cx="139653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50" b="1" dirty="0">
                  <a:solidFill>
                    <a:schemeClr val="accent5">
                      <a:lumMod val="75000"/>
                    </a:schemeClr>
                  </a:solidFill>
                </a:rPr>
                <a:t>那覇</a:t>
              </a:r>
              <a:r>
                <a:rPr kumimoji="1" lang="ja-JP" altLang="en-US" sz="1050" b="1" dirty="0" smtClean="0">
                  <a:solidFill>
                    <a:schemeClr val="accent5">
                      <a:lumMod val="75000"/>
                    </a:schemeClr>
                  </a:solidFill>
                </a:rPr>
                <a:t>植物防疫事務所</a:t>
              </a:r>
              <a:endParaRPr kumimoji="1" lang="en-US" altLang="ja-JP" sz="1050" b="1" dirty="0" smtClean="0">
                <a:solidFill>
                  <a:schemeClr val="accent5">
                    <a:lumMod val="75000"/>
                  </a:schemeClr>
                </a:solidFill>
              </a:endParaRPr>
            </a:p>
            <a:p>
              <a:r>
                <a:rPr kumimoji="1" lang="ja-JP" altLang="en-US" sz="1050" dirty="0" smtClean="0">
                  <a:solidFill>
                    <a:schemeClr val="accent5">
                      <a:lumMod val="75000"/>
                    </a:schemeClr>
                  </a:solidFill>
                </a:rPr>
                <a:t>（沖縄県那覇市）</a:t>
              </a:r>
              <a:endParaRPr kumimoji="1" lang="ja-JP" altLang="en-US" sz="105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15" name="円/楕円 114"/>
            <p:cNvSpPr/>
            <p:nvPr/>
          </p:nvSpPr>
          <p:spPr>
            <a:xfrm>
              <a:off x="3864800" y="6598316"/>
              <a:ext cx="107752" cy="109197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9" name="グループ化 11"/>
          <p:cNvGrpSpPr>
            <a:grpSpLocks/>
          </p:cNvGrpSpPr>
          <p:nvPr/>
        </p:nvGrpSpPr>
        <p:grpSpPr bwMode="auto">
          <a:xfrm>
            <a:off x="-30647" y="515969"/>
            <a:ext cx="8913440" cy="188720"/>
            <a:chOff x="0" y="333055"/>
            <a:chExt cx="9056688" cy="167557"/>
          </a:xfrm>
        </p:grpSpPr>
        <p:sp>
          <p:nvSpPr>
            <p:cNvPr id="50" name="Rectangle 3"/>
            <p:cNvSpPr>
              <a:spLocks noChangeArrowheads="1"/>
            </p:cNvSpPr>
            <p:nvPr/>
          </p:nvSpPr>
          <p:spPr bwMode="auto">
            <a:xfrm>
              <a:off x="0" y="403241"/>
              <a:ext cx="9056688" cy="97371"/>
            </a:xfrm>
            <a:prstGeom prst="rect">
              <a:avLst/>
            </a:prstGeom>
            <a:solidFill>
              <a:srgbClr val="008000">
                <a:alpha val="50195"/>
              </a:srgbClr>
            </a:solidFill>
            <a:ln w="9525" algn="ctr">
              <a:noFill/>
              <a:miter lim="800000"/>
              <a:headEnd/>
              <a:tailEnd/>
            </a:ln>
            <a:extLst/>
          </p:spPr>
          <p:txBody>
            <a:bodyPr lIns="91395" tIns="45698" rIns="91395" bIns="45698" anchor="ctr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1600" dirty="0">
                <a:latin typeface="Arial" charset="0"/>
              </a:endParaRPr>
            </a:p>
          </p:txBody>
        </p:sp>
        <p:sp>
          <p:nvSpPr>
            <p:cNvPr id="51" name="Rectangle 4"/>
            <p:cNvSpPr>
              <a:spLocks noChangeArrowheads="1"/>
            </p:cNvSpPr>
            <p:nvPr/>
          </p:nvSpPr>
          <p:spPr bwMode="auto">
            <a:xfrm>
              <a:off x="0" y="333055"/>
              <a:ext cx="9056688" cy="8851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algn="ctr">
              <a:noFill/>
              <a:miter lim="800000"/>
              <a:headEnd/>
              <a:tailEnd/>
            </a:ln>
            <a:extLst/>
          </p:spPr>
          <p:txBody>
            <a:bodyPr lIns="91395" tIns="45698" rIns="91395" bIns="45698" anchor="ctr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1600" dirty="0">
                <a:latin typeface="Arial" charset="0"/>
              </a:endParaRPr>
            </a:p>
          </p:txBody>
        </p:sp>
      </p:grpSp>
      <p:pic>
        <p:nvPicPr>
          <p:cNvPr id="52" name="図 5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5448" y="515968"/>
            <a:ext cx="874824" cy="21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45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9"/>
          <p:cNvSpPr>
            <a:spLocks noChangeArrowheads="1"/>
          </p:cNvSpPr>
          <p:nvPr/>
        </p:nvSpPr>
        <p:spPr bwMode="auto">
          <a:xfrm>
            <a:off x="225293" y="836712"/>
            <a:ext cx="2263246" cy="43247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chemeClr val="bg1"/>
                </a:solidFill>
                <a:latin typeface="Arial" charset="0"/>
              </a:rPr>
              <a:t>本　</a:t>
            </a:r>
            <a:r>
              <a:rPr lang="ja-JP" altLang="en-US" sz="1800" b="1" dirty="0" smtClean="0">
                <a:solidFill>
                  <a:schemeClr val="bg1"/>
                </a:solidFill>
                <a:latin typeface="Arial" charset="0"/>
              </a:rPr>
              <a:t>省</a:t>
            </a:r>
            <a:r>
              <a:rPr lang="ja-JP" altLang="en-US" sz="1600" b="1" dirty="0" smtClean="0">
                <a:solidFill>
                  <a:schemeClr val="bg1"/>
                </a:solidFill>
                <a:latin typeface="Arial" charset="0"/>
              </a:rPr>
              <a:t>（東京霞ヶ関）</a:t>
            </a:r>
            <a:endParaRPr lang="ja-JP" altLang="en-US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3" name="Line 30"/>
          <p:cNvSpPr>
            <a:spLocks noChangeShapeType="1"/>
          </p:cNvSpPr>
          <p:nvPr/>
        </p:nvSpPr>
        <p:spPr bwMode="auto">
          <a:xfrm flipH="1">
            <a:off x="412751" y="1124744"/>
            <a:ext cx="3439" cy="55440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24" name="Rectangle 35"/>
          <p:cNvSpPr>
            <a:spLocks noChangeArrowheads="1"/>
          </p:cNvSpPr>
          <p:nvPr/>
        </p:nvSpPr>
        <p:spPr bwMode="auto">
          <a:xfrm>
            <a:off x="772187" y="2420888"/>
            <a:ext cx="1950244" cy="36719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消費・安全局</a:t>
            </a:r>
          </a:p>
        </p:txBody>
      </p:sp>
      <p:sp>
        <p:nvSpPr>
          <p:cNvPr id="5125" name="Rectangle 36"/>
          <p:cNvSpPr>
            <a:spLocks noChangeArrowheads="1"/>
          </p:cNvSpPr>
          <p:nvPr/>
        </p:nvSpPr>
        <p:spPr bwMode="auto">
          <a:xfrm>
            <a:off x="772187" y="2850216"/>
            <a:ext cx="1950244" cy="36991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食料産業局</a:t>
            </a:r>
          </a:p>
        </p:txBody>
      </p:sp>
      <p:sp>
        <p:nvSpPr>
          <p:cNvPr id="5126" name="Rectangle 37"/>
          <p:cNvSpPr>
            <a:spLocks noChangeArrowheads="1"/>
          </p:cNvSpPr>
          <p:nvPr/>
        </p:nvSpPr>
        <p:spPr bwMode="auto">
          <a:xfrm>
            <a:off x="770467" y="3282263"/>
            <a:ext cx="1951964" cy="36991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生産局</a:t>
            </a:r>
          </a:p>
        </p:txBody>
      </p:sp>
      <p:sp>
        <p:nvSpPr>
          <p:cNvPr id="5127" name="Rectangle 38"/>
          <p:cNvSpPr>
            <a:spLocks noChangeArrowheads="1"/>
          </p:cNvSpPr>
          <p:nvPr/>
        </p:nvSpPr>
        <p:spPr bwMode="auto">
          <a:xfrm>
            <a:off x="767029" y="3712952"/>
            <a:ext cx="1951964" cy="37127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経営局</a:t>
            </a:r>
          </a:p>
        </p:txBody>
      </p:sp>
      <p:sp>
        <p:nvSpPr>
          <p:cNvPr id="5128" name="Rectangle 40"/>
          <p:cNvSpPr>
            <a:spLocks noChangeArrowheads="1"/>
          </p:cNvSpPr>
          <p:nvPr/>
        </p:nvSpPr>
        <p:spPr bwMode="auto">
          <a:xfrm>
            <a:off x="770467" y="4146360"/>
            <a:ext cx="1950244" cy="36991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農村振興局</a:t>
            </a:r>
          </a:p>
        </p:txBody>
      </p:sp>
      <p:sp>
        <p:nvSpPr>
          <p:cNvPr id="5129" name="Rectangle 33"/>
          <p:cNvSpPr>
            <a:spLocks noChangeArrowheads="1"/>
          </p:cNvSpPr>
          <p:nvPr/>
        </p:nvSpPr>
        <p:spPr bwMode="auto">
          <a:xfrm>
            <a:off x="767027" y="5010456"/>
            <a:ext cx="2271845" cy="36991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農林水産技術会議事務局</a:t>
            </a:r>
          </a:p>
        </p:txBody>
      </p:sp>
      <p:sp>
        <p:nvSpPr>
          <p:cNvPr id="5132" name="Rectangle 34"/>
          <p:cNvSpPr>
            <a:spLocks noChangeArrowheads="1"/>
          </p:cNvSpPr>
          <p:nvPr/>
        </p:nvSpPr>
        <p:spPr bwMode="auto">
          <a:xfrm>
            <a:off x="770466" y="1462662"/>
            <a:ext cx="1948525" cy="41343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大臣官房</a:t>
            </a:r>
          </a:p>
        </p:txBody>
      </p:sp>
      <p:sp>
        <p:nvSpPr>
          <p:cNvPr id="5134" name="Rectangle 34"/>
          <p:cNvSpPr>
            <a:spLocks noChangeArrowheads="1"/>
          </p:cNvSpPr>
          <p:nvPr/>
        </p:nvSpPr>
        <p:spPr bwMode="auto">
          <a:xfrm>
            <a:off x="1742150" y="2040334"/>
            <a:ext cx="1439466" cy="252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国際部</a:t>
            </a:r>
          </a:p>
        </p:txBody>
      </p:sp>
      <p:sp>
        <p:nvSpPr>
          <p:cNvPr id="5135" name="Rectangle 34"/>
          <p:cNvSpPr>
            <a:spLocks noChangeArrowheads="1"/>
          </p:cNvSpPr>
          <p:nvPr/>
        </p:nvSpPr>
        <p:spPr bwMode="auto">
          <a:xfrm>
            <a:off x="3336831" y="2032980"/>
            <a:ext cx="1439466" cy="252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統計</a:t>
            </a:r>
            <a:r>
              <a:rPr lang="ja-JP" altLang="en-US" sz="1400" b="1" dirty="0" smtClean="0">
                <a:solidFill>
                  <a:schemeClr val="bg1"/>
                </a:solidFill>
                <a:latin typeface="Arial" charset="0"/>
              </a:rPr>
              <a:t>部</a:t>
            </a:r>
            <a:endParaRPr lang="ja-JP" alt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36" name="Rectangle 34"/>
          <p:cNvSpPr>
            <a:spLocks noChangeArrowheads="1"/>
          </p:cNvSpPr>
          <p:nvPr/>
        </p:nvSpPr>
        <p:spPr bwMode="auto">
          <a:xfrm>
            <a:off x="4931512" y="2025306"/>
            <a:ext cx="1439466" cy="252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 smtClean="0">
                <a:solidFill>
                  <a:schemeClr val="bg1"/>
                </a:solidFill>
                <a:latin typeface="Arial" charset="0"/>
              </a:rPr>
              <a:t>検査・監察部</a:t>
            </a:r>
            <a:endParaRPr lang="ja-JP" alt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37" name="Line 49"/>
          <p:cNvSpPr>
            <a:spLocks noChangeShapeType="1"/>
          </p:cNvSpPr>
          <p:nvPr/>
        </p:nvSpPr>
        <p:spPr bwMode="auto">
          <a:xfrm flipH="1">
            <a:off x="1563292" y="1874142"/>
            <a:ext cx="5158" cy="286227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cxnSp>
        <p:nvCxnSpPr>
          <p:cNvPr id="7" name="直線コネクタ 6"/>
          <p:cNvCxnSpPr>
            <a:endCxn id="5134" idx="1"/>
          </p:cNvCxnSpPr>
          <p:nvPr/>
        </p:nvCxnSpPr>
        <p:spPr>
          <a:xfrm>
            <a:off x="1563292" y="2165746"/>
            <a:ext cx="17885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stCxn id="5135" idx="1"/>
          </p:cNvCxnSpPr>
          <p:nvPr/>
        </p:nvCxnSpPr>
        <p:spPr>
          <a:xfrm flipH="1">
            <a:off x="3161414" y="2158392"/>
            <a:ext cx="175419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5136" idx="1"/>
          </p:cNvCxnSpPr>
          <p:nvPr/>
        </p:nvCxnSpPr>
        <p:spPr>
          <a:xfrm flipH="1">
            <a:off x="4756095" y="2152306"/>
            <a:ext cx="175419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1" name="テキスト ボックス 3"/>
          <p:cNvSpPr txBox="1">
            <a:spLocks noChangeArrowheads="1"/>
          </p:cNvSpPr>
          <p:nvPr/>
        </p:nvSpPr>
        <p:spPr bwMode="auto">
          <a:xfrm>
            <a:off x="2793307" y="1537047"/>
            <a:ext cx="542488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/>
              <a:t>・基本的な</a:t>
            </a:r>
            <a:r>
              <a:rPr lang="ja-JP" altLang="en-US" sz="1400" b="1" dirty="0" smtClean="0"/>
              <a:t>政策の</a:t>
            </a:r>
            <a:r>
              <a:rPr lang="ja-JP" altLang="en-US" sz="1400" b="1" dirty="0"/>
              <a:t>企画</a:t>
            </a:r>
            <a:r>
              <a:rPr lang="ja-JP" altLang="en-US" sz="1400" b="1" dirty="0" smtClean="0"/>
              <a:t>立案</a:t>
            </a:r>
            <a:r>
              <a:rPr lang="en-US" altLang="ja-JP" sz="1400" dirty="0" smtClean="0">
                <a:solidFill>
                  <a:srgbClr val="0000FF"/>
                </a:solidFill>
              </a:rPr>
              <a:t>…</a:t>
            </a:r>
            <a:r>
              <a:rPr lang="ja-JP" altLang="en-US" sz="1400" dirty="0">
                <a:solidFill>
                  <a:srgbClr val="0000FF"/>
                </a:solidFill>
              </a:rPr>
              <a:t>基本計画</a:t>
            </a:r>
            <a:r>
              <a:rPr lang="ja-JP" altLang="en-US" sz="1400" dirty="0" smtClean="0">
                <a:solidFill>
                  <a:srgbClr val="0000FF"/>
                </a:solidFill>
              </a:rPr>
              <a:t>、法令、予算、国会、広報など</a:t>
            </a:r>
            <a:endParaRPr lang="ja-JP" altLang="en-US" sz="1400" dirty="0">
              <a:solidFill>
                <a:srgbClr val="0000FF"/>
              </a:solidFill>
            </a:endParaRPr>
          </a:p>
        </p:txBody>
      </p:sp>
      <p:sp>
        <p:nvSpPr>
          <p:cNvPr id="5144" name="テキスト ボックス 68"/>
          <p:cNvSpPr txBox="1">
            <a:spLocks noChangeArrowheads="1"/>
          </p:cNvSpPr>
          <p:nvPr/>
        </p:nvSpPr>
        <p:spPr bwMode="auto">
          <a:xfrm>
            <a:off x="2792760" y="2460565"/>
            <a:ext cx="66383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/>
              <a:t>・食</a:t>
            </a:r>
            <a:r>
              <a:rPr lang="ja-JP" altLang="en-US" sz="1400" b="1" dirty="0" smtClean="0"/>
              <a:t>の安心・安全を確保</a:t>
            </a:r>
            <a:r>
              <a:rPr lang="en-US" altLang="ja-JP" sz="1400" dirty="0" smtClean="0"/>
              <a:t>…</a:t>
            </a:r>
            <a:r>
              <a:rPr lang="ja-JP" altLang="en-US" sz="1400" dirty="0" smtClean="0">
                <a:solidFill>
                  <a:srgbClr val="0000FF"/>
                </a:solidFill>
              </a:rPr>
              <a:t>食育、食品表示、食品安全政策、植物防疫、動物衛生など</a:t>
            </a:r>
            <a:endParaRPr lang="ja-JP" altLang="en-US" sz="1400" dirty="0">
              <a:solidFill>
                <a:srgbClr val="0000FF"/>
              </a:solidFill>
            </a:endParaRPr>
          </a:p>
        </p:txBody>
      </p:sp>
      <p:sp>
        <p:nvSpPr>
          <p:cNvPr id="5145" name="テキスト ボックス 69"/>
          <p:cNvSpPr txBox="1">
            <a:spLocks noChangeArrowheads="1"/>
          </p:cNvSpPr>
          <p:nvPr/>
        </p:nvSpPr>
        <p:spPr bwMode="auto">
          <a:xfrm>
            <a:off x="2792760" y="2892613"/>
            <a:ext cx="574708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 smtClean="0"/>
              <a:t>・「食」関連産業の成長産業化</a:t>
            </a:r>
            <a:r>
              <a:rPr lang="en-US" altLang="ja-JP" sz="1400" dirty="0"/>
              <a:t>… </a:t>
            </a:r>
            <a:r>
              <a:rPr lang="ja-JP" altLang="en-US" sz="1400" dirty="0" smtClean="0">
                <a:solidFill>
                  <a:srgbClr val="0000FF"/>
                </a:solidFill>
              </a:rPr>
              <a:t>６次産業化、輸出、食文化の魅力発信など</a:t>
            </a:r>
            <a:endParaRPr lang="ja-JP" altLang="en-US" sz="1400" dirty="0">
              <a:solidFill>
                <a:srgbClr val="0000FF"/>
              </a:solidFill>
            </a:endParaRPr>
          </a:p>
        </p:txBody>
      </p:sp>
      <p:sp>
        <p:nvSpPr>
          <p:cNvPr id="5146" name="テキスト ボックス 70"/>
          <p:cNvSpPr txBox="1">
            <a:spLocks noChangeArrowheads="1"/>
          </p:cNvSpPr>
          <p:nvPr/>
        </p:nvSpPr>
        <p:spPr bwMode="auto">
          <a:xfrm>
            <a:off x="2792760" y="3304592"/>
            <a:ext cx="562365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 smtClean="0"/>
              <a:t>・生産の振興</a:t>
            </a:r>
            <a:r>
              <a:rPr lang="en-US" altLang="ja-JP" sz="1400" dirty="0"/>
              <a:t>…</a:t>
            </a:r>
            <a:r>
              <a:rPr lang="ja-JP" altLang="en-US" sz="1400" dirty="0" smtClean="0">
                <a:solidFill>
                  <a:srgbClr val="0000FF"/>
                </a:solidFill>
              </a:rPr>
              <a:t>品目別生産対策、生産技術の普及、環境保全型農業など</a:t>
            </a:r>
            <a:endParaRPr lang="ja-JP" altLang="en-US" sz="1400" dirty="0">
              <a:solidFill>
                <a:srgbClr val="0000FF"/>
              </a:solidFill>
            </a:endParaRPr>
          </a:p>
        </p:txBody>
      </p:sp>
      <p:sp>
        <p:nvSpPr>
          <p:cNvPr id="5147" name="テキスト ボックス 72"/>
          <p:cNvSpPr txBox="1">
            <a:spLocks noChangeArrowheads="1"/>
          </p:cNvSpPr>
          <p:nvPr/>
        </p:nvSpPr>
        <p:spPr bwMode="auto">
          <a:xfrm>
            <a:off x="2792760" y="3704446"/>
            <a:ext cx="5969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 smtClean="0"/>
              <a:t>・経営の支援</a:t>
            </a:r>
            <a:r>
              <a:rPr lang="en-US" altLang="ja-JP" sz="1400" dirty="0" smtClean="0"/>
              <a:t>…</a:t>
            </a:r>
            <a:r>
              <a:rPr lang="ja-JP" altLang="en-US" sz="1400" dirty="0" smtClean="0">
                <a:solidFill>
                  <a:srgbClr val="0000FF"/>
                </a:solidFill>
              </a:rPr>
              <a:t>担い手、新規就農、農地</a:t>
            </a:r>
            <a:r>
              <a:rPr lang="ja-JP" altLang="en-US" sz="1400" dirty="0">
                <a:solidFill>
                  <a:srgbClr val="0000FF"/>
                </a:solidFill>
              </a:rPr>
              <a:t>政策</a:t>
            </a:r>
            <a:r>
              <a:rPr lang="ja-JP" altLang="en-US" sz="1400" dirty="0" smtClean="0">
                <a:solidFill>
                  <a:srgbClr val="0000FF"/>
                </a:solidFill>
              </a:rPr>
              <a:t>、農業金融、農協、農業保険など</a:t>
            </a:r>
            <a:endParaRPr lang="ja-JP" altLang="en-US" sz="1400" dirty="0">
              <a:solidFill>
                <a:srgbClr val="0000FF"/>
              </a:solidFill>
            </a:endParaRPr>
          </a:p>
        </p:txBody>
      </p:sp>
      <p:sp>
        <p:nvSpPr>
          <p:cNvPr id="5148" name="テキスト ボックス 73"/>
          <p:cNvSpPr txBox="1">
            <a:spLocks noChangeArrowheads="1"/>
          </p:cNvSpPr>
          <p:nvPr/>
        </p:nvSpPr>
        <p:spPr bwMode="auto">
          <a:xfrm>
            <a:off x="2792760" y="4136494"/>
            <a:ext cx="61013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 smtClean="0"/>
              <a:t>・農村の振興</a:t>
            </a:r>
            <a:r>
              <a:rPr lang="en-US" altLang="ja-JP" sz="1400" dirty="0"/>
              <a:t>…</a:t>
            </a:r>
            <a:r>
              <a:rPr lang="ja-JP" altLang="en-US" sz="1400" dirty="0" smtClean="0">
                <a:solidFill>
                  <a:srgbClr val="0000FF"/>
                </a:solidFill>
              </a:rPr>
              <a:t>土地利用の計画、地域</a:t>
            </a:r>
            <a:r>
              <a:rPr lang="ja-JP" altLang="en-US" sz="1400" dirty="0">
                <a:solidFill>
                  <a:srgbClr val="0000FF"/>
                </a:solidFill>
              </a:rPr>
              <a:t>振興</a:t>
            </a:r>
            <a:r>
              <a:rPr lang="ja-JP" altLang="en-US" sz="1400" dirty="0" smtClean="0">
                <a:solidFill>
                  <a:srgbClr val="0000FF"/>
                </a:solidFill>
              </a:rPr>
              <a:t>、都市農村交流、農業農村整備など</a:t>
            </a:r>
            <a:endParaRPr lang="en-US" altLang="ja-JP" sz="1400" dirty="0">
              <a:solidFill>
                <a:srgbClr val="0000FF"/>
              </a:solidFill>
            </a:endParaRPr>
          </a:p>
        </p:txBody>
      </p:sp>
      <p:sp>
        <p:nvSpPr>
          <p:cNvPr id="5149" name="テキスト ボックス 74"/>
          <p:cNvSpPr txBox="1">
            <a:spLocks noChangeArrowheads="1"/>
          </p:cNvSpPr>
          <p:nvPr/>
        </p:nvSpPr>
        <p:spPr bwMode="auto">
          <a:xfrm>
            <a:off x="3064221" y="5052853"/>
            <a:ext cx="47868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 smtClean="0"/>
              <a:t>・試験研究の推進</a:t>
            </a:r>
            <a:r>
              <a:rPr lang="en-US" altLang="ja-JP" sz="1400" dirty="0"/>
              <a:t>…</a:t>
            </a:r>
            <a:r>
              <a:rPr lang="ja-JP" altLang="en-US" sz="1400" dirty="0" smtClean="0">
                <a:solidFill>
                  <a:srgbClr val="0000FF"/>
                </a:solidFill>
              </a:rPr>
              <a:t>試験研究計画の策定、試験</a:t>
            </a:r>
            <a:r>
              <a:rPr lang="ja-JP" altLang="en-US" sz="1400" dirty="0">
                <a:solidFill>
                  <a:srgbClr val="0000FF"/>
                </a:solidFill>
              </a:rPr>
              <a:t>研究</a:t>
            </a:r>
            <a:r>
              <a:rPr lang="ja-JP" altLang="en-US" sz="1400" dirty="0" smtClean="0">
                <a:solidFill>
                  <a:srgbClr val="0000FF"/>
                </a:solidFill>
              </a:rPr>
              <a:t>支援など</a:t>
            </a:r>
            <a:endParaRPr lang="en-US" altLang="ja-JP" sz="1400" dirty="0">
              <a:solidFill>
                <a:srgbClr val="0000FF"/>
              </a:solidFill>
            </a:endParaRPr>
          </a:p>
        </p:txBody>
      </p:sp>
      <p:sp>
        <p:nvSpPr>
          <p:cNvPr id="5153" name="Line 48"/>
          <p:cNvSpPr>
            <a:spLocks noChangeShapeType="1"/>
          </p:cNvSpPr>
          <p:nvPr/>
        </p:nvSpPr>
        <p:spPr bwMode="auto">
          <a:xfrm flipH="1">
            <a:off x="416189" y="1632839"/>
            <a:ext cx="5039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54" name="Line 48"/>
          <p:cNvSpPr>
            <a:spLocks noChangeShapeType="1"/>
          </p:cNvSpPr>
          <p:nvPr/>
        </p:nvSpPr>
        <p:spPr bwMode="auto">
          <a:xfrm flipH="1">
            <a:off x="416189" y="2572062"/>
            <a:ext cx="5039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55" name="Line 48"/>
          <p:cNvSpPr>
            <a:spLocks noChangeShapeType="1"/>
          </p:cNvSpPr>
          <p:nvPr/>
        </p:nvSpPr>
        <p:spPr bwMode="auto">
          <a:xfrm flipH="1">
            <a:off x="416189" y="3004110"/>
            <a:ext cx="5039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56" name="Line 48"/>
          <p:cNvSpPr>
            <a:spLocks noChangeShapeType="1"/>
          </p:cNvSpPr>
          <p:nvPr/>
        </p:nvSpPr>
        <p:spPr bwMode="auto">
          <a:xfrm flipH="1">
            <a:off x="416189" y="3436158"/>
            <a:ext cx="5039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57" name="Line 48"/>
          <p:cNvSpPr>
            <a:spLocks noChangeShapeType="1"/>
          </p:cNvSpPr>
          <p:nvPr/>
        </p:nvSpPr>
        <p:spPr bwMode="auto">
          <a:xfrm flipH="1">
            <a:off x="416189" y="3868206"/>
            <a:ext cx="5039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58" name="Line 48"/>
          <p:cNvSpPr>
            <a:spLocks noChangeShapeType="1"/>
          </p:cNvSpPr>
          <p:nvPr/>
        </p:nvSpPr>
        <p:spPr bwMode="auto">
          <a:xfrm flipH="1">
            <a:off x="416189" y="4300254"/>
            <a:ext cx="5039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59" name="Line 48"/>
          <p:cNvSpPr>
            <a:spLocks noChangeShapeType="1"/>
          </p:cNvSpPr>
          <p:nvPr/>
        </p:nvSpPr>
        <p:spPr bwMode="auto">
          <a:xfrm flipH="1">
            <a:off x="416189" y="5164350"/>
            <a:ext cx="5039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60" name="Line 48"/>
          <p:cNvSpPr>
            <a:spLocks noChangeShapeType="1"/>
          </p:cNvSpPr>
          <p:nvPr/>
        </p:nvSpPr>
        <p:spPr bwMode="auto">
          <a:xfrm flipH="1">
            <a:off x="416189" y="5733256"/>
            <a:ext cx="534096" cy="2721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61" name="Line 48"/>
          <p:cNvSpPr>
            <a:spLocks noChangeShapeType="1"/>
          </p:cNvSpPr>
          <p:nvPr/>
        </p:nvSpPr>
        <p:spPr bwMode="auto">
          <a:xfrm flipH="1">
            <a:off x="416189" y="6669360"/>
            <a:ext cx="534096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45" name="Rectangle 40"/>
          <p:cNvSpPr>
            <a:spLocks noChangeArrowheads="1"/>
          </p:cNvSpPr>
          <p:nvPr/>
        </p:nvSpPr>
        <p:spPr bwMode="auto">
          <a:xfrm>
            <a:off x="767028" y="4578408"/>
            <a:ext cx="1950244" cy="36991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政策統括官</a:t>
            </a:r>
          </a:p>
        </p:txBody>
      </p:sp>
      <p:sp>
        <p:nvSpPr>
          <p:cNvPr id="46" name="Line 48"/>
          <p:cNvSpPr>
            <a:spLocks noChangeShapeType="1"/>
          </p:cNvSpPr>
          <p:nvPr/>
        </p:nvSpPr>
        <p:spPr bwMode="auto">
          <a:xfrm flipH="1">
            <a:off x="416189" y="4732302"/>
            <a:ext cx="5039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47" name="テキスト ボックス 73"/>
          <p:cNvSpPr txBox="1">
            <a:spLocks noChangeArrowheads="1"/>
          </p:cNvSpPr>
          <p:nvPr/>
        </p:nvSpPr>
        <p:spPr bwMode="auto">
          <a:xfrm>
            <a:off x="2792760" y="4598477"/>
            <a:ext cx="38331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 smtClean="0"/>
              <a:t>・「省の重要政策」を担当する組織</a:t>
            </a:r>
            <a:r>
              <a:rPr lang="en-US" altLang="ja-JP" sz="1400" dirty="0" smtClean="0"/>
              <a:t>…</a:t>
            </a:r>
            <a:r>
              <a:rPr lang="ja-JP" altLang="en-US" sz="1400" dirty="0" smtClean="0">
                <a:solidFill>
                  <a:srgbClr val="0000FF"/>
                </a:solidFill>
              </a:rPr>
              <a:t>米政策など</a:t>
            </a:r>
            <a:endParaRPr lang="en-US" altLang="ja-JP" sz="1400" dirty="0" smtClean="0"/>
          </a:p>
        </p:txBody>
      </p:sp>
      <p:sp>
        <p:nvSpPr>
          <p:cNvPr id="54" name="Rectangle 29"/>
          <p:cNvSpPr>
            <a:spLocks noChangeArrowheads="1"/>
          </p:cNvSpPr>
          <p:nvPr/>
        </p:nvSpPr>
        <p:spPr bwMode="auto">
          <a:xfrm>
            <a:off x="956304" y="5517232"/>
            <a:ext cx="2263246" cy="370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3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Arial" charset="0"/>
              </a:rPr>
              <a:t>地方農政局</a:t>
            </a:r>
          </a:p>
        </p:txBody>
      </p:sp>
      <p:grpSp>
        <p:nvGrpSpPr>
          <p:cNvPr id="48" name="グループ化 11"/>
          <p:cNvGrpSpPr>
            <a:grpSpLocks/>
          </p:cNvGrpSpPr>
          <p:nvPr/>
        </p:nvGrpSpPr>
        <p:grpSpPr bwMode="auto">
          <a:xfrm>
            <a:off x="-22391" y="574821"/>
            <a:ext cx="8913440" cy="188720"/>
            <a:chOff x="0" y="333055"/>
            <a:chExt cx="9056688" cy="167557"/>
          </a:xfrm>
        </p:grpSpPr>
        <p:sp>
          <p:nvSpPr>
            <p:cNvPr id="57" name="Rectangle 3"/>
            <p:cNvSpPr>
              <a:spLocks noChangeArrowheads="1"/>
            </p:cNvSpPr>
            <p:nvPr/>
          </p:nvSpPr>
          <p:spPr bwMode="auto">
            <a:xfrm>
              <a:off x="0" y="403241"/>
              <a:ext cx="9056688" cy="97371"/>
            </a:xfrm>
            <a:prstGeom prst="rect">
              <a:avLst/>
            </a:prstGeom>
            <a:solidFill>
              <a:srgbClr val="008000">
                <a:alpha val="50195"/>
              </a:srgbClr>
            </a:solidFill>
            <a:ln w="9525" algn="ctr">
              <a:noFill/>
              <a:miter lim="800000"/>
              <a:headEnd/>
              <a:tailEnd/>
            </a:ln>
            <a:extLst/>
          </p:spPr>
          <p:txBody>
            <a:bodyPr lIns="91395" tIns="45698" rIns="91395" bIns="45698" anchor="ctr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1600" dirty="0">
                <a:latin typeface="Arial" charset="0"/>
              </a:endParaRPr>
            </a:p>
          </p:txBody>
        </p:sp>
        <p:sp>
          <p:nvSpPr>
            <p:cNvPr id="58" name="Rectangle 4"/>
            <p:cNvSpPr>
              <a:spLocks noChangeArrowheads="1"/>
            </p:cNvSpPr>
            <p:nvPr/>
          </p:nvSpPr>
          <p:spPr bwMode="auto">
            <a:xfrm>
              <a:off x="0" y="333055"/>
              <a:ext cx="9056688" cy="8851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algn="ctr">
              <a:noFill/>
              <a:miter lim="800000"/>
              <a:headEnd/>
              <a:tailEnd/>
            </a:ln>
            <a:extLst/>
          </p:spPr>
          <p:txBody>
            <a:bodyPr lIns="91395" tIns="45698" rIns="91395" bIns="45698" anchor="ctr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1600" dirty="0">
                <a:latin typeface="Arial" charset="0"/>
              </a:endParaRPr>
            </a:p>
          </p:txBody>
        </p:sp>
      </p:grpSp>
      <p:pic>
        <p:nvPicPr>
          <p:cNvPr id="59" name="図 5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704" y="574820"/>
            <a:ext cx="874824" cy="214215"/>
          </a:xfrm>
          <a:prstGeom prst="rect">
            <a:avLst/>
          </a:prstGeom>
        </p:spPr>
      </p:pic>
      <p:sp>
        <p:nvSpPr>
          <p:cNvPr id="60" name="Text Box 8"/>
          <p:cNvSpPr txBox="1">
            <a:spLocks noChangeArrowheads="1"/>
          </p:cNvSpPr>
          <p:nvPr/>
        </p:nvSpPr>
        <p:spPr bwMode="auto">
          <a:xfrm>
            <a:off x="272479" y="-29712"/>
            <a:ext cx="96335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222375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122237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1222375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1222375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1222375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dirty="0" smtClean="0">
                <a:solidFill>
                  <a:srgbClr val="008000"/>
                </a:solidFill>
                <a:latin typeface="Arial" charset="0"/>
                <a:ea typeface="HGP創英角ｺﾞｼｯｸUB" pitchFamily="50" charset="-128"/>
              </a:rPr>
              <a:t>農林水産省の組織　②</a:t>
            </a:r>
            <a:endParaRPr lang="ja-JP" altLang="en-US" dirty="0">
              <a:solidFill>
                <a:srgbClr val="008000"/>
              </a:solidFill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62" name="Rectangle 29"/>
          <p:cNvSpPr>
            <a:spLocks noChangeArrowheads="1"/>
          </p:cNvSpPr>
          <p:nvPr/>
        </p:nvSpPr>
        <p:spPr bwMode="auto">
          <a:xfrm>
            <a:off x="961562" y="6453336"/>
            <a:ext cx="2263246" cy="370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ja-JP" altLang="en-US" sz="1800" b="1" dirty="0">
                <a:latin typeface="Arial" charset="0"/>
              </a:rPr>
              <a:t>動物</a:t>
            </a:r>
            <a:r>
              <a:rPr lang="ja-JP" altLang="en-US" sz="1800" b="1" dirty="0" smtClean="0">
                <a:latin typeface="Arial" charset="0"/>
              </a:rPr>
              <a:t>検疫所</a:t>
            </a:r>
            <a:endParaRPr lang="ja-JP" altLang="en-US" sz="2000" b="1" dirty="0">
              <a:latin typeface="Arial" charset="0"/>
            </a:endParaRPr>
          </a:p>
        </p:txBody>
      </p:sp>
      <p:sp>
        <p:nvSpPr>
          <p:cNvPr id="63" name="Rectangle 29"/>
          <p:cNvSpPr>
            <a:spLocks noChangeArrowheads="1"/>
          </p:cNvSpPr>
          <p:nvPr/>
        </p:nvSpPr>
        <p:spPr bwMode="auto">
          <a:xfrm>
            <a:off x="956304" y="5983615"/>
            <a:ext cx="2263246" cy="370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ja-JP" altLang="en-US" sz="1800" b="1" dirty="0">
                <a:latin typeface="Arial" charset="0"/>
              </a:rPr>
              <a:t>植物防疫所</a:t>
            </a:r>
          </a:p>
        </p:txBody>
      </p:sp>
      <p:sp>
        <p:nvSpPr>
          <p:cNvPr id="64" name="Line 48"/>
          <p:cNvSpPr>
            <a:spLocks noChangeShapeType="1"/>
          </p:cNvSpPr>
          <p:nvPr/>
        </p:nvSpPr>
        <p:spPr bwMode="auto">
          <a:xfrm flipH="1">
            <a:off x="407734" y="6169015"/>
            <a:ext cx="534096" cy="2721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266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11"/>
          <p:cNvGrpSpPr>
            <a:grpSpLocks/>
          </p:cNvGrpSpPr>
          <p:nvPr/>
        </p:nvGrpSpPr>
        <p:grpSpPr bwMode="auto">
          <a:xfrm>
            <a:off x="-87560" y="1203386"/>
            <a:ext cx="8913440" cy="188720"/>
            <a:chOff x="0" y="333055"/>
            <a:chExt cx="9056688" cy="167557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0" y="403241"/>
              <a:ext cx="9056688" cy="97371"/>
            </a:xfrm>
            <a:prstGeom prst="rect">
              <a:avLst/>
            </a:prstGeom>
            <a:solidFill>
              <a:srgbClr val="008000">
                <a:alpha val="50195"/>
              </a:srgbClr>
            </a:solidFill>
            <a:ln w="9525" algn="ctr">
              <a:noFill/>
              <a:miter lim="800000"/>
              <a:headEnd/>
              <a:tailEnd/>
            </a:ln>
            <a:extLst/>
          </p:spPr>
          <p:txBody>
            <a:bodyPr lIns="91395" tIns="45698" rIns="91395" bIns="45698" anchor="ctr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1600" dirty="0">
                <a:latin typeface="Arial" charset="0"/>
              </a:endParaRPr>
            </a:p>
          </p:txBody>
        </p:sp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0" y="333055"/>
              <a:ext cx="9056688" cy="8851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algn="ctr">
              <a:noFill/>
              <a:miter lim="800000"/>
              <a:headEnd/>
              <a:tailEnd/>
            </a:ln>
            <a:extLst/>
          </p:spPr>
          <p:txBody>
            <a:bodyPr lIns="91395" tIns="45698" rIns="91395" bIns="45698" anchor="ctr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1600" dirty="0">
                <a:latin typeface="Arial" charset="0"/>
              </a:endParaRPr>
            </a:p>
          </p:txBody>
        </p:sp>
      </p:grp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96075" y="81026"/>
            <a:ext cx="919919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222375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122237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1222375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1222375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1222375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1222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ja-JP" altLang="en-US" dirty="0">
                <a:solidFill>
                  <a:srgbClr val="008000"/>
                </a:solidFill>
                <a:latin typeface="Arial" charset="0"/>
                <a:ea typeface="HGP創英角ｺﾞｼｯｸUB" pitchFamily="50" charset="-128"/>
              </a:rPr>
              <a:t>仕事の</a:t>
            </a:r>
            <a:r>
              <a:rPr lang="ja-JP" altLang="en-US" dirty="0" smtClean="0">
                <a:solidFill>
                  <a:srgbClr val="008000"/>
                </a:solidFill>
                <a:latin typeface="Arial" charset="0"/>
                <a:ea typeface="HGP創英角ｺﾞｼｯｸUB" pitchFamily="50" charset="-128"/>
              </a:rPr>
              <a:t>内容について</a:t>
            </a:r>
            <a:endParaRPr lang="ja-JP" altLang="en-US" dirty="0">
              <a:solidFill>
                <a:srgbClr val="008000"/>
              </a:solidFill>
              <a:latin typeface="Arial" charset="0"/>
              <a:ea typeface="HGP創英角ｺﾞｼｯｸUB" pitchFamily="50" charset="-128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>
            <a:off x="4953000" y="1628800"/>
            <a:ext cx="0" cy="504000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図 3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085" y="1196752"/>
            <a:ext cx="874824" cy="214215"/>
          </a:xfrm>
          <a:prstGeom prst="rect">
            <a:avLst/>
          </a:prstGeom>
        </p:spPr>
      </p:pic>
      <p:grpSp>
        <p:nvGrpSpPr>
          <p:cNvPr id="13" name="グループ化 12"/>
          <p:cNvGrpSpPr/>
          <p:nvPr/>
        </p:nvGrpSpPr>
        <p:grpSpPr>
          <a:xfrm>
            <a:off x="457760" y="1716632"/>
            <a:ext cx="3991184" cy="1446618"/>
            <a:chOff x="56456" y="924544"/>
            <a:chExt cx="3991184" cy="1446618"/>
          </a:xfrm>
        </p:grpSpPr>
        <p:sp>
          <p:nvSpPr>
            <p:cNvPr id="43" name="角丸四角形 42"/>
            <p:cNvSpPr/>
            <p:nvPr/>
          </p:nvSpPr>
          <p:spPr>
            <a:xfrm>
              <a:off x="56456" y="1111162"/>
              <a:ext cx="3991184" cy="1260000"/>
            </a:xfrm>
            <a:prstGeom prst="roundRect">
              <a:avLst/>
            </a:prstGeom>
            <a:noFill/>
            <a:ln w="38100">
              <a:solidFill>
                <a:srgbClr val="6633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角丸四角形 43"/>
            <p:cNvSpPr/>
            <p:nvPr/>
          </p:nvSpPr>
          <p:spPr>
            <a:xfrm>
              <a:off x="332973" y="924544"/>
              <a:ext cx="3207341" cy="465626"/>
            </a:xfrm>
            <a:prstGeom prst="roundRect">
              <a:avLst/>
            </a:prstGeom>
            <a:solidFill>
              <a:srgbClr val="FFCC66"/>
            </a:solidFill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政策立案業務（本省のみ）</a:t>
              </a:r>
              <a:endPara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369441" y="1475721"/>
              <a:ext cx="346761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</a:t>
              </a:r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事業業務の創設・改善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〇研究会等の運営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〇法令改正　　　　　　　　　など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46" name="グループ化 45"/>
          <p:cNvGrpSpPr/>
          <p:nvPr/>
        </p:nvGrpSpPr>
        <p:grpSpPr>
          <a:xfrm>
            <a:off x="457760" y="3486986"/>
            <a:ext cx="3991184" cy="1446620"/>
            <a:chOff x="56456" y="924544"/>
            <a:chExt cx="3991184" cy="1446620"/>
          </a:xfrm>
        </p:grpSpPr>
        <p:sp>
          <p:nvSpPr>
            <p:cNvPr id="47" name="角丸四角形 46"/>
            <p:cNvSpPr/>
            <p:nvPr/>
          </p:nvSpPr>
          <p:spPr>
            <a:xfrm>
              <a:off x="56456" y="1111164"/>
              <a:ext cx="3991184" cy="1260000"/>
            </a:xfrm>
            <a:prstGeom prst="roundRect">
              <a:avLst/>
            </a:prstGeom>
            <a:noFill/>
            <a:ln w="38100">
              <a:solidFill>
                <a:srgbClr val="6633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角丸四角形 47"/>
            <p:cNvSpPr/>
            <p:nvPr/>
          </p:nvSpPr>
          <p:spPr>
            <a:xfrm>
              <a:off x="332973" y="924544"/>
              <a:ext cx="3207341" cy="465626"/>
            </a:xfrm>
            <a:prstGeom prst="roundRect">
              <a:avLst/>
            </a:prstGeom>
            <a:solidFill>
              <a:srgbClr val="FFCC66"/>
            </a:solidFill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広報関係業務</a:t>
              </a:r>
              <a:endPara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369441" y="1586638"/>
              <a:ext cx="34676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〇ホームページの更新・公開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〇広報関係資料の作成　　　　など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457760" y="5301208"/>
            <a:ext cx="3991184" cy="1446620"/>
            <a:chOff x="56456" y="924544"/>
            <a:chExt cx="3991184" cy="1446620"/>
          </a:xfrm>
        </p:grpSpPr>
        <p:sp>
          <p:nvSpPr>
            <p:cNvPr id="51" name="角丸四角形 50"/>
            <p:cNvSpPr/>
            <p:nvPr/>
          </p:nvSpPr>
          <p:spPr>
            <a:xfrm>
              <a:off x="56456" y="1111164"/>
              <a:ext cx="3991184" cy="1260000"/>
            </a:xfrm>
            <a:prstGeom prst="roundRect">
              <a:avLst/>
            </a:prstGeom>
            <a:noFill/>
            <a:ln w="38100">
              <a:solidFill>
                <a:srgbClr val="6633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角丸四角形 51"/>
            <p:cNvSpPr/>
            <p:nvPr/>
          </p:nvSpPr>
          <p:spPr>
            <a:xfrm>
              <a:off x="332973" y="924544"/>
              <a:ext cx="3207341" cy="465626"/>
            </a:xfrm>
            <a:prstGeom prst="roundRect">
              <a:avLst/>
            </a:prstGeom>
            <a:solidFill>
              <a:srgbClr val="FFCC66"/>
            </a:solidFill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庶務</a:t>
              </a:r>
              <a:r>
                <a:rPr lang="ja-JP" altLang="en-US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関係業務</a:t>
              </a:r>
              <a:endPara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369441" y="1475721"/>
              <a:ext cx="346761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〇出勤簿管理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〇旅費・謝金の支払業務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〇文書管理・書類整理　　　　など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54" name="角丸四角形 10"/>
          <p:cNvSpPr>
            <a:spLocks noChangeArrowheads="1"/>
          </p:cNvSpPr>
          <p:nvPr/>
        </p:nvSpPr>
        <p:spPr bwMode="auto">
          <a:xfrm>
            <a:off x="-15552" y="715500"/>
            <a:ext cx="9819479" cy="553260"/>
          </a:xfrm>
          <a:prstGeom prst="roundRect">
            <a:avLst>
              <a:gd name="adj" fmla="val 0"/>
            </a:avLst>
          </a:prstGeom>
          <a:noFill/>
          <a:ln w="9525" algn="ctr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 marL="177800" indent="-88900" defTabSz="912813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912813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912813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912813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912813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　</a:t>
            </a:r>
            <a:r>
              <a:rPr lang="ja-JP" altLang="en-US" sz="18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農林水産省</a:t>
            </a:r>
            <a:r>
              <a:rPr lang="ja-JP" altLang="en-US" sz="18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</a:t>
            </a:r>
            <a:r>
              <a:rPr lang="ja-JP" altLang="en-US" sz="18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は、職員の能力・適性に応じて、以下のような業務を行っていただきます。</a:t>
            </a:r>
            <a:endParaRPr lang="ja-JP" altLang="en-US" sz="18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55" name="グループ化 54"/>
          <p:cNvGrpSpPr/>
          <p:nvPr/>
        </p:nvGrpSpPr>
        <p:grpSpPr>
          <a:xfrm>
            <a:off x="5457056" y="1700808"/>
            <a:ext cx="3991184" cy="1446618"/>
            <a:chOff x="56456" y="924544"/>
            <a:chExt cx="3991184" cy="1446618"/>
          </a:xfrm>
        </p:grpSpPr>
        <p:sp>
          <p:nvSpPr>
            <p:cNvPr id="56" name="角丸四角形 55"/>
            <p:cNvSpPr/>
            <p:nvPr/>
          </p:nvSpPr>
          <p:spPr>
            <a:xfrm>
              <a:off x="56456" y="1111162"/>
              <a:ext cx="3991184" cy="1260000"/>
            </a:xfrm>
            <a:prstGeom prst="roundRect">
              <a:avLst/>
            </a:prstGeom>
            <a:noFill/>
            <a:ln w="38100">
              <a:solidFill>
                <a:srgbClr val="6633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角丸四角形 56"/>
            <p:cNvSpPr/>
            <p:nvPr/>
          </p:nvSpPr>
          <p:spPr>
            <a:xfrm>
              <a:off x="332973" y="924544"/>
              <a:ext cx="3207341" cy="465626"/>
            </a:xfrm>
            <a:prstGeom prst="roundRect">
              <a:avLst/>
            </a:prstGeom>
            <a:solidFill>
              <a:srgbClr val="FFCC66"/>
            </a:solidFill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入力・集計業務</a:t>
              </a:r>
              <a:endPara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369441" y="1572616"/>
              <a:ext cx="367280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〇業務統計等の定型的なデータの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入力業務、集計業務</a:t>
              </a:r>
              <a:r>
                <a:rPr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　　など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59" name="グループ化 58"/>
          <p:cNvGrpSpPr/>
          <p:nvPr/>
        </p:nvGrpSpPr>
        <p:grpSpPr>
          <a:xfrm>
            <a:off x="5457056" y="3501008"/>
            <a:ext cx="3991184" cy="1446618"/>
            <a:chOff x="56456" y="924544"/>
            <a:chExt cx="3991184" cy="1446618"/>
          </a:xfrm>
        </p:grpSpPr>
        <p:sp>
          <p:nvSpPr>
            <p:cNvPr id="60" name="角丸四角形 59"/>
            <p:cNvSpPr/>
            <p:nvPr/>
          </p:nvSpPr>
          <p:spPr>
            <a:xfrm>
              <a:off x="56456" y="1111162"/>
              <a:ext cx="3991184" cy="1260000"/>
            </a:xfrm>
            <a:prstGeom prst="roundRect">
              <a:avLst/>
            </a:prstGeom>
            <a:noFill/>
            <a:ln w="38100">
              <a:solidFill>
                <a:srgbClr val="6633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角丸四角形 60"/>
            <p:cNvSpPr/>
            <p:nvPr/>
          </p:nvSpPr>
          <p:spPr>
            <a:xfrm>
              <a:off x="332973" y="924544"/>
              <a:ext cx="3207341" cy="465626"/>
            </a:xfrm>
            <a:prstGeom prst="roundRect">
              <a:avLst/>
            </a:prstGeom>
            <a:solidFill>
              <a:srgbClr val="FFCC66"/>
            </a:solidFill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資料作成業務</a:t>
              </a:r>
              <a:endPara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369441" y="1572616"/>
              <a:ext cx="367280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〇資料の印刷・配布・</a:t>
              </a:r>
              <a:r>
                <a:rPr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ＰＤＦ化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　　　　　　　　　　　　など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801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24866</TotalTime>
  <Words>486</Words>
  <Application>Microsoft Office PowerPoint</Application>
  <PresentationFormat>A4 210 x 297 mm</PresentationFormat>
  <Paragraphs>86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5</vt:i4>
      </vt:variant>
    </vt:vector>
  </HeadingPairs>
  <TitlesOfParts>
    <vt:vector size="21" baseType="lpstr">
      <vt:lpstr>HGP創英角ｺﾞｼｯｸUB</vt:lpstr>
      <vt:lpstr>HG丸ｺﾞｼｯｸM-PRO</vt:lpstr>
      <vt:lpstr>Meiryo UI</vt:lpstr>
      <vt:lpstr>ＭＳ Ｐゴシック</vt:lpstr>
      <vt:lpstr>メイリオ</vt:lpstr>
      <vt:lpstr>Arial</vt:lpstr>
      <vt:lpstr>Calibri</vt:lpstr>
      <vt:lpstr>Calibri Light</vt:lpstr>
      <vt:lpstr>Trebuchet MS</vt:lpstr>
      <vt:lpstr>Wingdings</vt:lpstr>
      <vt:lpstr>Wingdings 3</vt:lpstr>
      <vt:lpstr>Office テーマ</vt:lpstr>
      <vt:lpstr>1_デザインの設定</vt:lpstr>
      <vt:lpstr>3_Blank</vt:lpstr>
      <vt:lpstr>デザインの設定</vt:lpstr>
      <vt:lpstr>ファセット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2018-11-20T05:31:48Z</cp:lastPrinted>
  <dcterms:created xsi:type="dcterms:W3CDTF">2010-11-19T04:40:51Z</dcterms:created>
  <dcterms:modified xsi:type="dcterms:W3CDTF">2018-11-20T06:10:38Z</dcterms:modified>
</cp:coreProperties>
</file>